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78" r:id="rId2"/>
    <p:sldId id="256" r:id="rId3"/>
    <p:sldId id="283" r:id="rId4"/>
    <p:sldId id="273" r:id="rId5"/>
    <p:sldId id="284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76" r:id="rId15"/>
    <p:sldId id="272" r:id="rId16"/>
    <p:sldId id="285" r:id="rId17"/>
    <p:sldId id="289" r:id="rId18"/>
    <p:sldId id="290" r:id="rId19"/>
    <p:sldId id="279" r:id="rId20"/>
    <p:sldId id="268" r:id="rId2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2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A074E-CD36-49C1-B57F-973A77F5633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5C36D-2B4F-459C-ABFD-FFB35D6EB98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3BAC5-68EB-4B0D-A27A-7E3664D5306F}" type="datetimeFigureOut">
              <a:rPr lang="en-US" smtClean="0"/>
              <a:pPr/>
              <a:t>9/3/2018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1DC6-42DC-4BFC-BD05-F0B76F64372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clmines.com/our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8786842" cy="35719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THE SINGARENI COLLIERIES COMPANY LIMITED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8800" b="1" i="1" dirty="0" smtClean="0">
                <a:solidFill>
                  <a:srgbClr val="FF0000"/>
                </a:solidFill>
              </a:rPr>
              <a:t>WELCOME</a:t>
            </a:r>
            <a:endParaRPr lang="en-IN" sz="8800" b="1" i="1" dirty="0">
              <a:solidFill>
                <a:srgbClr val="FF0000"/>
              </a:solidFill>
            </a:endParaRPr>
          </a:p>
        </p:txBody>
      </p:sp>
      <p:pic>
        <p:nvPicPr>
          <p:cNvPr id="4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286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959107"/>
            <a:ext cx="8572560" cy="2613033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AUCTION OF LINKAGES OF </a:t>
            </a:r>
            <a:br>
              <a:rPr lang="en-US" sz="5400" b="1" dirty="0" smtClean="0"/>
            </a:br>
            <a:r>
              <a:rPr lang="en-US" sz="5400" b="1" dirty="0" smtClean="0"/>
              <a:t>NON-REGULATED SECTOR</a:t>
            </a:r>
            <a:br>
              <a:rPr lang="en-US" sz="5400" b="1" dirty="0" smtClean="0"/>
            </a:br>
            <a:endParaRPr lang="en-IN" sz="2800" b="1" dirty="0"/>
          </a:p>
        </p:txBody>
      </p:sp>
      <p:pic>
        <p:nvPicPr>
          <p:cNvPr id="4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286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48" y="5857892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04-09-2018,  SINGARENI BHAVAN, HYDERABAD</a:t>
            </a:r>
          </a:p>
          <a:p>
            <a:r>
              <a:rPr lang="en-US" sz="2800" b="1" dirty="0" smtClean="0"/>
              <a:t> 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472518" cy="5286412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u="sng" dirty="0" smtClean="0"/>
              <a:t>NEW COAL ALLOTMENT POLICY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Ministry of coal Govt. of India has announced a new coal allotment policy  called “</a:t>
            </a:r>
            <a:r>
              <a:rPr lang="en-US" b="1" i="1" dirty="0" smtClean="0"/>
              <a:t>AUCTION OF LINKAGES OF NON-REGULATED SECTOR” vide no. </a:t>
            </a:r>
            <a:r>
              <a:rPr lang="en-US" sz="3600" b="1" i="1" dirty="0" smtClean="0"/>
              <a:t>NO.23011/51/2015-CPD(Pt1), dt:15-02-2016.</a:t>
            </a:r>
            <a:endParaRPr lang="en-IN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368341-CFC0-43F1-A0F8-627FF1FE0BDB}" type="slidenum">
              <a:rPr lang="en-US" altLang="en-US" smtClean="0">
                <a:latin typeface="Arial" charset="0"/>
              </a:rPr>
              <a:pPr/>
              <a:t>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475785" cy="7921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u="sng" dirty="0" smtClean="0"/>
              <a:t>PREVIOUS  COAL ALLOTMENT SYSTEM</a:t>
            </a:r>
            <a:br>
              <a:rPr lang="en-US" altLang="en-US" sz="3200" b="1" u="sng" dirty="0" smtClean="0"/>
            </a:br>
            <a:endParaRPr lang="en-IN" altLang="en-US" sz="3200" b="1" u="sng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677" y="1295400"/>
            <a:ext cx="379827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MINISTRY OF COAL</a:t>
            </a:r>
          </a:p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(SLC –LT)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POWER</a:t>
            </a:r>
          </a:p>
          <a:p>
            <a:pPr eaLnBrk="1" hangingPunct="1"/>
            <a:r>
              <a:rPr lang="en-US" altLang="en-US" sz="2400" dirty="0" smtClean="0"/>
              <a:t>CEMENTS</a:t>
            </a:r>
          </a:p>
          <a:p>
            <a:pPr eaLnBrk="1" hangingPunct="1"/>
            <a:r>
              <a:rPr lang="en-US" altLang="en-US" sz="2400" dirty="0" smtClean="0"/>
              <a:t>CAPTIVE POWER</a:t>
            </a:r>
          </a:p>
          <a:p>
            <a:pPr eaLnBrk="1" hangingPunct="1"/>
            <a:r>
              <a:rPr lang="en-US" altLang="en-US" sz="2400" dirty="0" smtClean="0"/>
              <a:t>SPONGE IRON</a:t>
            </a:r>
          </a:p>
          <a:p>
            <a:pPr eaLnBrk="1" hangingPunct="1"/>
            <a:r>
              <a:rPr lang="en-US" altLang="en-US" sz="2400" dirty="0" smtClean="0"/>
              <a:t>FERTILIZER</a:t>
            </a:r>
          </a:p>
          <a:p>
            <a:pPr eaLnBrk="1" hangingPunct="1"/>
            <a:r>
              <a:rPr lang="en-US" altLang="en-US" sz="2400" dirty="0" smtClean="0"/>
              <a:t>DEFENCE</a:t>
            </a:r>
          </a:p>
          <a:p>
            <a:pPr eaLnBrk="1" hangingPunct="1"/>
            <a:r>
              <a:rPr lang="en-US" altLang="en-US" sz="2400" dirty="0" smtClean="0"/>
              <a:t>RAILWAYS</a:t>
            </a:r>
          </a:p>
          <a:p>
            <a:pPr eaLnBrk="1" hangingPunct="1">
              <a:buFontTx/>
              <a:buNone/>
            </a:pPr>
            <a:endParaRPr lang="en-IN" altLang="en-US" sz="2400" dirty="0" smtClean="0"/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68615" y="1295400"/>
            <a:ext cx="5134708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b="1" u="sng" dirty="0" smtClean="0">
                <a:solidFill>
                  <a:schemeClr val="hlink"/>
                </a:solidFill>
              </a:rPr>
              <a:t>STATE GOVT RECOMMENDATIONS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COMMISIONER OF INDUSTRIES OF TELANGANA &amp; OTHER STATES .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</a:t>
            </a:r>
            <a:r>
              <a:rPr lang="en-US" altLang="en-US" sz="2400" b="1" i="1" dirty="0" smtClean="0">
                <a:solidFill>
                  <a:srgbClr val="C00000"/>
                </a:solidFill>
              </a:rPr>
              <a:t> (AGRO,TOBACCO,PAPER,CERAMIC</a:t>
            </a:r>
          </a:p>
          <a:p>
            <a:pPr eaLnBrk="1" hangingPunct="1">
              <a:buFontTx/>
              <a:buNone/>
            </a:pPr>
            <a:r>
              <a:rPr lang="en-US" altLang="en-US" sz="2400" b="1" i="1" dirty="0" smtClean="0">
                <a:solidFill>
                  <a:srgbClr val="C00000"/>
                </a:solidFill>
              </a:rPr>
              <a:t>	DAIRY,PHARMACUTICALS,OIL, STEEL ROLLING etc.)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NREDC TS/AP/ FOR 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BIOMASS </a:t>
            </a:r>
            <a:r>
              <a:rPr lang="en-US" altLang="en-US" sz="2400" dirty="0" smtClean="0"/>
              <a:t>BASED POWER PLANTS</a:t>
            </a:r>
            <a:endParaRPr lang="en-IN" alt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00100" y="6000768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ACQ below 10000 </a:t>
            </a:r>
            <a:r>
              <a:rPr lang="en-US" dirty="0" err="1" smtClean="0"/>
              <a:t>tonnes</a:t>
            </a:r>
            <a:r>
              <a:rPr lang="en-US" dirty="0" smtClean="0"/>
              <a:t>/year will be considered for allotment against the recommendation of Industries department/NREDC.</a:t>
            </a:r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7364"/>
            <a:ext cx="8258204" cy="3000396"/>
          </a:xfrm>
        </p:spPr>
        <p:txBody>
          <a:bodyPr>
            <a:noAutofit/>
          </a:bodyPr>
          <a:lstStyle/>
          <a:p>
            <a:r>
              <a:rPr lang="en-US" sz="5400" b="1" u="sng" dirty="0" smtClean="0"/>
              <a:t>POLICY GUIDELINES OF </a:t>
            </a:r>
            <a:br>
              <a:rPr lang="en-US" sz="5400" b="1" u="sng" dirty="0" smtClean="0"/>
            </a:br>
            <a:r>
              <a:rPr lang="en-US" sz="5400" b="1" dirty="0" smtClean="0"/>
              <a:t>“AUCTION OF LINKAGES OF NON-REGULATED SECTOR”</a:t>
            </a:r>
            <a:br>
              <a:rPr lang="en-US" sz="5400" b="1" dirty="0" smtClean="0"/>
            </a:br>
            <a:r>
              <a:rPr lang="en-US" sz="5400" b="1" dirty="0" smtClean="0"/>
              <a:t>(New Policy)</a:t>
            </a:r>
            <a:endParaRPr lang="en-IN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proposal of competitive bidding for auction of </a:t>
            </a:r>
            <a:r>
              <a:rPr lang="en-US" b="1" dirty="0"/>
              <a:t>coal linkages/</a:t>
            </a:r>
            <a:r>
              <a:rPr lang="en-US" b="1" dirty="0" err="1"/>
              <a:t>LoAs</a:t>
            </a:r>
            <a:r>
              <a:rPr lang="en-US" b="1" dirty="0"/>
              <a:t> </a:t>
            </a:r>
            <a:r>
              <a:rPr lang="en-US" b="1" dirty="0" smtClean="0"/>
              <a:t>to non-regulated </a:t>
            </a:r>
            <a:r>
              <a:rPr lang="en-US" b="1" dirty="0"/>
              <a:t>sector has been </a:t>
            </a:r>
            <a:r>
              <a:rPr lang="en-US" b="1" dirty="0" smtClean="0"/>
              <a:t>approved by  </a:t>
            </a:r>
            <a:r>
              <a:rPr lang="en-US" b="1" dirty="0"/>
              <a:t>Cabinet Committee on Economic Affairs (CCEA</a:t>
            </a:r>
            <a:r>
              <a:rPr lang="en-US" b="1" dirty="0" smtClean="0"/>
              <a:t>)/GOI </a:t>
            </a:r>
            <a:r>
              <a:rPr lang="en-US" dirty="0" smtClean="0"/>
              <a:t>&amp;  certain policy </a:t>
            </a:r>
            <a:r>
              <a:rPr lang="en-US" dirty="0"/>
              <a:t>guidelines for auction of linkages of Non-Regulated Sector have been </a:t>
            </a:r>
            <a:r>
              <a:rPr lang="en-US" dirty="0" smtClean="0"/>
              <a:t>decided.</a:t>
            </a: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1.    Policy guide lines of AOL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96908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401080" cy="5786478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/>
              <a:t>Proportion of coal allocation between power and non-power sectors may be continued at the same level as average production of the last five years i.e. </a:t>
            </a:r>
            <a:r>
              <a:rPr lang="en-US" sz="2400" b="1" dirty="0"/>
              <a:t>75% Power and 25% Non-power. </a:t>
            </a:r>
            <a:r>
              <a:rPr lang="en-US" sz="2400" dirty="0"/>
              <a:t> The Ministry of Coal may review the proportion as and when required</a:t>
            </a:r>
            <a:r>
              <a:rPr lang="en-US" sz="2400" dirty="0" smtClean="0"/>
              <a:t>.</a:t>
            </a:r>
          </a:p>
          <a:p>
            <a:pPr lvl="0" algn="just"/>
            <a:endParaRPr lang="en-IN" sz="2400" dirty="0"/>
          </a:p>
          <a:p>
            <a:pPr lvl="0" algn="just"/>
            <a:r>
              <a:rPr lang="en-US" sz="2400" dirty="0"/>
              <a:t>All allocations of linkages/</a:t>
            </a:r>
            <a:r>
              <a:rPr lang="en-US" sz="2400" dirty="0" err="1"/>
              <a:t>LoAs</a:t>
            </a:r>
            <a:r>
              <a:rPr lang="en-US" sz="2400" dirty="0"/>
              <a:t> for non-regulated sector viz. Cement, </a:t>
            </a:r>
            <a:r>
              <a:rPr lang="en-US" sz="2400" dirty="0" smtClean="0"/>
              <a:t>Steel/Sponge </a:t>
            </a:r>
            <a:r>
              <a:rPr lang="en-US" sz="2400" dirty="0"/>
              <a:t>Iron, </a:t>
            </a:r>
            <a:r>
              <a:rPr lang="en-US" sz="2400" dirty="0" smtClean="0"/>
              <a:t>Aluminum </a:t>
            </a:r>
            <a:r>
              <a:rPr lang="en-US" sz="2400" dirty="0"/>
              <a:t>and others </a:t>
            </a:r>
            <a:r>
              <a:rPr lang="en-US" sz="2400" dirty="0" smtClean="0"/>
              <a:t> </a:t>
            </a:r>
            <a:r>
              <a:rPr lang="en-US" sz="2400" dirty="0"/>
              <a:t>excluding Fertilizer (Urea sector), including their CPPs, shall </a:t>
            </a:r>
            <a:r>
              <a:rPr lang="en-US" sz="2400" b="1" dirty="0"/>
              <a:t>henceforth be auction based. </a:t>
            </a:r>
            <a:endParaRPr lang="en-US" sz="2400" b="1" dirty="0" smtClean="0"/>
          </a:p>
          <a:p>
            <a:pPr lvl="0" algn="just"/>
            <a:endParaRPr lang="en-US" sz="2400" dirty="0"/>
          </a:p>
          <a:p>
            <a:pPr lvl="0" algn="just"/>
            <a:r>
              <a:rPr lang="en-US" sz="2400" dirty="0" smtClean="0"/>
              <a:t> </a:t>
            </a:r>
            <a:r>
              <a:rPr lang="en-US" sz="2400" dirty="0"/>
              <a:t>The tenure of new Fuel Supply Agreements (FSAs</a:t>
            </a:r>
            <a:r>
              <a:rPr lang="en-US" sz="2400" dirty="0" smtClean="0"/>
              <a:t>) is fixed as 5 years and it is extendable by another 5 years on mutual acceptance.</a:t>
            </a:r>
          </a:p>
          <a:p>
            <a:pPr algn="just"/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68346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/>
          </a:bodyPr>
          <a:lstStyle/>
          <a:p>
            <a:pPr lvl="0" algn="just"/>
            <a:endParaRPr lang="en-IN" dirty="0"/>
          </a:p>
          <a:p>
            <a:pPr lvl="0" algn="just"/>
            <a:r>
              <a:rPr lang="en-US" b="1" dirty="0"/>
              <a:t>The existing FSAs with CPSEs may continue to be renewed on expiry.</a:t>
            </a:r>
            <a:r>
              <a:rPr lang="en-US" dirty="0"/>
              <a:t>  However, in case CPSEs require linkages </a:t>
            </a:r>
            <a:r>
              <a:rPr lang="en-US" b="1" dirty="0"/>
              <a:t>over and above the existing linkages</a:t>
            </a:r>
            <a:r>
              <a:rPr lang="en-US" dirty="0"/>
              <a:t>, they may participate in auction of linkage.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Policy guidelines </a:t>
            </a:r>
            <a:r>
              <a:rPr lang="en-US" dirty="0" err="1" smtClean="0"/>
              <a:t>contd</a:t>
            </a:r>
            <a:r>
              <a:rPr lang="en-US" dirty="0" smtClean="0"/>
              <a:t>….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5786478"/>
          </a:xfrm>
        </p:spPr>
        <p:txBody>
          <a:bodyPr>
            <a:noAutofit/>
          </a:bodyPr>
          <a:lstStyle/>
          <a:p>
            <a:pPr lvl="0" algn="just"/>
            <a:endParaRPr lang="en-IN" sz="2800" dirty="0"/>
          </a:p>
          <a:p>
            <a:pPr algn="just"/>
            <a:r>
              <a:rPr lang="en-US" sz="2800" dirty="0"/>
              <a:t>For auction of linkages, </a:t>
            </a:r>
            <a:r>
              <a:rPr lang="en-US" sz="2800" b="1" dirty="0"/>
              <a:t>separate quantities shall be earmarked for sub-sectors of Non-Regulated sector</a:t>
            </a:r>
            <a:r>
              <a:rPr lang="en-US" sz="2800" b="1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/>
              <a:t>sub-sectors shall compete within themselves.  The sub-sectors could be Cement, Sponge Iron/Steel, </a:t>
            </a:r>
            <a:r>
              <a:rPr lang="en-US" sz="2800" dirty="0" smtClean="0"/>
              <a:t>CPP  </a:t>
            </a:r>
            <a:r>
              <a:rPr lang="en-US" sz="2800" dirty="0"/>
              <a:t>and </a:t>
            </a:r>
            <a:r>
              <a:rPr lang="en-US" sz="2800" dirty="0" smtClean="0"/>
              <a:t>others. 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2. Methodology of auction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329642" cy="55721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/>
              <a:t>SCCL </a:t>
            </a:r>
            <a:r>
              <a:rPr lang="en-US" b="1" dirty="0"/>
              <a:t>will allocate/earmark coal from </a:t>
            </a:r>
            <a:r>
              <a:rPr lang="en-US" b="1" dirty="0" smtClean="0"/>
              <a:t> mines/CHPs.</a:t>
            </a:r>
          </a:p>
          <a:p>
            <a:pPr algn="just">
              <a:buNone/>
            </a:pPr>
            <a:endParaRPr lang="en-US" b="1" dirty="0" smtClean="0"/>
          </a:p>
          <a:p>
            <a:pPr lvl="0" algn="just"/>
            <a:r>
              <a:rPr lang="en-US" dirty="0" smtClean="0"/>
              <a:t>The </a:t>
            </a:r>
            <a:r>
              <a:rPr lang="en-US" dirty="0"/>
              <a:t>methodology for auction of linkages shall be </a:t>
            </a:r>
            <a:r>
              <a:rPr lang="en-US" b="1" dirty="0"/>
              <a:t>Non-Discriminatory Ascending Clock Auction,</a:t>
            </a:r>
            <a:r>
              <a:rPr lang="en-US" dirty="0"/>
              <a:t> where the </a:t>
            </a:r>
            <a:r>
              <a:rPr lang="en-US" b="1" dirty="0"/>
              <a:t>Auctioneer increments the price (premium) on the electronic platform till demand-supply equilibrium is established.  </a:t>
            </a:r>
            <a:endParaRPr lang="en-US" b="1" dirty="0" smtClean="0"/>
          </a:p>
          <a:p>
            <a:pPr lvl="0" algn="just"/>
            <a:endParaRPr lang="en-US" dirty="0"/>
          </a:p>
          <a:p>
            <a:pPr lvl="0" algn="just"/>
            <a:r>
              <a:rPr lang="en-US" dirty="0" smtClean="0"/>
              <a:t>In </a:t>
            </a:r>
            <a:r>
              <a:rPr lang="en-US" dirty="0"/>
              <a:t>this methodology, prices shall be directed by the supplier coal company through algorithmic iteration.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2. Methodology of auction </a:t>
            </a:r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sz="2800" b="1" dirty="0"/>
              <a:t>The initial floor price shall be set at the relevant </a:t>
            </a:r>
            <a:r>
              <a:rPr lang="en-US" sz="2800" b="1" dirty="0" smtClean="0"/>
              <a:t>SCCL basic notified non-power price</a:t>
            </a:r>
            <a:r>
              <a:rPr lang="en-US" sz="2800" dirty="0" smtClean="0"/>
              <a:t> </a:t>
            </a:r>
            <a:r>
              <a:rPr lang="en-US" sz="2800" dirty="0"/>
              <a:t>and bidders shall bid for premium above this price for the relevant grade and for a particular ‘link quantity’. </a:t>
            </a:r>
            <a:endParaRPr lang="en-US" sz="2800" dirty="0" smtClean="0"/>
          </a:p>
          <a:p>
            <a:pPr lvl="0" algn="just"/>
            <a:endParaRPr lang="en-US" sz="2800" dirty="0"/>
          </a:p>
          <a:p>
            <a:pPr lvl="0" algn="just"/>
            <a:r>
              <a:rPr lang="en-US" sz="2800" dirty="0" smtClean="0"/>
              <a:t> </a:t>
            </a:r>
            <a:r>
              <a:rPr lang="en-US" sz="2800" dirty="0"/>
              <a:t>If bids are received for quantity greater than ‘link quantity’ offered, then the premium is increased in steps.  </a:t>
            </a:r>
            <a:endParaRPr lang="en-US" sz="2800" dirty="0" smtClean="0"/>
          </a:p>
          <a:p>
            <a:pPr lvl="0" algn="just"/>
            <a:endParaRPr lang="en-US" sz="2800" dirty="0"/>
          </a:p>
          <a:p>
            <a:pPr lvl="0" algn="just"/>
            <a:r>
              <a:rPr lang="en-US" sz="2800" dirty="0" smtClean="0"/>
              <a:t>Auction </a:t>
            </a:r>
            <a:r>
              <a:rPr lang="en-US" sz="2800" dirty="0"/>
              <a:t>stops when bids are received for exact quantity i.e. ‘link quantity’ offered.  Each successful bidder pays the same price.</a:t>
            </a:r>
            <a:endParaRPr lang="en-IN" sz="2800" dirty="0"/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8683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auction method is illustrated below: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Link quantity offered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1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</a:t>
                      </a:r>
                      <a:r>
                        <a:rPr lang="en-US" baseline="0" dirty="0" smtClean="0"/>
                        <a:t> Notified 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Bides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2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smtClean="0"/>
                        <a:t>Notified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Rs.25/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 Round 3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err="1" smtClean="0"/>
                        <a:t>Notified</a:t>
                      </a:r>
                      <a:r>
                        <a:rPr lang="en-US" dirty="0" err="1" smtClean="0"/>
                        <a:t>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Rs.50/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 for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 MT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sng" dirty="0" smtClean="0"/>
                        <a:t>Bidding</a:t>
                      </a:r>
                      <a:r>
                        <a:rPr lang="en-US" b="1" u="sng" baseline="0" dirty="0" smtClean="0"/>
                        <a:t> Round 4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Premium over SCCL </a:t>
                      </a:r>
                      <a:r>
                        <a:rPr lang="en-US" baseline="0" dirty="0" smtClean="0"/>
                        <a:t>Notified</a:t>
                      </a:r>
                      <a:r>
                        <a:rPr lang="en-US" dirty="0" smtClean="0"/>
                        <a:t> price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Rs.100/</a:t>
                      </a:r>
                      <a:r>
                        <a:rPr lang="en-US" dirty="0" err="1" smtClean="0"/>
                        <a:t>Tonne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Bids Received</a:t>
                      </a:r>
                      <a:r>
                        <a:rPr lang="en-US" baseline="0" dirty="0" smtClean="0"/>
                        <a:t> for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MT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6072206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RESULT: 1 MT quantity awarded @ Rs.100/</a:t>
            </a:r>
            <a:r>
              <a:rPr lang="en-US" sz="2000" b="1" u="sng" dirty="0" err="1" smtClean="0"/>
              <a:t>Tonne</a:t>
            </a:r>
            <a:r>
              <a:rPr lang="en-US" sz="2000" b="1" u="sng" dirty="0" smtClean="0"/>
              <a:t> over SCCL </a:t>
            </a:r>
            <a:r>
              <a:rPr lang="en-US" sz="2000" b="1" dirty="0" smtClean="0"/>
              <a:t>Notified</a:t>
            </a:r>
            <a:r>
              <a:rPr lang="en-US" sz="2000" b="1" u="sng" dirty="0" smtClean="0"/>
              <a:t> Price</a:t>
            </a:r>
            <a:endParaRPr lang="en-IN" sz="2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Other Important points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329642" cy="5500726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b="1" dirty="0"/>
              <a:t>The </a:t>
            </a:r>
            <a:r>
              <a:rPr lang="en-US" b="1" dirty="0" smtClean="0"/>
              <a:t>Notified  </a:t>
            </a:r>
            <a:r>
              <a:rPr lang="en-US" b="1" dirty="0"/>
              <a:t>price to be paid shall be suitably indexed by </a:t>
            </a:r>
            <a:r>
              <a:rPr lang="en-US" b="1" dirty="0" smtClean="0"/>
              <a:t>SCCL </a:t>
            </a:r>
            <a:r>
              <a:rPr lang="en-US" b="1" dirty="0"/>
              <a:t>for subsequent years. </a:t>
            </a:r>
            <a:r>
              <a:rPr lang="en-US" dirty="0"/>
              <a:t> </a:t>
            </a:r>
            <a:endParaRPr lang="en-US" dirty="0" smtClean="0"/>
          </a:p>
          <a:p>
            <a:pPr lvl="0" algn="just"/>
            <a:endParaRPr lang="en-US" dirty="0" smtClean="0"/>
          </a:p>
          <a:p>
            <a:pPr lvl="0" algn="just"/>
            <a:r>
              <a:rPr lang="en-US" b="1" dirty="0" smtClean="0"/>
              <a:t>Maximum </a:t>
            </a:r>
            <a:r>
              <a:rPr lang="en-US" b="1" dirty="0"/>
              <a:t>bid quantity</a:t>
            </a:r>
            <a:r>
              <a:rPr lang="en-US" dirty="0"/>
              <a:t> by a particular bidder </a:t>
            </a:r>
            <a:r>
              <a:rPr lang="en-US" b="1" dirty="0"/>
              <a:t>shall not exceed the normative requirement of the End Use Plant</a:t>
            </a:r>
            <a:r>
              <a:rPr lang="en-US" b="1" dirty="0" smtClean="0"/>
              <a:t>.</a:t>
            </a:r>
          </a:p>
          <a:p>
            <a:pPr lvl="0" algn="just"/>
            <a:endParaRPr lang="en-IN" dirty="0"/>
          </a:p>
          <a:p>
            <a:pPr lvl="0" algn="just"/>
            <a:r>
              <a:rPr lang="en-US" dirty="0"/>
              <a:t>For auction of linkages, </a:t>
            </a:r>
            <a:r>
              <a:rPr lang="en-US" dirty="0" smtClean="0"/>
              <a:t>SCCL </a:t>
            </a:r>
            <a:r>
              <a:rPr lang="en-US" dirty="0"/>
              <a:t>shall chalk out annual or </a:t>
            </a:r>
            <a:r>
              <a:rPr lang="en-US" b="1" dirty="0"/>
              <a:t>6-monthly auction calendar</a:t>
            </a:r>
            <a:r>
              <a:rPr lang="en-US" b="1" dirty="0" smtClean="0"/>
              <a:t>.</a:t>
            </a:r>
          </a:p>
          <a:p>
            <a:pPr lvl="0" algn="just"/>
            <a:endParaRPr lang="en-IN" dirty="0"/>
          </a:p>
          <a:p>
            <a:pPr lvl="0" algn="just"/>
            <a:r>
              <a:rPr lang="en-US" dirty="0">
                <a:solidFill>
                  <a:srgbClr val="FF0000"/>
                </a:solidFill>
              </a:rPr>
              <a:t>There shall be provision for </a:t>
            </a:r>
            <a:r>
              <a:rPr lang="en-US" b="1" dirty="0">
                <a:solidFill>
                  <a:srgbClr val="FF0000"/>
                </a:solidFill>
              </a:rPr>
              <a:t>Third Party Sampling of coal</a:t>
            </a:r>
            <a:r>
              <a:rPr lang="en-US" dirty="0">
                <a:solidFill>
                  <a:srgbClr val="FF0000"/>
                </a:solidFill>
              </a:rPr>
              <a:t> supplied.</a:t>
            </a:r>
            <a:endParaRPr lang="en-IN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dirty="0"/>
              <a:t> </a:t>
            </a:r>
            <a:endParaRPr lang="en-IN" dirty="0"/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en-US" dirty="0" smtClean="0"/>
              <a:t>Advantages of the Policy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688632"/>
          </a:xfrm>
        </p:spPr>
        <p:txBody>
          <a:bodyPr>
            <a:normAutofit fontScale="850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Transparent coal allotment system.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It is a customer choice of selecting </a:t>
            </a:r>
            <a:r>
              <a:rPr lang="en-US" dirty="0" err="1" smtClean="0"/>
              <a:t>despatch</a:t>
            </a:r>
            <a:r>
              <a:rPr lang="en-US" dirty="0" smtClean="0"/>
              <a:t> point &amp; Grade.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100% of normative requirement can be procured as against 75% earlier.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Provision for Third party sampling for all customers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Sector wise demarcation of auctioned quantity  which result in continuous delivery of coal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New  units who are not having coal linkage or allotment at present are also eligible. Valid CFO is required.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FSA will be signed for 5 years instead of present 3 years period. This will be extendable for another 5 years with mutual acceptance. 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dirty="0" smtClean="0"/>
              <a:t>AOL STATUS IN  SCCL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01080" cy="5429288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AutoNum type="arabicPeriod"/>
            </a:pPr>
            <a:r>
              <a:rPr lang="en-US" dirty="0" smtClean="0"/>
              <a:t>SCCL conducted “Auction of linkages of non-regulated sector” in 4 phases (Tranche-1, Tranche-2 , </a:t>
            </a:r>
            <a:r>
              <a:rPr lang="en-US" dirty="0" err="1" smtClean="0"/>
              <a:t>Supp.Tranche</a:t>
            </a:r>
            <a:r>
              <a:rPr lang="en-US" dirty="0" smtClean="0"/>
              <a:t> and Tranche-3) for all 4 sectors (cement, CPP, Sponge and Others) from October 2016 to March 2018. 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 smtClean="0"/>
              <a:t>A total quantity of 9.55 million </a:t>
            </a:r>
            <a:r>
              <a:rPr lang="en-US" dirty="0" err="1" smtClean="0"/>
              <a:t>tonnes</a:t>
            </a:r>
            <a:r>
              <a:rPr lang="en-US" dirty="0" smtClean="0"/>
              <a:t> was sold in the above auctions and 105 E-FSAs were signed with the successful bidders of cement, CPP, Sponge and others sectors.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r>
              <a:rPr lang="en-US" dirty="0" smtClean="0"/>
              <a:t>The coal supplies were commenced from </a:t>
            </a:r>
            <a:br>
              <a:rPr lang="en-US" dirty="0" smtClean="0"/>
            </a:br>
            <a:r>
              <a:rPr lang="en-US" dirty="0" smtClean="0"/>
              <a:t>01-04-2017. 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sz="900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marL="514350" indent="-514350" algn="just"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4282" y="607046"/>
          <a:ext cx="8747623" cy="5342234"/>
        </p:xfrm>
        <a:graphic>
          <a:graphicData uri="http://schemas.openxmlformats.org/drawingml/2006/table">
            <a:tbl>
              <a:tblPr/>
              <a:tblGrid>
                <a:gridCol w="766286"/>
                <a:gridCol w="477685"/>
                <a:gridCol w="617012"/>
                <a:gridCol w="617012"/>
                <a:gridCol w="477685"/>
                <a:gridCol w="617012"/>
                <a:gridCol w="617012"/>
                <a:gridCol w="477685"/>
                <a:gridCol w="477685"/>
                <a:gridCol w="553322"/>
                <a:gridCol w="477685"/>
                <a:gridCol w="617012"/>
                <a:gridCol w="617012"/>
                <a:gridCol w="477685"/>
                <a:gridCol w="477685"/>
                <a:gridCol w="382148"/>
              </a:tblGrid>
              <a:tr h="697449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Performance of AUCTION </a:t>
                      </a:r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 LINKAGE </a:t>
                      </a:r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–Tranche I , II , </a:t>
                      </a:r>
                      <a:r>
                        <a:rPr lang="en-IN" sz="1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Supp.Tranches</a:t>
                      </a:r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and Tranche-III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839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TRANCHES</a:t>
                      </a:r>
                    </a:p>
                  </a:txBody>
                  <a:tcPr marL="4359" marR="4359" marT="4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CEMENT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CPP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SPONGE IRON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638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Offered </a:t>
                      </a:r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Qty.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Sold Qty.  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</a:t>
                      </a:r>
                      <a:r>
                        <a:rPr lang="en-IN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Lakh</a:t>
                      </a:r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Tonnes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SOLD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250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TRANCHE I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30.3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5.476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18.07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24.52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9.21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37.56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0.012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74.32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14.856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TRANCHE II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62.1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21.285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34.28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36.10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23.396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64.81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0.1806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24.74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29.065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8.599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29.59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134.565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55.086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SUPP. TRANCHE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6.661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1.65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24.96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0.40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0.392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98.00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10.58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6.135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57.99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17.59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8.177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46.5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TRANCHE-III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5.10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4.56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9.00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8.87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9.00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4.21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23.10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17.65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104.16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32.97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70.02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41.86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1.69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0.1926</a:t>
                      </a: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58.4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18.99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249.5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95.7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359" marR="4359" marT="43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4.5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58204" cy="26432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OFFERED QUANTITES </a:t>
            </a:r>
            <a:br>
              <a:rPr lang="en-US" dirty="0" smtClean="0"/>
            </a:br>
            <a:r>
              <a:rPr lang="en-US" dirty="0" smtClean="0"/>
              <a:t>(SETOR WISE/MINE WISE/GRADE WISE) IN TRANCHE-III</a:t>
            </a:r>
            <a:br>
              <a:rPr lang="en-US" dirty="0" smtClean="0"/>
            </a:br>
            <a:r>
              <a:rPr lang="en-US" dirty="0" smtClean="0"/>
              <a:t>(PRESENT AUCTION OF LINKAGES)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36634"/>
          <a:ext cx="8229600" cy="3841808"/>
        </p:xfrm>
        <a:graphic>
          <a:graphicData uri="http://schemas.openxmlformats.org/drawingml/2006/table">
            <a:tbl>
              <a:tblPr/>
              <a:tblGrid>
                <a:gridCol w="278885"/>
                <a:gridCol w="1964646"/>
                <a:gridCol w="756974"/>
                <a:gridCol w="707173"/>
                <a:gridCol w="667333"/>
                <a:gridCol w="956177"/>
                <a:gridCol w="906376"/>
                <a:gridCol w="1334664"/>
                <a:gridCol w="657372"/>
              </a:tblGrid>
              <a:tr h="18681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AUCTION OF LINKAGES- Tranche III- SPONGE IRON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81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 WISE OFFERED QTY FOR SPONGE IRON SUB SECTOR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77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S.NO</a:t>
                      </a:r>
                    </a:p>
                  </a:txBody>
                  <a:tcPr marL="7472" marR="7472" marT="74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SOURCE(MINE IN CASE OF ROAD, CHP/ RLY SDG IN CASE OF RAIL)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SIZE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QTY IN TONNES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RESERVE PRICE IN RS /T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SECONDARY SOURCE/BACKUP MINE(TO BE USED IN CASE OF FORCE MAJEURE EVENT)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GRADE &amp; TYPE (SECONDARY SOUR CE)</a:t>
                      </a:r>
                    </a:p>
                  </a:txBody>
                  <a:tcPr marL="7472" marR="7472" marT="74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RK-6 MINE (SRIRAMPUR AREA)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G9-ROM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75,000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RK-5 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G9-ROM/ 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43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MNG OC II Extn.PH2 (OC IV)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G7-CRR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-250mm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MNG OC II Extn.PH2 (OC IV)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G9 CRR/ 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43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RK-5 MINE (SRIRAMPUR AREA)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G9-ROM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75,000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RK-6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G9-ROM/ ROAD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54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250,000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84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Willing Road customers can take Coal through Rail mode also</a:t>
                      </a:r>
                    </a:p>
                  </a:txBody>
                  <a:tcPr marL="7472" marR="7472" marT="7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3841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NB : The Reserve price is as per Price Notified for Non-Power sector customers.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658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CRR   - Crushed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92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SLK    - Slack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92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ROM - Run of Mine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92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RND  - Round</a:t>
                      </a: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72" marR="7472" marT="74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hlinkClick r:id="rId2"/>
              </a:rPr>
              <a:t>The scheme documents and model FSA are </a:t>
            </a:r>
            <a:r>
              <a:rPr lang="en-US" dirty="0" err="1" smtClean="0">
                <a:hlinkClick r:id="rId2"/>
              </a:rPr>
              <a:t>avilable</a:t>
            </a:r>
            <a:r>
              <a:rPr lang="en-US" dirty="0" smtClean="0">
                <a:hlinkClick r:id="rId2"/>
              </a:rPr>
              <a:t> in SCCL website: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www.scclmines.com/e-auction/auction of linkages</a:t>
            </a:r>
            <a:r>
              <a:rPr lang="en-US" dirty="0" smtClean="0"/>
              <a:t> and also on MSTC website (mstcecommecrce.com)</a:t>
            </a:r>
          </a:p>
          <a:p>
            <a:pPr>
              <a:buNone/>
            </a:pPr>
            <a:r>
              <a:rPr lang="en-US" dirty="0" smtClean="0"/>
              <a:t>Pl contact for any further clarification:</a:t>
            </a:r>
          </a:p>
          <a:p>
            <a:pPr>
              <a:buNone/>
            </a:pPr>
            <a:r>
              <a:rPr lang="en-US" dirty="0" smtClean="0"/>
              <a:t>NV </a:t>
            </a:r>
            <a:r>
              <a:rPr lang="en-US" dirty="0" err="1" smtClean="0"/>
              <a:t>Rajashekar</a:t>
            </a:r>
            <a:r>
              <a:rPr lang="en-US" dirty="0" smtClean="0"/>
              <a:t> </a:t>
            </a:r>
            <a:r>
              <a:rPr lang="en-US" dirty="0" err="1" smtClean="0"/>
              <a:t>Rao</a:t>
            </a:r>
            <a:r>
              <a:rPr lang="en-US" dirty="0" smtClean="0"/>
              <a:t>        DGM/SCCL   :9491144551</a:t>
            </a:r>
          </a:p>
          <a:p>
            <a:pPr>
              <a:buNone/>
            </a:pPr>
            <a:r>
              <a:rPr lang="en-US" dirty="0" err="1" smtClean="0"/>
              <a:t>T.Srinivas</a:t>
            </a:r>
            <a:r>
              <a:rPr lang="en-US" dirty="0" smtClean="0"/>
              <a:t>                         DGM/SCCL  : 9491144282</a:t>
            </a:r>
          </a:p>
          <a:p>
            <a:pPr>
              <a:buNone/>
            </a:pPr>
            <a:r>
              <a:rPr lang="en-US" dirty="0" smtClean="0"/>
              <a:t>Sri </a:t>
            </a:r>
            <a:r>
              <a:rPr lang="en-US" dirty="0" err="1" smtClean="0"/>
              <a:t>Vikas</a:t>
            </a:r>
            <a:r>
              <a:rPr lang="en-US" dirty="0" smtClean="0"/>
              <a:t> </a:t>
            </a:r>
            <a:r>
              <a:rPr lang="en-US" dirty="0" err="1" smtClean="0"/>
              <a:t>Jaiswal</a:t>
            </a:r>
            <a:r>
              <a:rPr lang="en-US" dirty="0" smtClean="0"/>
              <a:t> MSTC:                       09903042449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5" descr="E:\e\Dilip PPT &amp; MoC\Flowers\0612062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95350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33600" y="3733800"/>
            <a:ext cx="4867006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THANK YOU</a:t>
            </a:r>
          </a:p>
        </p:txBody>
      </p:sp>
      <p:sp>
        <p:nvSpPr>
          <p:cNvPr id="122884" name="Slide Number Placeholder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94359B7-D999-48A3-8D31-514B08226F57}" type="slidenum">
              <a:rPr lang="en-IN" sz="1400"/>
              <a:pPr algn="r"/>
              <a:t>20</a:t>
            </a:fld>
            <a:endParaRPr lang="en-IN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1187</Words>
  <Application>Microsoft Office PowerPoint</Application>
  <PresentationFormat>On-screen Show (4:3)</PresentationFormat>
  <Paragraphs>274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SINGARENI COLLIERIES COMPANY LIMITED  WELCOME</vt:lpstr>
      <vt:lpstr>AUCTION OF LINKAGES OF  NON-REGULATED SECTOR </vt:lpstr>
      <vt:lpstr>NEW COAL ALLOTMENT POLICY  Ministry of coal Govt. of India has announced a new coal allotment policy  called “AUCTION OF LINKAGES OF NON-REGULATED SECTOR” vide no. NO.23011/51/2015-CPD(Pt1), dt:15-02-2016.</vt:lpstr>
      <vt:lpstr>PREVIOUS  COAL ALLOTMENT SYSTEM </vt:lpstr>
      <vt:lpstr>POLICY GUIDELINES OF  “AUCTION OF LINKAGES OF NON-REGULATED SECTOR” (New Policy)</vt:lpstr>
      <vt:lpstr>1.    Policy guide lines of AOL</vt:lpstr>
      <vt:lpstr>Policy guidelines contd….</vt:lpstr>
      <vt:lpstr>Policy guidelines contd…</vt:lpstr>
      <vt:lpstr>Policy guidelines contd….</vt:lpstr>
      <vt:lpstr>2. Methodology of auction</vt:lpstr>
      <vt:lpstr>2. Methodology of auction contd…</vt:lpstr>
      <vt:lpstr>The auction method is illustrated below:</vt:lpstr>
      <vt:lpstr>Other Important points</vt:lpstr>
      <vt:lpstr>Advantages of the Policy</vt:lpstr>
      <vt:lpstr>AOL STATUS IN  SCCL</vt:lpstr>
      <vt:lpstr>Slide 16</vt:lpstr>
      <vt:lpstr>OFFERED QUANTITES  (SETOR WISE/MINE WISE/GRADE WISE) IN TRANCHE-III (PRESENT AUCTION OF LINKAGES)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AUCTION OF LINKAGES OF  NON-REGULATED SECTOR</dc:title>
  <dc:creator>mkt</dc:creator>
  <cp:lastModifiedBy>SCCL</cp:lastModifiedBy>
  <cp:revision>106</cp:revision>
  <dcterms:created xsi:type="dcterms:W3CDTF">2016-03-01T06:26:37Z</dcterms:created>
  <dcterms:modified xsi:type="dcterms:W3CDTF">2018-09-03T09:29:58Z</dcterms:modified>
</cp:coreProperties>
</file>