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843" r:id="rId1"/>
  </p:sldMasterIdLst>
  <p:notesMasterIdLst>
    <p:notesMasterId r:id="rId56"/>
  </p:notesMasterIdLst>
  <p:handoutMasterIdLst>
    <p:handoutMasterId r:id="rId57"/>
  </p:handoutMasterIdLst>
  <p:sldIdLst>
    <p:sldId id="259" r:id="rId2"/>
    <p:sldId id="989" r:id="rId3"/>
    <p:sldId id="955" r:id="rId4"/>
    <p:sldId id="789" r:id="rId5"/>
    <p:sldId id="829" r:id="rId6"/>
    <p:sldId id="830" r:id="rId7"/>
    <p:sldId id="956" r:id="rId8"/>
    <p:sldId id="886" r:id="rId9"/>
    <p:sldId id="887" r:id="rId10"/>
    <p:sldId id="888" r:id="rId11"/>
    <p:sldId id="966" r:id="rId12"/>
    <p:sldId id="1008" r:id="rId13"/>
    <p:sldId id="958" r:id="rId14"/>
    <p:sldId id="943" r:id="rId15"/>
    <p:sldId id="947" r:id="rId16"/>
    <p:sldId id="1010" r:id="rId17"/>
    <p:sldId id="944" r:id="rId18"/>
    <p:sldId id="981" r:id="rId19"/>
    <p:sldId id="959" r:id="rId20"/>
    <p:sldId id="953" r:id="rId21"/>
    <p:sldId id="1000" r:id="rId22"/>
    <p:sldId id="1022" r:id="rId23"/>
    <p:sldId id="942" r:id="rId24"/>
    <p:sldId id="980" r:id="rId25"/>
    <p:sldId id="979" r:id="rId26"/>
    <p:sldId id="977" r:id="rId27"/>
    <p:sldId id="978" r:id="rId28"/>
    <p:sldId id="968" r:id="rId29"/>
    <p:sldId id="969" r:id="rId30"/>
    <p:sldId id="991" r:id="rId31"/>
    <p:sldId id="992" r:id="rId32"/>
    <p:sldId id="993" r:id="rId33"/>
    <p:sldId id="972" r:id="rId34"/>
    <p:sldId id="982" r:id="rId35"/>
    <p:sldId id="983" r:id="rId36"/>
    <p:sldId id="984" r:id="rId37"/>
    <p:sldId id="985" r:id="rId38"/>
    <p:sldId id="986" r:id="rId39"/>
    <p:sldId id="987" r:id="rId40"/>
    <p:sldId id="988" r:id="rId41"/>
    <p:sldId id="999" r:id="rId42"/>
    <p:sldId id="974" r:id="rId43"/>
    <p:sldId id="998" r:id="rId44"/>
    <p:sldId id="1005" r:id="rId45"/>
    <p:sldId id="975" r:id="rId46"/>
    <p:sldId id="849" r:id="rId47"/>
    <p:sldId id="1021" r:id="rId48"/>
    <p:sldId id="910" r:id="rId49"/>
    <p:sldId id="911" r:id="rId50"/>
    <p:sldId id="913" r:id="rId51"/>
    <p:sldId id="914" r:id="rId52"/>
    <p:sldId id="866" r:id="rId53"/>
    <p:sldId id="1019" r:id="rId54"/>
    <p:sldId id="1020" r:id="rId55"/>
  </p:sldIdLst>
  <p:sldSz cx="9906000" cy="6858000" type="A4"/>
  <p:notesSz cx="6797675" cy="9928225"/>
  <p:defaultTextStyle>
    <a:defPPr>
      <a:defRPr lang="en-AU"/>
    </a:defPPr>
    <a:lvl1pPr algn="ctr" rtl="0" eaLnBrk="0" fontAlgn="base" hangingPunct="0">
      <a:spcBef>
        <a:spcPct val="0"/>
      </a:spcBef>
      <a:spcAft>
        <a:spcPct val="0"/>
      </a:spcAft>
      <a:defRPr sz="1600" b="1" kern="1200">
        <a:solidFill>
          <a:schemeClr val="tx1"/>
        </a:solidFill>
        <a:latin typeface="HelveticaNeue LT 45 Lt" pitchFamily="34" charset="0"/>
        <a:ea typeface="+mn-ea"/>
        <a:cs typeface="+mn-cs"/>
      </a:defRPr>
    </a:lvl1pPr>
    <a:lvl2pPr marL="457200" algn="ctr" rtl="0" eaLnBrk="0" fontAlgn="base" hangingPunct="0">
      <a:spcBef>
        <a:spcPct val="0"/>
      </a:spcBef>
      <a:spcAft>
        <a:spcPct val="0"/>
      </a:spcAft>
      <a:defRPr sz="1600" b="1" kern="1200">
        <a:solidFill>
          <a:schemeClr val="tx1"/>
        </a:solidFill>
        <a:latin typeface="HelveticaNeue LT 45 Lt" pitchFamily="34" charset="0"/>
        <a:ea typeface="+mn-ea"/>
        <a:cs typeface="+mn-cs"/>
      </a:defRPr>
    </a:lvl2pPr>
    <a:lvl3pPr marL="914400" algn="ctr" rtl="0" eaLnBrk="0" fontAlgn="base" hangingPunct="0">
      <a:spcBef>
        <a:spcPct val="0"/>
      </a:spcBef>
      <a:spcAft>
        <a:spcPct val="0"/>
      </a:spcAft>
      <a:defRPr sz="1600" b="1" kern="1200">
        <a:solidFill>
          <a:schemeClr val="tx1"/>
        </a:solidFill>
        <a:latin typeface="HelveticaNeue LT 45 Lt" pitchFamily="34" charset="0"/>
        <a:ea typeface="+mn-ea"/>
        <a:cs typeface="+mn-cs"/>
      </a:defRPr>
    </a:lvl3pPr>
    <a:lvl4pPr marL="1371600" algn="ctr" rtl="0" eaLnBrk="0" fontAlgn="base" hangingPunct="0">
      <a:spcBef>
        <a:spcPct val="0"/>
      </a:spcBef>
      <a:spcAft>
        <a:spcPct val="0"/>
      </a:spcAft>
      <a:defRPr sz="1600" b="1" kern="1200">
        <a:solidFill>
          <a:schemeClr val="tx1"/>
        </a:solidFill>
        <a:latin typeface="HelveticaNeue LT 45 Lt" pitchFamily="34" charset="0"/>
        <a:ea typeface="+mn-ea"/>
        <a:cs typeface="+mn-cs"/>
      </a:defRPr>
    </a:lvl4pPr>
    <a:lvl5pPr marL="1828800" algn="ctr" rtl="0" eaLnBrk="0" fontAlgn="base" hangingPunct="0">
      <a:spcBef>
        <a:spcPct val="0"/>
      </a:spcBef>
      <a:spcAft>
        <a:spcPct val="0"/>
      </a:spcAft>
      <a:defRPr sz="1600" b="1" kern="1200">
        <a:solidFill>
          <a:schemeClr val="tx1"/>
        </a:solidFill>
        <a:latin typeface="HelveticaNeue LT 45 Lt" pitchFamily="34" charset="0"/>
        <a:ea typeface="+mn-ea"/>
        <a:cs typeface="+mn-cs"/>
      </a:defRPr>
    </a:lvl5pPr>
    <a:lvl6pPr marL="2286000" algn="l" defTabSz="914400" rtl="0" eaLnBrk="1" latinLnBrk="0" hangingPunct="1">
      <a:defRPr sz="1600" b="1" kern="1200">
        <a:solidFill>
          <a:schemeClr val="tx1"/>
        </a:solidFill>
        <a:latin typeface="HelveticaNeue LT 45 Lt" pitchFamily="34" charset="0"/>
        <a:ea typeface="+mn-ea"/>
        <a:cs typeface="+mn-cs"/>
      </a:defRPr>
    </a:lvl6pPr>
    <a:lvl7pPr marL="2743200" algn="l" defTabSz="914400" rtl="0" eaLnBrk="1" latinLnBrk="0" hangingPunct="1">
      <a:defRPr sz="1600" b="1" kern="1200">
        <a:solidFill>
          <a:schemeClr val="tx1"/>
        </a:solidFill>
        <a:latin typeface="HelveticaNeue LT 45 Lt" pitchFamily="34" charset="0"/>
        <a:ea typeface="+mn-ea"/>
        <a:cs typeface="+mn-cs"/>
      </a:defRPr>
    </a:lvl7pPr>
    <a:lvl8pPr marL="3200400" algn="l" defTabSz="914400" rtl="0" eaLnBrk="1" latinLnBrk="0" hangingPunct="1">
      <a:defRPr sz="1600" b="1" kern="1200">
        <a:solidFill>
          <a:schemeClr val="tx1"/>
        </a:solidFill>
        <a:latin typeface="HelveticaNeue LT 45 Lt" pitchFamily="34" charset="0"/>
        <a:ea typeface="+mn-ea"/>
        <a:cs typeface="+mn-cs"/>
      </a:defRPr>
    </a:lvl8pPr>
    <a:lvl9pPr marL="3657600" algn="l" defTabSz="914400" rtl="0" eaLnBrk="1" latinLnBrk="0" hangingPunct="1">
      <a:defRPr sz="1600" b="1" kern="1200">
        <a:solidFill>
          <a:schemeClr val="tx1"/>
        </a:solidFill>
        <a:latin typeface="HelveticaNeue LT 45 Lt" pitchFamily="34" charset="0"/>
        <a:ea typeface="+mn-ea"/>
        <a:cs typeface="+mn-cs"/>
      </a:defRPr>
    </a:lvl9pPr>
  </p:defaultTextStyle>
  <p:extLst>
    <p:ext uri="{EFAFB233-063F-42B5-8137-9DF3F51BA10A}">
      <p15:sldGuideLst xmlns="" xmlns:p15="http://schemas.microsoft.com/office/powerpoint/2012/main">
        <p15:guide id="1" orient="horz" pos="920">
          <p15:clr>
            <a:srgbClr val="A4A3A4"/>
          </p15:clr>
        </p15:guide>
        <p15:guide id="2" orient="horz" pos="4083">
          <p15:clr>
            <a:srgbClr val="A4A3A4"/>
          </p15:clr>
        </p15:guide>
        <p15:guide id="3" orient="horz" pos="707">
          <p15:clr>
            <a:srgbClr val="A4A3A4"/>
          </p15:clr>
        </p15:guide>
        <p15:guide id="4" orient="horz" pos="3439">
          <p15:clr>
            <a:srgbClr val="A4A3A4"/>
          </p15:clr>
        </p15:guide>
        <p15:guide id="5" orient="horz" pos="2025">
          <p15:clr>
            <a:srgbClr val="A4A3A4"/>
          </p15:clr>
        </p15:guide>
        <p15:guide id="6" pos="2996">
          <p15:clr>
            <a:srgbClr val="A4A3A4"/>
          </p15:clr>
        </p15:guide>
        <p15:guide id="7" pos="5958">
          <p15:clr>
            <a:srgbClr val="A4A3A4"/>
          </p15:clr>
        </p15:guide>
        <p15:guide id="8" pos="3248">
          <p15:clr>
            <a:srgbClr val="A4A3A4"/>
          </p15:clr>
        </p15:guide>
        <p15:guide id="9" pos="284">
          <p15:clr>
            <a:srgbClr val="A4A3A4"/>
          </p15:clr>
        </p15:guide>
        <p15:guide id="10" pos="3449">
          <p15:clr>
            <a:srgbClr val="A4A3A4"/>
          </p15:clr>
        </p15:guide>
        <p15:guide id="11" pos="5240">
          <p15:clr>
            <a:srgbClr val="A4A3A4"/>
          </p15:clr>
        </p15:guide>
        <p15:guide id="12" pos="1311">
          <p15:clr>
            <a:srgbClr val="A4A3A4"/>
          </p15:clr>
        </p15:guide>
      </p15:sldGuideLst>
    </p:ext>
    <p:ext uri="{2D200454-40CA-4A62-9FC3-DE9A4176ACB9}">
      <p15:notesGuideLst xmlns="" xmlns:p15="http://schemas.microsoft.com/office/powerpoint/2012/main">
        <p15:guide id="1" orient="horz" pos="3127">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naveen" initials="n" lastIdx="6" clrIdx="0"/>
  <p:cmAuthor id="1" name="Shubhangini S" initials="SS" lastIdx="7" clrIdx="1"/>
  <p:cmAuthor id="2" name="Anshu Kumar" initials="AK" lastIdx="9" clrIdx="2"/>
  <p:cmAuthor id="3" name="Nand Raman" initials="NR" lastIdx="4"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6600"/>
    <a:srgbClr val="0000CC"/>
    <a:srgbClr val="FF3737"/>
    <a:srgbClr val="336600"/>
    <a:srgbClr val="4FB4FF"/>
    <a:srgbClr val="E9EDF4"/>
    <a:srgbClr val="D0D8E8"/>
    <a:srgbClr val="C3D2E7"/>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99290" autoAdjust="0"/>
  </p:normalViewPr>
  <p:slideViewPr>
    <p:cSldViewPr snapToGrid="0" showGuides="1">
      <p:cViewPr>
        <p:scale>
          <a:sx n="70" d="100"/>
          <a:sy n="70" d="100"/>
        </p:scale>
        <p:origin x="-411" y="-288"/>
      </p:cViewPr>
      <p:guideLst>
        <p:guide orient="horz" pos="920"/>
        <p:guide orient="horz" pos="4083"/>
        <p:guide orient="horz" pos="707"/>
        <p:guide orient="horz" pos="3439"/>
        <p:guide orient="horz" pos="2025"/>
        <p:guide pos="2996"/>
        <p:guide pos="5958"/>
        <p:guide pos="3248"/>
        <p:guide pos="284"/>
        <p:guide pos="3449"/>
        <p:guide pos="5240"/>
        <p:guide pos="1311"/>
      </p:guideLst>
    </p:cSldViewPr>
  </p:slideViewPr>
  <p:outlineViewPr>
    <p:cViewPr>
      <p:scale>
        <a:sx n="33" d="100"/>
        <a:sy n="33" d="100"/>
      </p:scale>
      <p:origin x="0" y="438"/>
    </p:cViewPr>
    <p:sldLst>
      <p:sld r:id="rId1" collapse="1"/>
      <p:sld r:id="rId2" collapse="1"/>
    </p:sldLst>
  </p:outlineViewPr>
  <p:notesTextViewPr>
    <p:cViewPr>
      <p:scale>
        <a:sx n="100" d="100"/>
        <a:sy n="100" d="100"/>
      </p:scale>
      <p:origin x="0" y="0"/>
    </p:cViewPr>
  </p:notesTextViewPr>
  <p:sorterViewPr>
    <p:cViewPr>
      <p:scale>
        <a:sx n="100" d="100"/>
        <a:sy n="100" d="100"/>
      </p:scale>
      <p:origin x="0" y="3288"/>
    </p:cViewPr>
  </p:sorterViewPr>
  <p:notesViewPr>
    <p:cSldViewPr snapToGrid="0" showGuides="1">
      <p:cViewPr>
        <p:scale>
          <a:sx n="100" d="100"/>
          <a:sy n="100" d="100"/>
        </p:scale>
        <p:origin x="-1824" y="2910"/>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6C3381-E278-4D1A-8EA4-FEB551212BB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3D63978-42FD-4F09-BBBA-CE0BBFC92D42}">
      <dgm:prSet phldrT="[Tex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Background</a:t>
          </a:r>
          <a:endParaRPr lang="en-US" sz="1800" b="1" dirty="0">
            <a:solidFill>
              <a:schemeClr val="tx1"/>
            </a:solidFill>
          </a:endParaRPr>
        </a:p>
      </dgm:t>
    </dgm:pt>
    <dgm:pt modelId="{823D328C-84CA-4194-B9A2-56FC634C3E12}" type="parTrans" cxnId="{E4C41520-B148-47C8-9C9C-C5688EFF57DF}">
      <dgm:prSet/>
      <dgm:spPr/>
      <dgm:t>
        <a:bodyPr/>
        <a:lstStyle/>
        <a:p>
          <a:endParaRPr lang="en-US" sz="2800" b="1">
            <a:solidFill>
              <a:schemeClr val="tx1"/>
            </a:solidFill>
          </a:endParaRPr>
        </a:p>
      </dgm:t>
    </dgm:pt>
    <dgm:pt modelId="{0B0465C3-E510-4BB1-BE28-117A97C0E811}" type="sibTrans" cxnId="{E4C41520-B148-47C8-9C9C-C5688EFF57DF}">
      <dgm:prSet/>
      <dgm:spPr/>
      <dgm:t>
        <a:bodyPr/>
        <a:lstStyle/>
        <a:p>
          <a:endParaRPr lang="en-US" sz="2800" b="1">
            <a:solidFill>
              <a:schemeClr val="tx1"/>
            </a:solidFill>
          </a:endParaRPr>
        </a:p>
      </dgm:t>
    </dgm:pt>
    <dgm:pt modelId="{BF7650FA-F123-42E7-980C-F9A40FE93302}">
      <dgm:prSet phldrT="[Tex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Key Auction Principles</a:t>
          </a:r>
          <a:endParaRPr lang="en-US" sz="1800" b="1" dirty="0">
            <a:solidFill>
              <a:schemeClr val="tx1"/>
            </a:solidFill>
          </a:endParaRPr>
        </a:p>
      </dgm:t>
    </dgm:pt>
    <dgm:pt modelId="{9DFBEF59-0D0F-440B-B180-6A364EEE4060}" type="parTrans" cxnId="{B2BD208F-4862-43C3-A44A-09295936AFBB}">
      <dgm:prSet/>
      <dgm:spPr/>
      <dgm:t>
        <a:bodyPr/>
        <a:lstStyle/>
        <a:p>
          <a:endParaRPr lang="en-US" sz="2800" b="1">
            <a:solidFill>
              <a:schemeClr val="tx1"/>
            </a:solidFill>
          </a:endParaRPr>
        </a:p>
      </dgm:t>
    </dgm:pt>
    <dgm:pt modelId="{EFFCCDB1-660A-4DCB-A7A9-1A46C399DFF0}" type="sibTrans" cxnId="{B2BD208F-4862-43C3-A44A-09295936AFBB}">
      <dgm:prSet/>
      <dgm:spPr/>
      <dgm:t>
        <a:bodyPr/>
        <a:lstStyle/>
        <a:p>
          <a:endParaRPr lang="en-US" sz="2800" b="1">
            <a:solidFill>
              <a:schemeClr val="tx1"/>
            </a:solidFill>
          </a:endParaRPr>
        </a:p>
      </dgm:t>
    </dgm:pt>
    <dgm:pt modelId="{0BCE67D2-05D1-4481-AFAA-4BEA2BF4716F}">
      <dgm:prSet phldrT="[Tex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Auction Methodology</a:t>
          </a:r>
          <a:endParaRPr lang="en-US" sz="1800" b="1" dirty="0">
            <a:solidFill>
              <a:schemeClr val="tx1"/>
            </a:solidFill>
          </a:endParaRPr>
        </a:p>
      </dgm:t>
    </dgm:pt>
    <dgm:pt modelId="{8637EFF7-4E99-4283-A939-00716D817CA9}" type="parTrans" cxnId="{CC6136F5-90F0-4806-8AE1-ED833977A486}">
      <dgm:prSet/>
      <dgm:spPr/>
      <dgm:t>
        <a:bodyPr/>
        <a:lstStyle/>
        <a:p>
          <a:endParaRPr lang="en-US" sz="2800" b="1">
            <a:solidFill>
              <a:schemeClr val="tx1"/>
            </a:solidFill>
          </a:endParaRPr>
        </a:p>
      </dgm:t>
    </dgm:pt>
    <dgm:pt modelId="{A92F3692-8EFF-4F35-A652-A08E39BA0005}" type="sibTrans" cxnId="{CC6136F5-90F0-4806-8AE1-ED833977A486}">
      <dgm:prSet/>
      <dgm:spPr/>
      <dgm:t>
        <a:bodyPr/>
        <a:lstStyle/>
        <a:p>
          <a:endParaRPr lang="en-US" sz="2800" b="1">
            <a:solidFill>
              <a:schemeClr val="tx1"/>
            </a:solidFill>
          </a:endParaRPr>
        </a:p>
      </dgm:t>
    </dgm:pt>
    <dgm:pt modelId="{1E37E5F4-79FD-487B-B58E-167D4819D405}">
      <dgm:prSe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Key Terms</a:t>
          </a:r>
          <a:endParaRPr lang="en-US" sz="1800" b="1" dirty="0">
            <a:solidFill>
              <a:schemeClr val="tx1"/>
            </a:solidFill>
          </a:endParaRPr>
        </a:p>
      </dgm:t>
    </dgm:pt>
    <dgm:pt modelId="{5BE98304-D42B-4874-831D-71976FB27AC3}" type="parTrans" cxnId="{E94E060B-0DDE-4B10-9D32-3A7254BF9A83}">
      <dgm:prSet/>
      <dgm:spPr/>
      <dgm:t>
        <a:bodyPr/>
        <a:lstStyle/>
        <a:p>
          <a:endParaRPr lang="en-US" sz="2800" b="1">
            <a:solidFill>
              <a:schemeClr val="tx1"/>
            </a:solidFill>
          </a:endParaRPr>
        </a:p>
      </dgm:t>
    </dgm:pt>
    <dgm:pt modelId="{EFC29BDA-8606-4B0F-B12B-18D6DF9DF731}" type="sibTrans" cxnId="{E94E060B-0DDE-4B10-9D32-3A7254BF9A83}">
      <dgm:prSet/>
      <dgm:spPr/>
      <dgm:t>
        <a:bodyPr/>
        <a:lstStyle/>
        <a:p>
          <a:endParaRPr lang="en-US" sz="2800" b="1">
            <a:solidFill>
              <a:schemeClr val="tx1"/>
            </a:solidFill>
          </a:endParaRPr>
        </a:p>
      </dgm:t>
    </dgm:pt>
    <dgm:pt modelId="{FABBEDE1-C7FC-41E5-9FB0-84165E916CB9}">
      <dgm:prSe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Eligibility Criteria</a:t>
          </a:r>
          <a:endParaRPr lang="en-US" sz="1800" b="1" dirty="0">
            <a:solidFill>
              <a:schemeClr val="tx1"/>
            </a:solidFill>
          </a:endParaRPr>
        </a:p>
      </dgm:t>
    </dgm:pt>
    <dgm:pt modelId="{65FABA85-12CD-4255-BA0A-C34B48F592B7}" type="parTrans" cxnId="{D0538C5D-DE45-471F-A97D-C088FA624D26}">
      <dgm:prSet/>
      <dgm:spPr/>
      <dgm:t>
        <a:bodyPr/>
        <a:lstStyle/>
        <a:p>
          <a:endParaRPr lang="en-US" sz="2800" b="1">
            <a:solidFill>
              <a:schemeClr val="tx1"/>
            </a:solidFill>
          </a:endParaRPr>
        </a:p>
      </dgm:t>
    </dgm:pt>
    <dgm:pt modelId="{B276DA05-24F1-41C9-8D84-19E979A63574}" type="sibTrans" cxnId="{D0538C5D-DE45-471F-A97D-C088FA624D26}">
      <dgm:prSet/>
      <dgm:spPr/>
      <dgm:t>
        <a:bodyPr/>
        <a:lstStyle/>
        <a:p>
          <a:endParaRPr lang="en-US" sz="2800" b="1">
            <a:solidFill>
              <a:schemeClr val="tx1"/>
            </a:solidFill>
          </a:endParaRPr>
        </a:p>
      </dgm:t>
    </dgm:pt>
    <dgm:pt modelId="{0FC6838A-110C-4C2A-AE8E-6B213EE44112}">
      <dgm:prSe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Conditions to E-Auction</a:t>
          </a:r>
          <a:endParaRPr lang="en-US" sz="1800" b="1" dirty="0">
            <a:solidFill>
              <a:schemeClr val="tx1"/>
            </a:solidFill>
          </a:endParaRPr>
        </a:p>
      </dgm:t>
    </dgm:pt>
    <dgm:pt modelId="{4B448E9B-651C-405C-9B60-E6A18E65DDAA}" type="parTrans" cxnId="{37EFACFF-8659-435C-A893-3C1D1197B433}">
      <dgm:prSet/>
      <dgm:spPr/>
      <dgm:t>
        <a:bodyPr/>
        <a:lstStyle/>
        <a:p>
          <a:endParaRPr lang="en-US" sz="2800" b="1">
            <a:solidFill>
              <a:schemeClr val="tx1"/>
            </a:solidFill>
          </a:endParaRPr>
        </a:p>
      </dgm:t>
    </dgm:pt>
    <dgm:pt modelId="{6A917AED-BDAD-4648-BE9F-35917F77EFE5}" type="sibTrans" cxnId="{37EFACFF-8659-435C-A893-3C1D1197B433}">
      <dgm:prSet/>
      <dgm:spPr/>
      <dgm:t>
        <a:bodyPr/>
        <a:lstStyle/>
        <a:p>
          <a:endParaRPr lang="en-US" sz="2800" b="1">
            <a:solidFill>
              <a:schemeClr val="tx1"/>
            </a:solidFill>
          </a:endParaRPr>
        </a:p>
      </dgm:t>
    </dgm:pt>
    <dgm:pt modelId="{FF3C1867-7194-4194-9CD7-04C57BF1CEA2}">
      <dgm:prSe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E-Auction Process</a:t>
          </a:r>
          <a:endParaRPr lang="en-US" sz="1800" b="1" dirty="0">
            <a:solidFill>
              <a:schemeClr val="tx1"/>
            </a:solidFill>
          </a:endParaRPr>
        </a:p>
      </dgm:t>
    </dgm:pt>
    <dgm:pt modelId="{3A10D31B-B0E6-4EE1-949D-B1EEDC0D2CD0}" type="parTrans" cxnId="{9B35979B-F880-409D-8A0C-7CF90BC5CE32}">
      <dgm:prSet/>
      <dgm:spPr/>
      <dgm:t>
        <a:bodyPr/>
        <a:lstStyle/>
        <a:p>
          <a:endParaRPr lang="en-US" sz="2800" b="1">
            <a:solidFill>
              <a:schemeClr val="tx1"/>
            </a:solidFill>
          </a:endParaRPr>
        </a:p>
      </dgm:t>
    </dgm:pt>
    <dgm:pt modelId="{FB4E4EEC-B4D1-46D2-AB01-0C3CC1F8DB50}" type="sibTrans" cxnId="{9B35979B-F880-409D-8A0C-7CF90BC5CE32}">
      <dgm:prSet/>
      <dgm:spPr/>
      <dgm:t>
        <a:bodyPr/>
        <a:lstStyle/>
        <a:p>
          <a:endParaRPr lang="en-US" sz="2800" b="1">
            <a:solidFill>
              <a:schemeClr val="tx1"/>
            </a:solidFill>
          </a:endParaRPr>
        </a:p>
      </dgm:t>
    </dgm:pt>
    <dgm:pt modelId="{D1C479D9-FFCB-43DD-97A3-B22A2F09D0DB}">
      <dgm:prSe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Payments</a:t>
          </a:r>
          <a:endParaRPr lang="en-US" sz="1800" b="1" dirty="0">
            <a:solidFill>
              <a:schemeClr val="tx1"/>
            </a:solidFill>
          </a:endParaRPr>
        </a:p>
      </dgm:t>
    </dgm:pt>
    <dgm:pt modelId="{35AF8D13-E452-4A9B-9AAF-34CC344F364D}" type="parTrans" cxnId="{1F5B0FFC-A99C-4896-A041-0075AF00E5FC}">
      <dgm:prSet/>
      <dgm:spPr/>
      <dgm:t>
        <a:bodyPr/>
        <a:lstStyle/>
        <a:p>
          <a:endParaRPr lang="en-US" sz="2800" b="1">
            <a:solidFill>
              <a:schemeClr val="tx1"/>
            </a:solidFill>
          </a:endParaRPr>
        </a:p>
      </dgm:t>
    </dgm:pt>
    <dgm:pt modelId="{8F834A87-3B52-4CF3-8412-A5247D31B329}" type="sibTrans" cxnId="{1F5B0FFC-A99C-4896-A041-0075AF00E5FC}">
      <dgm:prSet/>
      <dgm:spPr/>
      <dgm:t>
        <a:bodyPr/>
        <a:lstStyle/>
        <a:p>
          <a:endParaRPr lang="en-US" sz="2800" b="1">
            <a:solidFill>
              <a:schemeClr val="tx1"/>
            </a:solidFill>
          </a:endParaRPr>
        </a:p>
      </dgm:t>
    </dgm:pt>
    <dgm:pt modelId="{99EACF9E-E545-443C-AAA6-17841D6E7FE3}">
      <dgm:prSe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US" sz="1800" b="1" dirty="0" smtClean="0">
              <a:solidFill>
                <a:schemeClr val="tx1"/>
              </a:solidFill>
            </a:rPr>
            <a:t>Key FSA Terms &amp; Modifications to existing FSA</a:t>
          </a:r>
          <a:endParaRPr lang="en-US" sz="1800" b="1" dirty="0">
            <a:solidFill>
              <a:schemeClr val="tx1"/>
            </a:solidFill>
          </a:endParaRPr>
        </a:p>
      </dgm:t>
    </dgm:pt>
    <dgm:pt modelId="{29EB8D3D-8EB9-466C-A29A-934950ABAAE4}" type="parTrans" cxnId="{B86DE005-3735-46E0-AC31-B7C7FED08025}">
      <dgm:prSet/>
      <dgm:spPr/>
      <dgm:t>
        <a:bodyPr/>
        <a:lstStyle/>
        <a:p>
          <a:endParaRPr lang="en-US" sz="2800" b="1">
            <a:solidFill>
              <a:schemeClr val="tx1"/>
            </a:solidFill>
          </a:endParaRPr>
        </a:p>
      </dgm:t>
    </dgm:pt>
    <dgm:pt modelId="{6F4F5D5F-2820-47F8-8CE1-3CA710A409CA}" type="sibTrans" cxnId="{B86DE005-3735-46E0-AC31-B7C7FED08025}">
      <dgm:prSet/>
      <dgm:spPr/>
      <dgm:t>
        <a:bodyPr/>
        <a:lstStyle/>
        <a:p>
          <a:endParaRPr lang="en-US" sz="2800" b="1">
            <a:solidFill>
              <a:schemeClr val="tx1"/>
            </a:solidFill>
          </a:endParaRPr>
        </a:p>
      </dgm:t>
    </dgm:pt>
    <dgm:pt modelId="{26737FC5-F6B0-4F01-B57B-21EA4B148A08}" type="pres">
      <dgm:prSet presAssocID="{686C3381-E278-4D1A-8EA4-FEB551212BBB}" presName="linear" presStyleCnt="0">
        <dgm:presLayoutVars>
          <dgm:dir/>
          <dgm:animLvl val="lvl"/>
          <dgm:resizeHandles val="exact"/>
        </dgm:presLayoutVars>
      </dgm:prSet>
      <dgm:spPr/>
      <dgm:t>
        <a:bodyPr/>
        <a:lstStyle/>
        <a:p>
          <a:endParaRPr lang="en-US"/>
        </a:p>
      </dgm:t>
    </dgm:pt>
    <dgm:pt modelId="{40EE8740-B495-44BB-A03C-2E9BA17C2DAE}" type="pres">
      <dgm:prSet presAssocID="{A3D63978-42FD-4F09-BBBA-CE0BBFC92D42}" presName="parentLin" presStyleCnt="0"/>
      <dgm:spPr>
        <a:scene3d>
          <a:camera prst="orthographicFront"/>
          <a:lightRig rig="threePt" dir="t"/>
        </a:scene3d>
        <a:sp3d>
          <a:bevelT w="381000"/>
          <a:bevelB w="381000"/>
        </a:sp3d>
      </dgm:spPr>
    </dgm:pt>
    <dgm:pt modelId="{47882780-182D-45D9-922E-B8C001D01002}" type="pres">
      <dgm:prSet presAssocID="{A3D63978-42FD-4F09-BBBA-CE0BBFC92D42}" presName="parentLeftMargin" presStyleLbl="node1" presStyleIdx="0" presStyleCnt="9"/>
      <dgm:spPr/>
      <dgm:t>
        <a:bodyPr/>
        <a:lstStyle/>
        <a:p>
          <a:endParaRPr lang="en-US"/>
        </a:p>
      </dgm:t>
    </dgm:pt>
    <dgm:pt modelId="{39D4785B-FAB6-4A87-99E9-9E9899231C6C}" type="pres">
      <dgm:prSet presAssocID="{A3D63978-42FD-4F09-BBBA-CE0BBFC92D42}" presName="parentText" presStyleLbl="node1" presStyleIdx="0" presStyleCnt="9" custLinFactNeighborY="-4582">
        <dgm:presLayoutVars>
          <dgm:chMax val="0"/>
          <dgm:bulletEnabled val="1"/>
        </dgm:presLayoutVars>
      </dgm:prSet>
      <dgm:spPr/>
      <dgm:t>
        <a:bodyPr/>
        <a:lstStyle/>
        <a:p>
          <a:endParaRPr lang="en-US"/>
        </a:p>
      </dgm:t>
    </dgm:pt>
    <dgm:pt modelId="{67B6BB4B-CCDF-4CF5-930B-0FAE9EA8DDF3}" type="pres">
      <dgm:prSet presAssocID="{A3D63978-42FD-4F09-BBBA-CE0BBFC92D42}" presName="negativeSpace" presStyleCnt="0"/>
      <dgm:spPr>
        <a:scene3d>
          <a:camera prst="orthographicFront"/>
          <a:lightRig rig="threePt" dir="t"/>
        </a:scene3d>
        <a:sp3d>
          <a:bevelT w="381000"/>
          <a:bevelB w="381000"/>
        </a:sp3d>
      </dgm:spPr>
    </dgm:pt>
    <dgm:pt modelId="{FA93DFF8-9DD2-4C96-BAFF-E43B807B0DAB}" type="pres">
      <dgm:prSet presAssocID="{A3D63978-42FD-4F09-BBBA-CE0BBFC92D42}" presName="childText" presStyleLbl="conFgAcc1" presStyleIdx="0" presStyleCnt="9" custLinFactY="-42" custLinFactNeighborY="-100000">
        <dgm:presLayoutVars>
          <dgm:bulletEnabled val="1"/>
        </dgm:presLayoutVars>
      </dgm:prSet>
      <dgm:spPr>
        <a:solidFill>
          <a:schemeClr val="bg1">
            <a:lumMod val="95000"/>
          </a:schemeClr>
        </a:solidFill>
        <a:scene3d>
          <a:camera prst="orthographicFront"/>
          <a:lightRig rig="threePt" dir="t"/>
        </a:scene3d>
        <a:sp3d>
          <a:bevelT w="0"/>
          <a:bevelB w="0"/>
        </a:sp3d>
      </dgm:spPr>
    </dgm:pt>
    <dgm:pt modelId="{308BD9B1-028C-429A-8C62-C472DAE2D856}" type="pres">
      <dgm:prSet presAssocID="{0B0465C3-E510-4BB1-BE28-117A97C0E811}" presName="spaceBetweenRectangles" presStyleCnt="0"/>
      <dgm:spPr>
        <a:scene3d>
          <a:camera prst="orthographicFront"/>
          <a:lightRig rig="threePt" dir="t"/>
        </a:scene3d>
        <a:sp3d>
          <a:bevelT w="381000"/>
          <a:bevelB w="381000"/>
        </a:sp3d>
      </dgm:spPr>
    </dgm:pt>
    <dgm:pt modelId="{E5E54E25-787D-4548-9891-4A0E70A3A87D}" type="pres">
      <dgm:prSet presAssocID="{BF7650FA-F123-42E7-980C-F9A40FE93302}" presName="parentLin" presStyleCnt="0"/>
      <dgm:spPr>
        <a:scene3d>
          <a:camera prst="orthographicFront"/>
          <a:lightRig rig="threePt" dir="t"/>
        </a:scene3d>
        <a:sp3d>
          <a:bevelT w="381000"/>
          <a:bevelB w="381000"/>
        </a:sp3d>
      </dgm:spPr>
    </dgm:pt>
    <dgm:pt modelId="{B8BDCBA5-424D-4045-BDD6-422F5364884D}" type="pres">
      <dgm:prSet presAssocID="{BF7650FA-F123-42E7-980C-F9A40FE93302}" presName="parentLeftMargin" presStyleLbl="node1" presStyleIdx="0" presStyleCnt="9"/>
      <dgm:spPr/>
      <dgm:t>
        <a:bodyPr/>
        <a:lstStyle/>
        <a:p>
          <a:endParaRPr lang="en-US"/>
        </a:p>
      </dgm:t>
    </dgm:pt>
    <dgm:pt modelId="{AEAD88AF-CFD4-47B7-96AD-12E5F666CE97}" type="pres">
      <dgm:prSet presAssocID="{BF7650FA-F123-42E7-980C-F9A40FE93302}" presName="parentText" presStyleLbl="node1" presStyleIdx="1" presStyleCnt="9">
        <dgm:presLayoutVars>
          <dgm:chMax val="0"/>
          <dgm:bulletEnabled val="1"/>
        </dgm:presLayoutVars>
      </dgm:prSet>
      <dgm:spPr/>
      <dgm:t>
        <a:bodyPr/>
        <a:lstStyle/>
        <a:p>
          <a:endParaRPr lang="en-US"/>
        </a:p>
      </dgm:t>
    </dgm:pt>
    <dgm:pt modelId="{DB70D970-7A45-40BD-834D-E6BC0BCE79B9}" type="pres">
      <dgm:prSet presAssocID="{BF7650FA-F123-42E7-980C-F9A40FE93302}" presName="negativeSpace" presStyleCnt="0"/>
      <dgm:spPr>
        <a:scene3d>
          <a:camera prst="orthographicFront"/>
          <a:lightRig rig="threePt" dir="t"/>
        </a:scene3d>
        <a:sp3d>
          <a:bevelT w="381000"/>
          <a:bevelB w="381000"/>
        </a:sp3d>
      </dgm:spPr>
    </dgm:pt>
    <dgm:pt modelId="{12440714-3007-4B16-B5F3-8B7BA19FD2C8}" type="pres">
      <dgm:prSet presAssocID="{BF7650FA-F123-42E7-980C-F9A40FE93302}" presName="childText" presStyleLbl="conFgAcc1" presStyleIdx="1" presStyleCnt="9" custLinFactNeighborY="-50098">
        <dgm:presLayoutVars>
          <dgm:bulletEnabled val="1"/>
        </dgm:presLayoutVars>
      </dgm:prSet>
      <dgm:spPr>
        <a:solidFill>
          <a:schemeClr val="bg1">
            <a:lumMod val="95000"/>
          </a:schemeClr>
        </a:solidFill>
        <a:scene3d>
          <a:camera prst="orthographicFront"/>
          <a:lightRig rig="threePt" dir="t"/>
        </a:scene3d>
        <a:sp3d>
          <a:bevelT w="0"/>
          <a:bevelB w="0"/>
        </a:sp3d>
      </dgm:spPr>
      <dgm:t>
        <a:bodyPr/>
        <a:lstStyle/>
        <a:p>
          <a:endParaRPr lang="en-US"/>
        </a:p>
      </dgm:t>
    </dgm:pt>
    <dgm:pt modelId="{6A40D833-77A1-4004-83F1-B11710B98EB3}" type="pres">
      <dgm:prSet presAssocID="{EFFCCDB1-660A-4DCB-A7A9-1A46C399DFF0}" presName="spaceBetweenRectangles" presStyleCnt="0"/>
      <dgm:spPr>
        <a:scene3d>
          <a:camera prst="orthographicFront"/>
          <a:lightRig rig="threePt" dir="t"/>
        </a:scene3d>
        <a:sp3d>
          <a:bevelT w="381000"/>
          <a:bevelB w="381000"/>
        </a:sp3d>
      </dgm:spPr>
    </dgm:pt>
    <dgm:pt modelId="{A58EA05D-50BB-46D4-A4E6-8B10CE899B82}" type="pres">
      <dgm:prSet presAssocID="{0BCE67D2-05D1-4481-AFAA-4BEA2BF4716F}" presName="parentLin" presStyleCnt="0"/>
      <dgm:spPr>
        <a:scene3d>
          <a:camera prst="orthographicFront"/>
          <a:lightRig rig="threePt" dir="t"/>
        </a:scene3d>
        <a:sp3d>
          <a:bevelT w="381000"/>
          <a:bevelB w="381000"/>
        </a:sp3d>
      </dgm:spPr>
    </dgm:pt>
    <dgm:pt modelId="{A4E53C1D-93EE-4B0F-B3C1-DBADE745B936}" type="pres">
      <dgm:prSet presAssocID="{0BCE67D2-05D1-4481-AFAA-4BEA2BF4716F}" presName="parentLeftMargin" presStyleLbl="node1" presStyleIdx="1" presStyleCnt="9"/>
      <dgm:spPr/>
      <dgm:t>
        <a:bodyPr/>
        <a:lstStyle/>
        <a:p>
          <a:endParaRPr lang="en-US"/>
        </a:p>
      </dgm:t>
    </dgm:pt>
    <dgm:pt modelId="{176D3661-EA8A-44E4-893C-84C6DB5B52EF}" type="pres">
      <dgm:prSet presAssocID="{0BCE67D2-05D1-4481-AFAA-4BEA2BF4716F}" presName="parentText" presStyleLbl="node1" presStyleIdx="2" presStyleCnt="9">
        <dgm:presLayoutVars>
          <dgm:chMax val="0"/>
          <dgm:bulletEnabled val="1"/>
        </dgm:presLayoutVars>
      </dgm:prSet>
      <dgm:spPr/>
      <dgm:t>
        <a:bodyPr/>
        <a:lstStyle/>
        <a:p>
          <a:endParaRPr lang="en-US"/>
        </a:p>
      </dgm:t>
    </dgm:pt>
    <dgm:pt modelId="{A2881930-A17C-4462-97D0-7CBAF58F1EC5}" type="pres">
      <dgm:prSet presAssocID="{0BCE67D2-05D1-4481-AFAA-4BEA2BF4716F}" presName="negativeSpace" presStyleCnt="0"/>
      <dgm:spPr>
        <a:scene3d>
          <a:camera prst="orthographicFront"/>
          <a:lightRig rig="threePt" dir="t"/>
        </a:scene3d>
        <a:sp3d>
          <a:bevelT w="381000"/>
          <a:bevelB w="381000"/>
        </a:sp3d>
      </dgm:spPr>
    </dgm:pt>
    <dgm:pt modelId="{46D5D732-BFC1-445C-84BF-4646D1BB723B}" type="pres">
      <dgm:prSet presAssocID="{0BCE67D2-05D1-4481-AFAA-4BEA2BF4716F}" presName="childText" presStyleLbl="conFgAcc1" presStyleIdx="2" presStyleCnt="9" custLinFactNeighborY="-25050">
        <dgm:presLayoutVars>
          <dgm:bulletEnabled val="1"/>
        </dgm:presLayoutVars>
      </dgm:prSet>
      <dgm:spPr>
        <a:solidFill>
          <a:schemeClr val="bg1">
            <a:lumMod val="95000"/>
          </a:schemeClr>
        </a:solidFill>
        <a:scene3d>
          <a:camera prst="orthographicFront"/>
          <a:lightRig rig="threePt" dir="t"/>
        </a:scene3d>
        <a:sp3d>
          <a:bevelT w="0"/>
          <a:bevelB w="0"/>
        </a:sp3d>
      </dgm:spPr>
    </dgm:pt>
    <dgm:pt modelId="{FA685A31-F55E-4445-A916-8CEEC8621D2A}" type="pres">
      <dgm:prSet presAssocID="{A92F3692-8EFF-4F35-A652-A08E39BA0005}" presName="spaceBetweenRectangles" presStyleCnt="0"/>
      <dgm:spPr>
        <a:scene3d>
          <a:camera prst="orthographicFront"/>
          <a:lightRig rig="threePt" dir="t"/>
        </a:scene3d>
        <a:sp3d>
          <a:bevelT w="381000"/>
          <a:bevelB w="381000"/>
        </a:sp3d>
      </dgm:spPr>
    </dgm:pt>
    <dgm:pt modelId="{6F4E1C6F-5C2C-4474-83C2-2CAC6A5E9DA8}" type="pres">
      <dgm:prSet presAssocID="{1E37E5F4-79FD-487B-B58E-167D4819D405}" presName="parentLin" presStyleCnt="0"/>
      <dgm:spPr>
        <a:scene3d>
          <a:camera prst="orthographicFront"/>
          <a:lightRig rig="threePt" dir="t"/>
        </a:scene3d>
        <a:sp3d>
          <a:bevelT w="381000"/>
          <a:bevelB w="381000"/>
        </a:sp3d>
      </dgm:spPr>
    </dgm:pt>
    <dgm:pt modelId="{1BF91978-1AEB-4EE5-9893-D71777FFE5A9}" type="pres">
      <dgm:prSet presAssocID="{1E37E5F4-79FD-487B-B58E-167D4819D405}" presName="parentLeftMargin" presStyleLbl="node1" presStyleIdx="2" presStyleCnt="9"/>
      <dgm:spPr/>
      <dgm:t>
        <a:bodyPr/>
        <a:lstStyle/>
        <a:p>
          <a:endParaRPr lang="en-US"/>
        </a:p>
      </dgm:t>
    </dgm:pt>
    <dgm:pt modelId="{3AC56458-668B-41C1-B1AA-306DCE1172C5}" type="pres">
      <dgm:prSet presAssocID="{1E37E5F4-79FD-487B-B58E-167D4819D405}" presName="parentText" presStyleLbl="node1" presStyleIdx="3" presStyleCnt="9">
        <dgm:presLayoutVars>
          <dgm:chMax val="0"/>
          <dgm:bulletEnabled val="1"/>
        </dgm:presLayoutVars>
      </dgm:prSet>
      <dgm:spPr/>
      <dgm:t>
        <a:bodyPr/>
        <a:lstStyle/>
        <a:p>
          <a:endParaRPr lang="en-US"/>
        </a:p>
      </dgm:t>
    </dgm:pt>
    <dgm:pt modelId="{A0DB48C1-2A10-41D4-99D1-0328DD004E6E}" type="pres">
      <dgm:prSet presAssocID="{1E37E5F4-79FD-487B-B58E-167D4819D405}" presName="negativeSpace" presStyleCnt="0"/>
      <dgm:spPr>
        <a:scene3d>
          <a:camera prst="orthographicFront"/>
          <a:lightRig rig="threePt" dir="t"/>
        </a:scene3d>
        <a:sp3d>
          <a:bevelT w="381000"/>
          <a:bevelB w="381000"/>
        </a:sp3d>
      </dgm:spPr>
    </dgm:pt>
    <dgm:pt modelId="{9DB279CF-4A44-477E-AD61-9A89E443F5F7}" type="pres">
      <dgm:prSet presAssocID="{1E37E5F4-79FD-487B-B58E-167D4819D405}" presName="childText" presStyleLbl="conFgAcc1" presStyleIdx="3" presStyleCnt="9" custLinFactNeighborY="-25050">
        <dgm:presLayoutVars>
          <dgm:bulletEnabled val="1"/>
        </dgm:presLayoutVars>
      </dgm:prSet>
      <dgm:spPr>
        <a:solidFill>
          <a:schemeClr val="bg1">
            <a:lumMod val="95000"/>
          </a:schemeClr>
        </a:solidFill>
        <a:scene3d>
          <a:camera prst="orthographicFront"/>
          <a:lightRig rig="threePt" dir="t"/>
        </a:scene3d>
        <a:sp3d>
          <a:bevelT w="0"/>
          <a:bevelB w="0"/>
        </a:sp3d>
      </dgm:spPr>
    </dgm:pt>
    <dgm:pt modelId="{7A56446D-B5C3-4101-824B-0614079821D7}" type="pres">
      <dgm:prSet presAssocID="{EFC29BDA-8606-4B0F-B12B-18D6DF9DF731}" presName="spaceBetweenRectangles" presStyleCnt="0"/>
      <dgm:spPr>
        <a:scene3d>
          <a:camera prst="orthographicFront"/>
          <a:lightRig rig="threePt" dir="t"/>
        </a:scene3d>
        <a:sp3d>
          <a:bevelT w="381000"/>
          <a:bevelB w="381000"/>
        </a:sp3d>
      </dgm:spPr>
    </dgm:pt>
    <dgm:pt modelId="{5FDE23EE-CB14-4880-B5AF-4E23844F1482}" type="pres">
      <dgm:prSet presAssocID="{FABBEDE1-C7FC-41E5-9FB0-84165E916CB9}" presName="parentLin" presStyleCnt="0"/>
      <dgm:spPr>
        <a:scene3d>
          <a:camera prst="orthographicFront"/>
          <a:lightRig rig="threePt" dir="t"/>
        </a:scene3d>
        <a:sp3d>
          <a:bevelT w="381000"/>
          <a:bevelB w="381000"/>
        </a:sp3d>
      </dgm:spPr>
    </dgm:pt>
    <dgm:pt modelId="{8CB7013A-B2DC-4B20-B1A9-8C6611636E97}" type="pres">
      <dgm:prSet presAssocID="{FABBEDE1-C7FC-41E5-9FB0-84165E916CB9}" presName="parentLeftMargin" presStyleLbl="node1" presStyleIdx="3" presStyleCnt="9"/>
      <dgm:spPr/>
      <dgm:t>
        <a:bodyPr/>
        <a:lstStyle/>
        <a:p>
          <a:endParaRPr lang="en-US"/>
        </a:p>
      </dgm:t>
    </dgm:pt>
    <dgm:pt modelId="{6063D7E3-F7C3-404C-89AF-8AA729CE2401}" type="pres">
      <dgm:prSet presAssocID="{FABBEDE1-C7FC-41E5-9FB0-84165E916CB9}" presName="parentText" presStyleLbl="node1" presStyleIdx="4" presStyleCnt="9">
        <dgm:presLayoutVars>
          <dgm:chMax val="0"/>
          <dgm:bulletEnabled val="1"/>
        </dgm:presLayoutVars>
      </dgm:prSet>
      <dgm:spPr/>
      <dgm:t>
        <a:bodyPr/>
        <a:lstStyle/>
        <a:p>
          <a:endParaRPr lang="en-US"/>
        </a:p>
      </dgm:t>
    </dgm:pt>
    <dgm:pt modelId="{56A441C4-D78D-4A51-BAD9-2FCFF019E980}" type="pres">
      <dgm:prSet presAssocID="{FABBEDE1-C7FC-41E5-9FB0-84165E916CB9}" presName="negativeSpace" presStyleCnt="0"/>
      <dgm:spPr>
        <a:scene3d>
          <a:camera prst="orthographicFront"/>
          <a:lightRig rig="threePt" dir="t"/>
        </a:scene3d>
        <a:sp3d>
          <a:bevelT w="381000"/>
          <a:bevelB w="381000"/>
        </a:sp3d>
      </dgm:spPr>
    </dgm:pt>
    <dgm:pt modelId="{555E7D68-F83F-429D-931C-0FFA1694EC71}" type="pres">
      <dgm:prSet presAssocID="{FABBEDE1-C7FC-41E5-9FB0-84165E916CB9}" presName="childText" presStyleLbl="conFgAcc1" presStyleIdx="4" presStyleCnt="9" custLinFactNeighborY="-25050">
        <dgm:presLayoutVars>
          <dgm:bulletEnabled val="1"/>
        </dgm:presLayoutVars>
      </dgm:prSet>
      <dgm:spPr>
        <a:solidFill>
          <a:schemeClr val="bg1">
            <a:lumMod val="95000"/>
          </a:schemeClr>
        </a:solidFill>
        <a:scene3d>
          <a:camera prst="orthographicFront"/>
          <a:lightRig rig="threePt" dir="t"/>
        </a:scene3d>
        <a:sp3d>
          <a:bevelT w="0"/>
          <a:bevelB w="0"/>
        </a:sp3d>
      </dgm:spPr>
    </dgm:pt>
    <dgm:pt modelId="{3001679E-46C5-44E4-971C-9FFF136A0650}" type="pres">
      <dgm:prSet presAssocID="{B276DA05-24F1-41C9-8D84-19E979A63574}" presName="spaceBetweenRectangles" presStyleCnt="0"/>
      <dgm:spPr>
        <a:scene3d>
          <a:camera prst="orthographicFront"/>
          <a:lightRig rig="threePt" dir="t"/>
        </a:scene3d>
        <a:sp3d>
          <a:bevelT w="381000"/>
          <a:bevelB w="381000"/>
        </a:sp3d>
      </dgm:spPr>
    </dgm:pt>
    <dgm:pt modelId="{0873F272-4B02-4583-86CD-79917DBDF3CC}" type="pres">
      <dgm:prSet presAssocID="{0FC6838A-110C-4C2A-AE8E-6B213EE44112}" presName="parentLin" presStyleCnt="0"/>
      <dgm:spPr>
        <a:scene3d>
          <a:camera prst="orthographicFront"/>
          <a:lightRig rig="threePt" dir="t"/>
        </a:scene3d>
        <a:sp3d>
          <a:bevelT w="381000"/>
          <a:bevelB w="381000"/>
        </a:sp3d>
      </dgm:spPr>
    </dgm:pt>
    <dgm:pt modelId="{C0CB395A-2EA0-4FAF-A824-34DCDE72B7EC}" type="pres">
      <dgm:prSet presAssocID="{0FC6838A-110C-4C2A-AE8E-6B213EE44112}" presName="parentLeftMargin" presStyleLbl="node1" presStyleIdx="4" presStyleCnt="9"/>
      <dgm:spPr/>
      <dgm:t>
        <a:bodyPr/>
        <a:lstStyle/>
        <a:p>
          <a:endParaRPr lang="en-US"/>
        </a:p>
      </dgm:t>
    </dgm:pt>
    <dgm:pt modelId="{4FD57A87-7411-4C98-BC30-B3AD8C496315}" type="pres">
      <dgm:prSet presAssocID="{0FC6838A-110C-4C2A-AE8E-6B213EE44112}" presName="parentText" presStyleLbl="node1" presStyleIdx="5" presStyleCnt="9">
        <dgm:presLayoutVars>
          <dgm:chMax val="0"/>
          <dgm:bulletEnabled val="1"/>
        </dgm:presLayoutVars>
      </dgm:prSet>
      <dgm:spPr/>
      <dgm:t>
        <a:bodyPr/>
        <a:lstStyle/>
        <a:p>
          <a:endParaRPr lang="en-US"/>
        </a:p>
      </dgm:t>
    </dgm:pt>
    <dgm:pt modelId="{D22DEA7E-59BF-4000-A611-8FC4B0CECF2E}" type="pres">
      <dgm:prSet presAssocID="{0FC6838A-110C-4C2A-AE8E-6B213EE44112}" presName="negativeSpace" presStyleCnt="0"/>
      <dgm:spPr>
        <a:scene3d>
          <a:camera prst="orthographicFront"/>
          <a:lightRig rig="threePt" dir="t"/>
        </a:scene3d>
        <a:sp3d>
          <a:bevelT w="381000"/>
          <a:bevelB w="381000"/>
        </a:sp3d>
      </dgm:spPr>
    </dgm:pt>
    <dgm:pt modelId="{BB1C5067-13D1-4EF0-AA05-7D5088DDF49A}" type="pres">
      <dgm:prSet presAssocID="{0FC6838A-110C-4C2A-AE8E-6B213EE44112}" presName="childText" presStyleLbl="conFgAcc1" presStyleIdx="5" presStyleCnt="9" custLinFactNeighborY="-25050">
        <dgm:presLayoutVars>
          <dgm:bulletEnabled val="1"/>
        </dgm:presLayoutVars>
      </dgm:prSet>
      <dgm:spPr>
        <a:solidFill>
          <a:schemeClr val="bg1">
            <a:lumMod val="95000"/>
          </a:schemeClr>
        </a:solidFill>
        <a:scene3d>
          <a:camera prst="orthographicFront"/>
          <a:lightRig rig="threePt" dir="t"/>
        </a:scene3d>
        <a:sp3d>
          <a:bevelT w="0"/>
          <a:bevelB w="0"/>
        </a:sp3d>
      </dgm:spPr>
      <dgm:t>
        <a:bodyPr/>
        <a:lstStyle/>
        <a:p>
          <a:endParaRPr lang="en-US"/>
        </a:p>
      </dgm:t>
    </dgm:pt>
    <dgm:pt modelId="{CA5CFB17-DAD6-43CB-B0EE-ED1EE843862A}" type="pres">
      <dgm:prSet presAssocID="{6A917AED-BDAD-4648-BE9F-35917F77EFE5}" presName="spaceBetweenRectangles" presStyleCnt="0"/>
      <dgm:spPr>
        <a:scene3d>
          <a:camera prst="orthographicFront"/>
          <a:lightRig rig="threePt" dir="t"/>
        </a:scene3d>
        <a:sp3d>
          <a:bevelT w="381000"/>
          <a:bevelB w="381000"/>
        </a:sp3d>
      </dgm:spPr>
    </dgm:pt>
    <dgm:pt modelId="{471DA062-071B-4161-8143-13FF7AED4F05}" type="pres">
      <dgm:prSet presAssocID="{FF3C1867-7194-4194-9CD7-04C57BF1CEA2}" presName="parentLin" presStyleCnt="0"/>
      <dgm:spPr>
        <a:scene3d>
          <a:camera prst="orthographicFront"/>
          <a:lightRig rig="threePt" dir="t"/>
        </a:scene3d>
        <a:sp3d>
          <a:bevelT w="381000"/>
          <a:bevelB w="381000"/>
        </a:sp3d>
      </dgm:spPr>
    </dgm:pt>
    <dgm:pt modelId="{5DF6737E-0FE7-4134-907A-B6461C471B2C}" type="pres">
      <dgm:prSet presAssocID="{FF3C1867-7194-4194-9CD7-04C57BF1CEA2}" presName="parentLeftMargin" presStyleLbl="node1" presStyleIdx="5" presStyleCnt="9"/>
      <dgm:spPr/>
      <dgm:t>
        <a:bodyPr/>
        <a:lstStyle/>
        <a:p>
          <a:endParaRPr lang="en-US"/>
        </a:p>
      </dgm:t>
    </dgm:pt>
    <dgm:pt modelId="{0D4B98E1-B629-44A1-8413-85A0B234C5B1}" type="pres">
      <dgm:prSet presAssocID="{FF3C1867-7194-4194-9CD7-04C57BF1CEA2}" presName="parentText" presStyleLbl="node1" presStyleIdx="6" presStyleCnt="9">
        <dgm:presLayoutVars>
          <dgm:chMax val="0"/>
          <dgm:bulletEnabled val="1"/>
        </dgm:presLayoutVars>
      </dgm:prSet>
      <dgm:spPr/>
      <dgm:t>
        <a:bodyPr/>
        <a:lstStyle/>
        <a:p>
          <a:endParaRPr lang="en-US"/>
        </a:p>
      </dgm:t>
    </dgm:pt>
    <dgm:pt modelId="{982F4FB4-3951-4EC1-979F-18195234D21E}" type="pres">
      <dgm:prSet presAssocID="{FF3C1867-7194-4194-9CD7-04C57BF1CEA2}" presName="negativeSpace" presStyleCnt="0"/>
      <dgm:spPr>
        <a:scene3d>
          <a:camera prst="orthographicFront"/>
          <a:lightRig rig="threePt" dir="t"/>
        </a:scene3d>
        <a:sp3d>
          <a:bevelT w="381000"/>
          <a:bevelB w="381000"/>
        </a:sp3d>
      </dgm:spPr>
    </dgm:pt>
    <dgm:pt modelId="{764172E7-EBFA-4594-904C-150AB6E436EA}" type="pres">
      <dgm:prSet presAssocID="{FF3C1867-7194-4194-9CD7-04C57BF1CEA2}" presName="childText" presStyleLbl="conFgAcc1" presStyleIdx="6" presStyleCnt="9">
        <dgm:presLayoutVars>
          <dgm:bulletEnabled val="1"/>
        </dgm:presLayoutVars>
      </dgm:prSet>
      <dgm:spPr>
        <a:solidFill>
          <a:schemeClr val="bg1">
            <a:lumMod val="95000"/>
          </a:schemeClr>
        </a:solidFill>
        <a:scene3d>
          <a:camera prst="orthographicFront"/>
          <a:lightRig rig="threePt" dir="t"/>
        </a:scene3d>
        <a:sp3d>
          <a:bevelT w="0"/>
          <a:bevelB w="0"/>
        </a:sp3d>
      </dgm:spPr>
    </dgm:pt>
    <dgm:pt modelId="{714949B7-7D81-4F58-8527-CAD0E005766B}" type="pres">
      <dgm:prSet presAssocID="{FB4E4EEC-B4D1-46D2-AB01-0C3CC1F8DB50}" presName="spaceBetweenRectangles" presStyleCnt="0"/>
      <dgm:spPr>
        <a:scene3d>
          <a:camera prst="orthographicFront"/>
          <a:lightRig rig="threePt" dir="t"/>
        </a:scene3d>
        <a:sp3d>
          <a:bevelT w="381000"/>
          <a:bevelB w="381000"/>
        </a:sp3d>
      </dgm:spPr>
    </dgm:pt>
    <dgm:pt modelId="{00857D2B-9D4F-48AE-AC5F-E8F09B1F181A}" type="pres">
      <dgm:prSet presAssocID="{D1C479D9-FFCB-43DD-97A3-B22A2F09D0DB}" presName="parentLin" presStyleCnt="0"/>
      <dgm:spPr>
        <a:scene3d>
          <a:camera prst="orthographicFront"/>
          <a:lightRig rig="threePt" dir="t"/>
        </a:scene3d>
        <a:sp3d>
          <a:bevelT w="381000"/>
          <a:bevelB w="381000"/>
        </a:sp3d>
      </dgm:spPr>
    </dgm:pt>
    <dgm:pt modelId="{1DE0C7F8-A53D-4166-BD83-6F11309A1900}" type="pres">
      <dgm:prSet presAssocID="{D1C479D9-FFCB-43DD-97A3-B22A2F09D0DB}" presName="parentLeftMargin" presStyleLbl="node1" presStyleIdx="6" presStyleCnt="9"/>
      <dgm:spPr/>
      <dgm:t>
        <a:bodyPr/>
        <a:lstStyle/>
        <a:p>
          <a:endParaRPr lang="en-US"/>
        </a:p>
      </dgm:t>
    </dgm:pt>
    <dgm:pt modelId="{2D1E5F0F-A2F6-4B40-AFDE-5301C53EB9D9}" type="pres">
      <dgm:prSet presAssocID="{D1C479D9-FFCB-43DD-97A3-B22A2F09D0DB}" presName="parentText" presStyleLbl="node1" presStyleIdx="7" presStyleCnt="9">
        <dgm:presLayoutVars>
          <dgm:chMax val="0"/>
          <dgm:bulletEnabled val="1"/>
        </dgm:presLayoutVars>
      </dgm:prSet>
      <dgm:spPr/>
      <dgm:t>
        <a:bodyPr/>
        <a:lstStyle/>
        <a:p>
          <a:endParaRPr lang="en-US"/>
        </a:p>
      </dgm:t>
    </dgm:pt>
    <dgm:pt modelId="{932A3C1A-90E2-4302-B5FC-A216E6EB15AB}" type="pres">
      <dgm:prSet presAssocID="{D1C479D9-FFCB-43DD-97A3-B22A2F09D0DB}" presName="negativeSpace" presStyleCnt="0"/>
      <dgm:spPr>
        <a:scene3d>
          <a:camera prst="orthographicFront"/>
          <a:lightRig rig="threePt" dir="t"/>
        </a:scene3d>
        <a:sp3d>
          <a:bevelT w="381000"/>
          <a:bevelB w="381000"/>
        </a:sp3d>
      </dgm:spPr>
    </dgm:pt>
    <dgm:pt modelId="{FFFB2C05-F346-4394-8B8E-93E7B1347C8F}" type="pres">
      <dgm:prSet presAssocID="{D1C479D9-FFCB-43DD-97A3-B22A2F09D0DB}" presName="childText" presStyleLbl="conFgAcc1" presStyleIdx="7" presStyleCnt="9">
        <dgm:presLayoutVars>
          <dgm:bulletEnabled val="1"/>
        </dgm:presLayoutVars>
      </dgm:prSet>
      <dgm:spPr>
        <a:solidFill>
          <a:schemeClr val="bg1">
            <a:lumMod val="95000"/>
          </a:schemeClr>
        </a:solidFill>
        <a:scene3d>
          <a:camera prst="orthographicFront"/>
          <a:lightRig rig="threePt" dir="t"/>
        </a:scene3d>
        <a:sp3d>
          <a:bevelT w="0"/>
          <a:bevelB w="0"/>
        </a:sp3d>
      </dgm:spPr>
    </dgm:pt>
    <dgm:pt modelId="{D25176D4-14E7-4317-8627-913CEC00B9E0}" type="pres">
      <dgm:prSet presAssocID="{8F834A87-3B52-4CF3-8412-A5247D31B329}" presName="spaceBetweenRectangles" presStyleCnt="0"/>
      <dgm:spPr>
        <a:scene3d>
          <a:camera prst="orthographicFront"/>
          <a:lightRig rig="threePt" dir="t"/>
        </a:scene3d>
        <a:sp3d>
          <a:bevelT w="381000"/>
          <a:bevelB w="381000"/>
        </a:sp3d>
      </dgm:spPr>
    </dgm:pt>
    <dgm:pt modelId="{B5395239-E75A-44F3-A508-8725E3A7D107}" type="pres">
      <dgm:prSet presAssocID="{99EACF9E-E545-443C-AAA6-17841D6E7FE3}" presName="parentLin" presStyleCnt="0"/>
      <dgm:spPr>
        <a:scene3d>
          <a:camera prst="orthographicFront"/>
          <a:lightRig rig="threePt" dir="t"/>
        </a:scene3d>
        <a:sp3d>
          <a:bevelT w="381000"/>
          <a:bevelB w="381000"/>
        </a:sp3d>
      </dgm:spPr>
    </dgm:pt>
    <dgm:pt modelId="{3168C120-CE1A-4A2B-948D-197EF0DEDCA7}" type="pres">
      <dgm:prSet presAssocID="{99EACF9E-E545-443C-AAA6-17841D6E7FE3}" presName="parentLeftMargin" presStyleLbl="node1" presStyleIdx="7" presStyleCnt="9"/>
      <dgm:spPr/>
      <dgm:t>
        <a:bodyPr/>
        <a:lstStyle/>
        <a:p>
          <a:endParaRPr lang="en-US"/>
        </a:p>
      </dgm:t>
    </dgm:pt>
    <dgm:pt modelId="{0965E0BA-B8C5-41ED-9842-33AC54FEF606}" type="pres">
      <dgm:prSet presAssocID="{99EACF9E-E545-443C-AAA6-17841D6E7FE3}" presName="parentText" presStyleLbl="node1" presStyleIdx="8" presStyleCnt="9">
        <dgm:presLayoutVars>
          <dgm:chMax val="0"/>
          <dgm:bulletEnabled val="1"/>
        </dgm:presLayoutVars>
      </dgm:prSet>
      <dgm:spPr/>
      <dgm:t>
        <a:bodyPr/>
        <a:lstStyle/>
        <a:p>
          <a:endParaRPr lang="en-US"/>
        </a:p>
      </dgm:t>
    </dgm:pt>
    <dgm:pt modelId="{9DC3D408-E1C8-4AA5-BDB8-F40B59764D5E}" type="pres">
      <dgm:prSet presAssocID="{99EACF9E-E545-443C-AAA6-17841D6E7FE3}" presName="negativeSpace" presStyleCnt="0"/>
      <dgm:spPr>
        <a:scene3d>
          <a:camera prst="orthographicFront"/>
          <a:lightRig rig="threePt" dir="t"/>
        </a:scene3d>
        <a:sp3d>
          <a:bevelT w="381000"/>
          <a:bevelB w="381000"/>
        </a:sp3d>
      </dgm:spPr>
    </dgm:pt>
    <dgm:pt modelId="{DEE4A3A9-6D0F-4119-85E5-7E2BC1A801F3}" type="pres">
      <dgm:prSet presAssocID="{99EACF9E-E545-443C-AAA6-17841D6E7FE3}" presName="childText" presStyleLbl="conFgAcc1" presStyleIdx="8" presStyleCnt="9">
        <dgm:presLayoutVars>
          <dgm:bulletEnabled val="1"/>
        </dgm:presLayoutVars>
      </dgm:prSet>
      <dgm:spPr>
        <a:solidFill>
          <a:schemeClr val="bg1">
            <a:lumMod val="95000"/>
          </a:schemeClr>
        </a:solidFill>
        <a:scene3d>
          <a:camera prst="orthographicFront"/>
          <a:lightRig rig="threePt" dir="t"/>
        </a:scene3d>
        <a:sp3d>
          <a:bevelT w="0"/>
          <a:bevelB w="0"/>
        </a:sp3d>
      </dgm:spPr>
    </dgm:pt>
  </dgm:ptLst>
  <dgm:cxnLst>
    <dgm:cxn modelId="{FF4CA60B-3842-4A2D-96B4-0134036092E4}" type="presOf" srcId="{0FC6838A-110C-4C2A-AE8E-6B213EE44112}" destId="{4FD57A87-7411-4C98-BC30-B3AD8C496315}" srcOrd="1" destOrd="0" presId="urn:microsoft.com/office/officeart/2005/8/layout/list1"/>
    <dgm:cxn modelId="{A5A09E9A-1A05-4D89-A064-B218A50C9A46}" type="presOf" srcId="{99EACF9E-E545-443C-AAA6-17841D6E7FE3}" destId="{0965E0BA-B8C5-41ED-9842-33AC54FEF606}" srcOrd="1" destOrd="0" presId="urn:microsoft.com/office/officeart/2005/8/layout/list1"/>
    <dgm:cxn modelId="{169A3DF0-BFEF-44E8-AAF0-CACDC2E268A5}" type="presOf" srcId="{BF7650FA-F123-42E7-980C-F9A40FE93302}" destId="{AEAD88AF-CFD4-47B7-96AD-12E5F666CE97}" srcOrd="1" destOrd="0" presId="urn:microsoft.com/office/officeart/2005/8/layout/list1"/>
    <dgm:cxn modelId="{50233317-F904-4F4B-87F1-719A251E3D51}" type="presOf" srcId="{0BCE67D2-05D1-4481-AFAA-4BEA2BF4716F}" destId="{A4E53C1D-93EE-4B0F-B3C1-DBADE745B936}" srcOrd="0" destOrd="0" presId="urn:microsoft.com/office/officeart/2005/8/layout/list1"/>
    <dgm:cxn modelId="{E94E060B-0DDE-4B10-9D32-3A7254BF9A83}" srcId="{686C3381-E278-4D1A-8EA4-FEB551212BBB}" destId="{1E37E5F4-79FD-487B-B58E-167D4819D405}" srcOrd="3" destOrd="0" parTransId="{5BE98304-D42B-4874-831D-71976FB27AC3}" sibTransId="{EFC29BDA-8606-4B0F-B12B-18D6DF9DF731}"/>
    <dgm:cxn modelId="{42662426-23EE-4E47-B0CE-47B9CAB895EA}" type="presOf" srcId="{A3D63978-42FD-4F09-BBBA-CE0BBFC92D42}" destId="{39D4785B-FAB6-4A87-99E9-9E9899231C6C}" srcOrd="1" destOrd="0" presId="urn:microsoft.com/office/officeart/2005/8/layout/list1"/>
    <dgm:cxn modelId="{1C9BF2FE-8851-43F3-8DD8-90C20942BC3E}" type="presOf" srcId="{99EACF9E-E545-443C-AAA6-17841D6E7FE3}" destId="{3168C120-CE1A-4A2B-948D-197EF0DEDCA7}" srcOrd="0" destOrd="0" presId="urn:microsoft.com/office/officeart/2005/8/layout/list1"/>
    <dgm:cxn modelId="{9B35979B-F880-409D-8A0C-7CF90BC5CE32}" srcId="{686C3381-E278-4D1A-8EA4-FEB551212BBB}" destId="{FF3C1867-7194-4194-9CD7-04C57BF1CEA2}" srcOrd="6" destOrd="0" parTransId="{3A10D31B-B0E6-4EE1-949D-B1EEDC0D2CD0}" sibTransId="{FB4E4EEC-B4D1-46D2-AB01-0C3CC1F8DB50}"/>
    <dgm:cxn modelId="{1F5B0FFC-A99C-4896-A041-0075AF00E5FC}" srcId="{686C3381-E278-4D1A-8EA4-FEB551212BBB}" destId="{D1C479D9-FFCB-43DD-97A3-B22A2F09D0DB}" srcOrd="7" destOrd="0" parTransId="{35AF8D13-E452-4A9B-9AAF-34CC344F364D}" sibTransId="{8F834A87-3B52-4CF3-8412-A5247D31B329}"/>
    <dgm:cxn modelId="{E8F8D261-7FF4-4602-B532-3C10AE3BF8FB}" type="presOf" srcId="{FABBEDE1-C7FC-41E5-9FB0-84165E916CB9}" destId="{6063D7E3-F7C3-404C-89AF-8AA729CE2401}" srcOrd="1" destOrd="0" presId="urn:microsoft.com/office/officeart/2005/8/layout/list1"/>
    <dgm:cxn modelId="{373A4818-F677-4D4D-9F91-CFCE0D31244B}" type="presOf" srcId="{1E37E5F4-79FD-487B-B58E-167D4819D405}" destId="{3AC56458-668B-41C1-B1AA-306DCE1172C5}" srcOrd="1" destOrd="0" presId="urn:microsoft.com/office/officeart/2005/8/layout/list1"/>
    <dgm:cxn modelId="{94AB9921-C0FB-4DA2-B179-0389B8254A9C}" type="presOf" srcId="{1E37E5F4-79FD-487B-B58E-167D4819D405}" destId="{1BF91978-1AEB-4EE5-9893-D71777FFE5A9}" srcOrd="0" destOrd="0" presId="urn:microsoft.com/office/officeart/2005/8/layout/list1"/>
    <dgm:cxn modelId="{CC6136F5-90F0-4806-8AE1-ED833977A486}" srcId="{686C3381-E278-4D1A-8EA4-FEB551212BBB}" destId="{0BCE67D2-05D1-4481-AFAA-4BEA2BF4716F}" srcOrd="2" destOrd="0" parTransId="{8637EFF7-4E99-4283-A939-00716D817CA9}" sibTransId="{A92F3692-8EFF-4F35-A652-A08E39BA0005}"/>
    <dgm:cxn modelId="{E4C41520-B148-47C8-9C9C-C5688EFF57DF}" srcId="{686C3381-E278-4D1A-8EA4-FEB551212BBB}" destId="{A3D63978-42FD-4F09-BBBA-CE0BBFC92D42}" srcOrd="0" destOrd="0" parTransId="{823D328C-84CA-4194-B9A2-56FC634C3E12}" sibTransId="{0B0465C3-E510-4BB1-BE28-117A97C0E811}"/>
    <dgm:cxn modelId="{AEA83BEE-8300-401F-AB75-BF782D7AF648}" type="presOf" srcId="{686C3381-E278-4D1A-8EA4-FEB551212BBB}" destId="{26737FC5-F6B0-4F01-B57B-21EA4B148A08}" srcOrd="0" destOrd="0" presId="urn:microsoft.com/office/officeart/2005/8/layout/list1"/>
    <dgm:cxn modelId="{278CB386-A30C-4D54-8FCE-2761F65A4E9B}" type="presOf" srcId="{FF3C1867-7194-4194-9CD7-04C57BF1CEA2}" destId="{5DF6737E-0FE7-4134-907A-B6461C471B2C}" srcOrd="0" destOrd="0" presId="urn:microsoft.com/office/officeart/2005/8/layout/list1"/>
    <dgm:cxn modelId="{0A06C8DC-5CDA-4FD6-BB21-8F54EDFAD7B9}" type="presOf" srcId="{FF3C1867-7194-4194-9CD7-04C57BF1CEA2}" destId="{0D4B98E1-B629-44A1-8413-85A0B234C5B1}" srcOrd="1" destOrd="0" presId="urn:microsoft.com/office/officeart/2005/8/layout/list1"/>
    <dgm:cxn modelId="{B86DE005-3735-46E0-AC31-B7C7FED08025}" srcId="{686C3381-E278-4D1A-8EA4-FEB551212BBB}" destId="{99EACF9E-E545-443C-AAA6-17841D6E7FE3}" srcOrd="8" destOrd="0" parTransId="{29EB8D3D-8EB9-466C-A29A-934950ABAAE4}" sibTransId="{6F4F5D5F-2820-47F8-8CE1-3CA710A409CA}"/>
    <dgm:cxn modelId="{37EFACFF-8659-435C-A893-3C1D1197B433}" srcId="{686C3381-E278-4D1A-8EA4-FEB551212BBB}" destId="{0FC6838A-110C-4C2A-AE8E-6B213EE44112}" srcOrd="5" destOrd="0" parTransId="{4B448E9B-651C-405C-9B60-E6A18E65DDAA}" sibTransId="{6A917AED-BDAD-4648-BE9F-35917F77EFE5}"/>
    <dgm:cxn modelId="{4F396198-076D-4388-BEAB-8E1B96169522}" type="presOf" srcId="{0BCE67D2-05D1-4481-AFAA-4BEA2BF4716F}" destId="{176D3661-EA8A-44E4-893C-84C6DB5B52EF}" srcOrd="1" destOrd="0" presId="urn:microsoft.com/office/officeart/2005/8/layout/list1"/>
    <dgm:cxn modelId="{2A579C60-5F3B-4EF6-AFBA-1937D1AA5B0E}" type="presOf" srcId="{A3D63978-42FD-4F09-BBBA-CE0BBFC92D42}" destId="{47882780-182D-45D9-922E-B8C001D01002}" srcOrd="0" destOrd="0" presId="urn:microsoft.com/office/officeart/2005/8/layout/list1"/>
    <dgm:cxn modelId="{6ECF1114-418B-4EB1-AC8D-10432BCCB1AF}" type="presOf" srcId="{BF7650FA-F123-42E7-980C-F9A40FE93302}" destId="{B8BDCBA5-424D-4045-BDD6-422F5364884D}" srcOrd="0" destOrd="0" presId="urn:microsoft.com/office/officeart/2005/8/layout/list1"/>
    <dgm:cxn modelId="{D0538C5D-DE45-471F-A97D-C088FA624D26}" srcId="{686C3381-E278-4D1A-8EA4-FEB551212BBB}" destId="{FABBEDE1-C7FC-41E5-9FB0-84165E916CB9}" srcOrd="4" destOrd="0" parTransId="{65FABA85-12CD-4255-BA0A-C34B48F592B7}" sibTransId="{B276DA05-24F1-41C9-8D84-19E979A63574}"/>
    <dgm:cxn modelId="{4E0F30A1-48A0-4E8B-A199-83F8C4999102}" type="presOf" srcId="{FABBEDE1-C7FC-41E5-9FB0-84165E916CB9}" destId="{8CB7013A-B2DC-4B20-B1A9-8C6611636E97}" srcOrd="0" destOrd="0" presId="urn:microsoft.com/office/officeart/2005/8/layout/list1"/>
    <dgm:cxn modelId="{B27474AE-2140-454F-8D9F-16D7351BC5DF}" type="presOf" srcId="{D1C479D9-FFCB-43DD-97A3-B22A2F09D0DB}" destId="{1DE0C7F8-A53D-4166-BD83-6F11309A1900}" srcOrd="0" destOrd="0" presId="urn:microsoft.com/office/officeart/2005/8/layout/list1"/>
    <dgm:cxn modelId="{88E6EFF1-89BA-474D-AD8A-A08A96C05C5C}" type="presOf" srcId="{0FC6838A-110C-4C2A-AE8E-6B213EE44112}" destId="{C0CB395A-2EA0-4FAF-A824-34DCDE72B7EC}" srcOrd="0" destOrd="0" presId="urn:microsoft.com/office/officeart/2005/8/layout/list1"/>
    <dgm:cxn modelId="{F88F6C6D-9848-4FC2-BB2A-4A91C7CBA4F4}" type="presOf" srcId="{D1C479D9-FFCB-43DD-97A3-B22A2F09D0DB}" destId="{2D1E5F0F-A2F6-4B40-AFDE-5301C53EB9D9}" srcOrd="1" destOrd="0" presId="urn:microsoft.com/office/officeart/2005/8/layout/list1"/>
    <dgm:cxn modelId="{B2BD208F-4862-43C3-A44A-09295936AFBB}" srcId="{686C3381-E278-4D1A-8EA4-FEB551212BBB}" destId="{BF7650FA-F123-42E7-980C-F9A40FE93302}" srcOrd="1" destOrd="0" parTransId="{9DFBEF59-0D0F-440B-B180-6A364EEE4060}" sibTransId="{EFFCCDB1-660A-4DCB-A7A9-1A46C399DFF0}"/>
    <dgm:cxn modelId="{E445B331-E07F-4C96-8343-BB57CF2B904C}" type="presParOf" srcId="{26737FC5-F6B0-4F01-B57B-21EA4B148A08}" destId="{40EE8740-B495-44BB-A03C-2E9BA17C2DAE}" srcOrd="0" destOrd="0" presId="urn:microsoft.com/office/officeart/2005/8/layout/list1"/>
    <dgm:cxn modelId="{75BBA372-6D17-4372-84E1-194C7CB41445}" type="presParOf" srcId="{40EE8740-B495-44BB-A03C-2E9BA17C2DAE}" destId="{47882780-182D-45D9-922E-B8C001D01002}" srcOrd="0" destOrd="0" presId="urn:microsoft.com/office/officeart/2005/8/layout/list1"/>
    <dgm:cxn modelId="{AC707F60-111C-4C94-BA64-EE0B27216139}" type="presParOf" srcId="{40EE8740-B495-44BB-A03C-2E9BA17C2DAE}" destId="{39D4785B-FAB6-4A87-99E9-9E9899231C6C}" srcOrd="1" destOrd="0" presId="urn:microsoft.com/office/officeart/2005/8/layout/list1"/>
    <dgm:cxn modelId="{359D00C0-49F2-4FDD-93A5-513C6FA655B6}" type="presParOf" srcId="{26737FC5-F6B0-4F01-B57B-21EA4B148A08}" destId="{67B6BB4B-CCDF-4CF5-930B-0FAE9EA8DDF3}" srcOrd="1" destOrd="0" presId="urn:microsoft.com/office/officeart/2005/8/layout/list1"/>
    <dgm:cxn modelId="{FA869698-14C6-4D42-B387-33900C1E1689}" type="presParOf" srcId="{26737FC5-F6B0-4F01-B57B-21EA4B148A08}" destId="{FA93DFF8-9DD2-4C96-BAFF-E43B807B0DAB}" srcOrd="2" destOrd="0" presId="urn:microsoft.com/office/officeart/2005/8/layout/list1"/>
    <dgm:cxn modelId="{1B20ABBA-739F-4FD7-902A-53BFF1EAC258}" type="presParOf" srcId="{26737FC5-F6B0-4F01-B57B-21EA4B148A08}" destId="{308BD9B1-028C-429A-8C62-C472DAE2D856}" srcOrd="3" destOrd="0" presId="urn:microsoft.com/office/officeart/2005/8/layout/list1"/>
    <dgm:cxn modelId="{A5AFB0A1-85E6-4399-9E18-84BDE7BDEF83}" type="presParOf" srcId="{26737FC5-F6B0-4F01-B57B-21EA4B148A08}" destId="{E5E54E25-787D-4548-9891-4A0E70A3A87D}" srcOrd="4" destOrd="0" presId="urn:microsoft.com/office/officeart/2005/8/layout/list1"/>
    <dgm:cxn modelId="{A9677F69-5D91-4394-AB19-423422452FBF}" type="presParOf" srcId="{E5E54E25-787D-4548-9891-4A0E70A3A87D}" destId="{B8BDCBA5-424D-4045-BDD6-422F5364884D}" srcOrd="0" destOrd="0" presId="urn:microsoft.com/office/officeart/2005/8/layout/list1"/>
    <dgm:cxn modelId="{0EEF123D-4E2F-44C8-99BA-6966E7FDAD74}" type="presParOf" srcId="{E5E54E25-787D-4548-9891-4A0E70A3A87D}" destId="{AEAD88AF-CFD4-47B7-96AD-12E5F666CE97}" srcOrd="1" destOrd="0" presId="urn:microsoft.com/office/officeart/2005/8/layout/list1"/>
    <dgm:cxn modelId="{AABDFC04-9F2C-404F-A6C2-BB966B40D262}" type="presParOf" srcId="{26737FC5-F6B0-4F01-B57B-21EA4B148A08}" destId="{DB70D970-7A45-40BD-834D-E6BC0BCE79B9}" srcOrd="5" destOrd="0" presId="urn:microsoft.com/office/officeart/2005/8/layout/list1"/>
    <dgm:cxn modelId="{532CF90D-B6FD-4BFA-AD6A-E3C5D65894BE}" type="presParOf" srcId="{26737FC5-F6B0-4F01-B57B-21EA4B148A08}" destId="{12440714-3007-4B16-B5F3-8B7BA19FD2C8}" srcOrd="6" destOrd="0" presId="urn:microsoft.com/office/officeart/2005/8/layout/list1"/>
    <dgm:cxn modelId="{DEFA9C85-9DFC-4C79-BD95-27947DD246F9}" type="presParOf" srcId="{26737FC5-F6B0-4F01-B57B-21EA4B148A08}" destId="{6A40D833-77A1-4004-83F1-B11710B98EB3}" srcOrd="7" destOrd="0" presId="urn:microsoft.com/office/officeart/2005/8/layout/list1"/>
    <dgm:cxn modelId="{62520A96-0ED7-4E10-8026-08F0E1947E39}" type="presParOf" srcId="{26737FC5-F6B0-4F01-B57B-21EA4B148A08}" destId="{A58EA05D-50BB-46D4-A4E6-8B10CE899B82}" srcOrd="8" destOrd="0" presId="urn:microsoft.com/office/officeart/2005/8/layout/list1"/>
    <dgm:cxn modelId="{D07B0B30-5F8E-4AE2-AC9B-43CDB3A184A5}" type="presParOf" srcId="{A58EA05D-50BB-46D4-A4E6-8B10CE899B82}" destId="{A4E53C1D-93EE-4B0F-B3C1-DBADE745B936}" srcOrd="0" destOrd="0" presId="urn:microsoft.com/office/officeart/2005/8/layout/list1"/>
    <dgm:cxn modelId="{BFA0A0FF-BBB2-4A11-9086-814EA2BC2CF2}" type="presParOf" srcId="{A58EA05D-50BB-46D4-A4E6-8B10CE899B82}" destId="{176D3661-EA8A-44E4-893C-84C6DB5B52EF}" srcOrd="1" destOrd="0" presId="urn:microsoft.com/office/officeart/2005/8/layout/list1"/>
    <dgm:cxn modelId="{90588581-2356-4C90-9E56-9A63FBAAF675}" type="presParOf" srcId="{26737FC5-F6B0-4F01-B57B-21EA4B148A08}" destId="{A2881930-A17C-4462-97D0-7CBAF58F1EC5}" srcOrd="9" destOrd="0" presId="urn:microsoft.com/office/officeart/2005/8/layout/list1"/>
    <dgm:cxn modelId="{59297DCD-DD9C-4001-94E9-DCE6773C9CBD}" type="presParOf" srcId="{26737FC5-F6B0-4F01-B57B-21EA4B148A08}" destId="{46D5D732-BFC1-445C-84BF-4646D1BB723B}" srcOrd="10" destOrd="0" presId="urn:microsoft.com/office/officeart/2005/8/layout/list1"/>
    <dgm:cxn modelId="{C8EC78C3-83A9-4408-8194-B83C52255DA4}" type="presParOf" srcId="{26737FC5-F6B0-4F01-B57B-21EA4B148A08}" destId="{FA685A31-F55E-4445-A916-8CEEC8621D2A}" srcOrd="11" destOrd="0" presId="urn:microsoft.com/office/officeart/2005/8/layout/list1"/>
    <dgm:cxn modelId="{76C06FB7-8301-4F83-AA52-51D24013C6C5}" type="presParOf" srcId="{26737FC5-F6B0-4F01-B57B-21EA4B148A08}" destId="{6F4E1C6F-5C2C-4474-83C2-2CAC6A5E9DA8}" srcOrd="12" destOrd="0" presId="urn:microsoft.com/office/officeart/2005/8/layout/list1"/>
    <dgm:cxn modelId="{6349754A-6CA6-44C1-9C12-3D5A0A1E7D38}" type="presParOf" srcId="{6F4E1C6F-5C2C-4474-83C2-2CAC6A5E9DA8}" destId="{1BF91978-1AEB-4EE5-9893-D71777FFE5A9}" srcOrd="0" destOrd="0" presId="urn:microsoft.com/office/officeart/2005/8/layout/list1"/>
    <dgm:cxn modelId="{9DBD2DFF-FA1B-47E7-8FFA-3CE165816D0F}" type="presParOf" srcId="{6F4E1C6F-5C2C-4474-83C2-2CAC6A5E9DA8}" destId="{3AC56458-668B-41C1-B1AA-306DCE1172C5}" srcOrd="1" destOrd="0" presId="urn:microsoft.com/office/officeart/2005/8/layout/list1"/>
    <dgm:cxn modelId="{9E1AAEBF-1194-456E-99E3-20547AD00DE5}" type="presParOf" srcId="{26737FC5-F6B0-4F01-B57B-21EA4B148A08}" destId="{A0DB48C1-2A10-41D4-99D1-0328DD004E6E}" srcOrd="13" destOrd="0" presId="urn:microsoft.com/office/officeart/2005/8/layout/list1"/>
    <dgm:cxn modelId="{23D6F934-587C-4B02-824F-C0E47FFB0BBF}" type="presParOf" srcId="{26737FC5-F6B0-4F01-B57B-21EA4B148A08}" destId="{9DB279CF-4A44-477E-AD61-9A89E443F5F7}" srcOrd="14" destOrd="0" presId="urn:microsoft.com/office/officeart/2005/8/layout/list1"/>
    <dgm:cxn modelId="{DA33CAA8-E349-4E91-8B24-60304508C57F}" type="presParOf" srcId="{26737FC5-F6B0-4F01-B57B-21EA4B148A08}" destId="{7A56446D-B5C3-4101-824B-0614079821D7}" srcOrd="15" destOrd="0" presId="urn:microsoft.com/office/officeart/2005/8/layout/list1"/>
    <dgm:cxn modelId="{B80AA66B-DB37-4A72-8797-0C6046BF3F6F}" type="presParOf" srcId="{26737FC5-F6B0-4F01-B57B-21EA4B148A08}" destId="{5FDE23EE-CB14-4880-B5AF-4E23844F1482}" srcOrd="16" destOrd="0" presId="urn:microsoft.com/office/officeart/2005/8/layout/list1"/>
    <dgm:cxn modelId="{877185A8-8E12-4E9E-86CB-0A367BA18BF9}" type="presParOf" srcId="{5FDE23EE-CB14-4880-B5AF-4E23844F1482}" destId="{8CB7013A-B2DC-4B20-B1A9-8C6611636E97}" srcOrd="0" destOrd="0" presId="urn:microsoft.com/office/officeart/2005/8/layout/list1"/>
    <dgm:cxn modelId="{3C059DED-13DD-4E53-A163-178A4862D5FD}" type="presParOf" srcId="{5FDE23EE-CB14-4880-B5AF-4E23844F1482}" destId="{6063D7E3-F7C3-404C-89AF-8AA729CE2401}" srcOrd="1" destOrd="0" presId="urn:microsoft.com/office/officeart/2005/8/layout/list1"/>
    <dgm:cxn modelId="{B63B3C73-962F-4ECC-B12A-F7BE7A1AA636}" type="presParOf" srcId="{26737FC5-F6B0-4F01-B57B-21EA4B148A08}" destId="{56A441C4-D78D-4A51-BAD9-2FCFF019E980}" srcOrd="17" destOrd="0" presId="urn:microsoft.com/office/officeart/2005/8/layout/list1"/>
    <dgm:cxn modelId="{E7996A3E-1060-44AE-A5E8-D550F34024A6}" type="presParOf" srcId="{26737FC5-F6B0-4F01-B57B-21EA4B148A08}" destId="{555E7D68-F83F-429D-931C-0FFA1694EC71}" srcOrd="18" destOrd="0" presId="urn:microsoft.com/office/officeart/2005/8/layout/list1"/>
    <dgm:cxn modelId="{D0AC712B-2A3D-446E-A7DD-E72B63895ED6}" type="presParOf" srcId="{26737FC5-F6B0-4F01-B57B-21EA4B148A08}" destId="{3001679E-46C5-44E4-971C-9FFF136A0650}" srcOrd="19" destOrd="0" presId="urn:microsoft.com/office/officeart/2005/8/layout/list1"/>
    <dgm:cxn modelId="{65A1E4DF-4AF2-46A9-90AF-FEAB0DE41CAD}" type="presParOf" srcId="{26737FC5-F6B0-4F01-B57B-21EA4B148A08}" destId="{0873F272-4B02-4583-86CD-79917DBDF3CC}" srcOrd="20" destOrd="0" presId="urn:microsoft.com/office/officeart/2005/8/layout/list1"/>
    <dgm:cxn modelId="{5BF597C2-F6D8-4865-B9BD-0A89B5961D47}" type="presParOf" srcId="{0873F272-4B02-4583-86CD-79917DBDF3CC}" destId="{C0CB395A-2EA0-4FAF-A824-34DCDE72B7EC}" srcOrd="0" destOrd="0" presId="urn:microsoft.com/office/officeart/2005/8/layout/list1"/>
    <dgm:cxn modelId="{66446789-FA0B-4594-AD1F-116E199714AC}" type="presParOf" srcId="{0873F272-4B02-4583-86CD-79917DBDF3CC}" destId="{4FD57A87-7411-4C98-BC30-B3AD8C496315}" srcOrd="1" destOrd="0" presId="urn:microsoft.com/office/officeart/2005/8/layout/list1"/>
    <dgm:cxn modelId="{D0ABFCED-BE32-4D40-9A71-66800667DB5B}" type="presParOf" srcId="{26737FC5-F6B0-4F01-B57B-21EA4B148A08}" destId="{D22DEA7E-59BF-4000-A611-8FC4B0CECF2E}" srcOrd="21" destOrd="0" presId="urn:microsoft.com/office/officeart/2005/8/layout/list1"/>
    <dgm:cxn modelId="{BC145CB2-12AF-4569-BDE7-F68565851AF6}" type="presParOf" srcId="{26737FC5-F6B0-4F01-B57B-21EA4B148A08}" destId="{BB1C5067-13D1-4EF0-AA05-7D5088DDF49A}" srcOrd="22" destOrd="0" presId="urn:microsoft.com/office/officeart/2005/8/layout/list1"/>
    <dgm:cxn modelId="{A039C1BF-CE13-47C5-B8C1-5A506716E2B8}" type="presParOf" srcId="{26737FC5-F6B0-4F01-B57B-21EA4B148A08}" destId="{CA5CFB17-DAD6-43CB-B0EE-ED1EE843862A}" srcOrd="23" destOrd="0" presId="urn:microsoft.com/office/officeart/2005/8/layout/list1"/>
    <dgm:cxn modelId="{FE2B6D5F-021E-4D6D-870A-F161DB06BF7B}" type="presParOf" srcId="{26737FC5-F6B0-4F01-B57B-21EA4B148A08}" destId="{471DA062-071B-4161-8143-13FF7AED4F05}" srcOrd="24" destOrd="0" presId="urn:microsoft.com/office/officeart/2005/8/layout/list1"/>
    <dgm:cxn modelId="{3AB2909A-5B10-4BA4-B0F6-73050E70E5FE}" type="presParOf" srcId="{471DA062-071B-4161-8143-13FF7AED4F05}" destId="{5DF6737E-0FE7-4134-907A-B6461C471B2C}" srcOrd="0" destOrd="0" presId="urn:microsoft.com/office/officeart/2005/8/layout/list1"/>
    <dgm:cxn modelId="{9DA80A57-25D2-4ABC-9A99-57A82E2866E0}" type="presParOf" srcId="{471DA062-071B-4161-8143-13FF7AED4F05}" destId="{0D4B98E1-B629-44A1-8413-85A0B234C5B1}" srcOrd="1" destOrd="0" presId="urn:microsoft.com/office/officeart/2005/8/layout/list1"/>
    <dgm:cxn modelId="{1294C516-DC22-4082-9226-D582AAAF0795}" type="presParOf" srcId="{26737FC5-F6B0-4F01-B57B-21EA4B148A08}" destId="{982F4FB4-3951-4EC1-979F-18195234D21E}" srcOrd="25" destOrd="0" presId="urn:microsoft.com/office/officeart/2005/8/layout/list1"/>
    <dgm:cxn modelId="{B76D3A25-48D9-4C47-AC21-B7F0DE178543}" type="presParOf" srcId="{26737FC5-F6B0-4F01-B57B-21EA4B148A08}" destId="{764172E7-EBFA-4594-904C-150AB6E436EA}" srcOrd="26" destOrd="0" presId="urn:microsoft.com/office/officeart/2005/8/layout/list1"/>
    <dgm:cxn modelId="{93ACC6EE-3E78-4AC0-82FD-A1D8A9E355AA}" type="presParOf" srcId="{26737FC5-F6B0-4F01-B57B-21EA4B148A08}" destId="{714949B7-7D81-4F58-8527-CAD0E005766B}" srcOrd="27" destOrd="0" presId="urn:microsoft.com/office/officeart/2005/8/layout/list1"/>
    <dgm:cxn modelId="{D682C868-5901-4517-ACB7-8B42423B7EDB}" type="presParOf" srcId="{26737FC5-F6B0-4F01-B57B-21EA4B148A08}" destId="{00857D2B-9D4F-48AE-AC5F-E8F09B1F181A}" srcOrd="28" destOrd="0" presId="urn:microsoft.com/office/officeart/2005/8/layout/list1"/>
    <dgm:cxn modelId="{E79AD751-4217-4F12-AAA2-FB4D547A0354}" type="presParOf" srcId="{00857D2B-9D4F-48AE-AC5F-E8F09B1F181A}" destId="{1DE0C7F8-A53D-4166-BD83-6F11309A1900}" srcOrd="0" destOrd="0" presId="urn:microsoft.com/office/officeart/2005/8/layout/list1"/>
    <dgm:cxn modelId="{12D26D0B-1845-48CE-BA7A-4C0A04F0A675}" type="presParOf" srcId="{00857D2B-9D4F-48AE-AC5F-E8F09B1F181A}" destId="{2D1E5F0F-A2F6-4B40-AFDE-5301C53EB9D9}" srcOrd="1" destOrd="0" presId="urn:microsoft.com/office/officeart/2005/8/layout/list1"/>
    <dgm:cxn modelId="{1D8AB964-8CE0-4B9E-B075-1C4A665A8887}" type="presParOf" srcId="{26737FC5-F6B0-4F01-B57B-21EA4B148A08}" destId="{932A3C1A-90E2-4302-B5FC-A216E6EB15AB}" srcOrd="29" destOrd="0" presId="urn:microsoft.com/office/officeart/2005/8/layout/list1"/>
    <dgm:cxn modelId="{6E2A1E06-9DF9-4158-A6BE-017314F44A7E}" type="presParOf" srcId="{26737FC5-F6B0-4F01-B57B-21EA4B148A08}" destId="{FFFB2C05-F346-4394-8B8E-93E7B1347C8F}" srcOrd="30" destOrd="0" presId="urn:microsoft.com/office/officeart/2005/8/layout/list1"/>
    <dgm:cxn modelId="{23A90166-D0BE-4089-9BE2-B9146FA2562D}" type="presParOf" srcId="{26737FC5-F6B0-4F01-B57B-21EA4B148A08}" destId="{D25176D4-14E7-4317-8627-913CEC00B9E0}" srcOrd="31" destOrd="0" presId="urn:microsoft.com/office/officeart/2005/8/layout/list1"/>
    <dgm:cxn modelId="{4ECD2FEA-2285-4D39-A711-0305A7CF5D40}" type="presParOf" srcId="{26737FC5-F6B0-4F01-B57B-21EA4B148A08}" destId="{B5395239-E75A-44F3-A508-8725E3A7D107}" srcOrd="32" destOrd="0" presId="urn:microsoft.com/office/officeart/2005/8/layout/list1"/>
    <dgm:cxn modelId="{A2C72939-59AD-4F60-BE16-300D02A2AC33}" type="presParOf" srcId="{B5395239-E75A-44F3-A508-8725E3A7D107}" destId="{3168C120-CE1A-4A2B-948D-197EF0DEDCA7}" srcOrd="0" destOrd="0" presId="urn:microsoft.com/office/officeart/2005/8/layout/list1"/>
    <dgm:cxn modelId="{C668C47B-9A58-4BF3-92B7-0BA3B100611B}" type="presParOf" srcId="{B5395239-E75A-44F3-A508-8725E3A7D107}" destId="{0965E0BA-B8C5-41ED-9842-33AC54FEF606}" srcOrd="1" destOrd="0" presId="urn:microsoft.com/office/officeart/2005/8/layout/list1"/>
    <dgm:cxn modelId="{530BFB58-8C85-4A84-82CC-678D25F2104C}" type="presParOf" srcId="{26737FC5-F6B0-4F01-B57B-21EA4B148A08}" destId="{9DC3D408-E1C8-4AA5-BDB8-F40B59764D5E}" srcOrd="33" destOrd="0" presId="urn:microsoft.com/office/officeart/2005/8/layout/list1"/>
    <dgm:cxn modelId="{79548C5B-4A49-41CB-9C78-968C6D565C80}" type="presParOf" srcId="{26737FC5-F6B0-4F01-B57B-21EA4B148A08}" destId="{DEE4A3A9-6D0F-4119-85E5-7E2BC1A801F3}" srcOrd="34" destOrd="0" presId="urn:microsoft.com/office/officeart/2005/8/layout/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969B17-3046-43CD-A6A7-095541CCCEDA}"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n-IN"/>
        </a:p>
      </dgm:t>
    </dgm:pt>
    <dgm:pt modelId="{FAEF9E04-8294-452E-823B-10DFFC8F4144}">
      <dgm:prSet phldrT="[Text]" custT="1"/>
      <dgm:spPr/>
      <dgm:t>
        <a:bodyPr/>
        <a:lstStyle/>
        <a:p>
          <a:r>
            <a:rPr lang="en-IN" sz="1600" b="1" dirty="0" smtClean="0"/>
            <a:t>Dec 2006</a:t>
          </a:r>
          <a:endParaRPr lang="en-IN" sz="1600" b="1" dirty="0"/>
        </a:p>
      </dgm:t>
    </dgm:pt>
    <dgm:pt modelId="{03E79D50-E227-4ED1-8AAC-206E9C85D628}" type="parTrans" cxnId="{E51734F3-1A8E-425E-8B82-BEF46EC2D679}">
      <dgm:prSet/>
      <dgm:spPr/>
      <dgm:t>
        <a:bodyPr/>
        <a:lstStyle/>
        <a:p>
          <a:endParaRPr lang="en-IN" sz="1600"/>
        </a:p>
      </dgm:t>
    </dgm:pt>
    <dgm:pt modelId="{2A6D44A1-F791-4C87-A407-746E7CD240D1}" type="sibTrans" cxnId="{E51734F3-1A8E-425E-8B82-BEF46EC2D679}">
      <dgm:prSet/>
      <dgm:spPr/>
      <dgm:t>
        <a:bodyPr/>
        <a:lstStyle/>
        <a:p>
          <a:endParaRPr lang="en-IN" sz="1600"/>
        </a:p>
      </dgm:t>
    </dgm:pt>
    <dgm:pt modelId="{49ACC9AF-3623-4584-B1DA-E3DEA53A46B4}">
      <dgm:prSet phldrT="[Text]" custT="1"/>
      <dgm:spPr/>
      <dgm:t>
        <a:bodyPr/>
        <a:lstStyle/>
        <a:p>
          <a:pPr marL="355600" indent="0"/>
          <a:r>
            <a:rPr lang="en-IN" sz="1600" b="0" dirty="0" smtClean="0">
              <a:latin typeface="Calibri" pitchFamily="34" charset="0"/>
              <a:cs typeface="Calibri" pitchFamily="34" charset="0"/>
            </a:rPr>
            <a:t>Coal being a </a:t>
          </a:r>
          <a:r>
            <a:rPr lang="en-IN" sz="1600" dirty="0" smtClean="0">
              <a:latin typeface="Calibri" pitchFamily="34" charset="0"/>
              <a:cs typeface="Calibri" pitchFamily="34" charset="0"/>
            </a:rPr>
            <a:t>scarce commodity</a:t>
          </a:r>
          <a:r>
            <a:rPr lang="en-IN" sz="1600" b="0" dirty="0" smtClean="0">
              <a:latin typeface="Calibri" pitchFamily="34" charset="0"/>
              <a:cs typeface="Calibri" pitchFamily="34" charset="0"/>
            </a:rPr>
            <a:t>, its utility for the purpose for which it is needed is </a:t>
          </a:r>
          <a:r>
            <a:rPr lang="en-IN" sz="1600" dirty="0" smtClean="0">
              <a:latin typeface="Calibri" pitchFamily="34" charset="0"/>
              <a:cs typeface="Calibri" pitchFamily="34" charset="0"/>
            </a:rPr>
            <a:t>essential</a:t>
          </a:r>
          <a:endParaRPr lang="en-IN" sz="1600" dirty="0"/>
        </a:p>
      </dgm:t>
    </dgm:pt>
    <dgm:pt modelId="{F08AAF0B-3700-4B41-80FD-12CAE99B8AB1}" type="parTrans" cxnId="{2077C600-1515-41D4-B68E-BE0D3BC1322C}">
      <dgm:prSet/>
      <dgm:spPr/>
      <dgm:t>
        <a:bodyPr/>
        <a:lstStyle/>
        <a:p>
          <a:endParaRPr lang="en-IN" sz="1600"/>
        </a:p>
      </dgm:t>
    </dgm:pt>
    <dgm:pt modelId="{DD3F0222-DB42-4B30-957D-AF13B1B44307}" type="sibTrans" cxnId="{2077C600-1515-41D4-B68E-BE0D3BC1322C}">
      <dgm:prSet/>
      <dgm:spPr/>
      <dgm:t>
        <a:bodyPr/>
        <a:lstStyle/>
        <a:p>
          <a:endParaRPr lang="en-IN" sz="1600"/>
        </a:p>
      </dgm:t>
    </dgm:pt>
    <dgm:pt modelId="{1862452E-D3C3-440E-ADBB-3B35CE9F859B}">
      <dgm:prSet phldrT="[Text]" custT="1"/>
      <dgm:spPr/>
      <dgm:t>
        <a:bodyPr/>
        <a:lstStyle/>
        <a:p>
          <a:r>
            <a:rPr lang="en-IN" sz="1600" b="1" dirty="0" smtClean="0"/>
            <a:t>Sep 2014</a:t>
          </a:r>
          <a:endParaRPr lang="en-IN" sz="1600" b="1" dirty="0"/>
        </a:p>
      </dgm:t>
    </dgm:pt>
    <dgm:pt modelId="{AF8DE058-E025-4E3B-97BF-BF17405A4D2E}" type="parTrans" cxnId="{7441C077-19B2-402C-B46C-198576896BE2}">
      <dgm:prSet/>
      <dgm:spPr/>
      <dgm:t>
        <a:bodyPr/>
        <a:lstStyle/>
        <a:p>
          <a:endParaRPr lang="en-IN" sz="1600"/>
        </a:p>
      </dgm:t>
    </dgm:pt>
    <dgm:pt modelId="{CAD329C6-6A2F-45D1-BB0F-A3D61406A20D}" type="sibTrans" cxnId="{7441C077-19B2-402C-B46C-198576896BE2}">
      <dgm:prSet/>
      <dgm:spPr/>
      <dgm:t>
        <a:bodyPr/>
        <a:lstStyle/>
        <a:p>
          <a:endParaRPr lang="en-IN" sz="1600"/>
        </a:p>
      </dgm:t>
    </dgm:pt>
    <dgm:pt modelId="{1507DD70-5313-4E63-8F5E-C032C4F32193}">
      <dgm:prSet phldrT="[Text]" custT="1"/>
      <dgm:spPr/>
      <dgm:t>
        <a:bodyPr/>
        <a:lstStyle/>
        <a:p>
          <a:r>
            <a:rPr lang="en-IN" sz="1600" b="0" dirty="0" smtClean="0">
              <a:latin typeface="Calibri" pitchFamily="34" charset="0"/>
              <a:cs typeface="Calibri" pitchFamily="34" charset="0"/>
            </a:rPr>
            <a:t>Supreme Court cancelled coal block allocations since 1993 on the grounds that the procedure followed was arbitrary and no objective criterion was used</a:t>
          </a:r>
          <a:endParaRPr lang="en-IN" sz="1600" dirty="0"/>
        </a:p>
      </dgm:t>
    </dgm:pt>
    <dgm:pt modelId="{9F456410-8E8B-45F2-9353-F5CA5DAB43A4}" type="parTrans" cxnId="{AD9B5FB5-01C6-4170-9CCC-5A973C41BC00}">
      <dgm:prSet/>
      <dgm:spPr/>
      <dgm:t>
        <a:bodyPr/>
        <a:lstStyle/>
        <a:p>
          <a:endParaRPr lang="en-IN" sz="1600"/>
        </a:p>
      </dgm:t>
    </dgm:pt>
    <dgm:pt modelId="{E108D866-2035-4223-91B7-1CAE8CC3F9EF}" type="sibTrans" cxnId="{AD9B5FB5-01C6-4170-9CCC-5A973C41BC00}">
      <dgm:prSet/>
      <dgm:spPr/>
      <dgm:t>
        <a:bodyPr/>
        <a:lstStyle/>
        <a:p>
          <a:endParaRPr lang="en-IN" sz="1600"/>
        </a:p>
      </dgm:t>
    </dgm:pt>
    <dgm:pt modelId="{2651750B-D691-4B72-A5A7-22D779775299}">
      <dgm:prSet phldrT="[Text]" custT="1"/>
      <dgm:spPr/>
      <dgm:t>
        <a:bodyPr/>
        <a:lstStyle/>
        <a:p>
          <a:r>
            <a:rPr lang="en-IN" sz="1600" b="1" dirty="0" smtClean="0"/>
            <a:t>Mar- Sep 2015</a:t>
          </a:r>
          <a:endParaRPr lang="en-IN" sz="1600" b="1" dirty="0"/>
        </a:p>
      </dgm:t>
    </dgm:pt>
    <dgm:pt modelId="{F009B777-DDA1-4799-8EB5-1CEF3A6371CF}" type="parTrans" cxnId="{97F89511-2C8A-445F-BBA8-DC1D81BC5656}">
      <dgm:prSet/>
      <dgm:spPr/>
      <dgm:t>
        <a:bodyPr/>
        <a:lstStyle/>
        <a:p>
          <a:endParaRPr lang="en-IN" sz="1600"/>
        </a:p>
      </dgm:t>
    </dgm:pt>
    <dgm:pt modelId="{7B59AC97-9469-4305-9BE2-9A2054E8B136}" type="sibTrans" cxnId="{97F89511-2C8A-445F-BBA8-DC1D81BC5656}">
      <dgm:prSet/>
      <dgm:spPr/>
      <dgm:t>
        <a:bodyPr/>
        <a:lstStyle/>
        <a:p>
          <a:endParaRPr lang="en-IN" sz="1600"/>
        </a:p>
      </dgm:t>
    </dgm:pt>
    <dgm:pt modelId="{AF46B759-E828-46F0-901F-DA1756D97B2D}">
      <dgm:prSet phldrT="[Text]" custT="1"/>
      <dgm:spPr/>
      <dgm:t>
        <a:bodyPr/>
        <a:lstStyle/>
        <a:p>
          <a:r>
            <a:rPr lang="en-IN" sz="1600" b="0" dirty="0" smtClean="0">
              <a:latin typeface="Calibri" pitchFamily="34" charset="0"/>
              <a:cs typeface="Calibri" pitchFamily="34" charset="0"/>
            </a:rPr>
            <a:t>IMC constituted for examining allocation of coal linkage through market-based mechanism</a:t>
          </a:r>
          <a:endParaRPr lang="en-IN" sz="1600" dirty="0"/>
        </a:p>
      </dgm:t>
    </dgm:pt>
    <dgm:pt modelId="{408540D3-A8AF-40D5-9E15-50B208C7C4A4}" type="parTrans" cxnId="{0730F127-21CF-4A62-ACEE-2D583ABFFEA5}">
      <dgm:prSet/>
      <dgm:spPr/>
      <dgm:t>
        <a:bodyPr/>
        <a:lstStyle/>
        <a:p>
          <a:endParaRPr lang="en-IN" sz="1600"/>
        </a:p>
      </dgm:t>
    </dgm:pt>
    <dgm:pt modelId="{99BB2E7B-5999-4149-B9AA-FCF087117EAE}" type="sibTrans" cxnId="{0730F127-21CF-4A62-ACEE-2D583ABFFEA5}">
      <dgm:prSet/>
      <dgm:spPr/>
      <dgm:t>
        <a:bodyPr/>
        <a:lstStyle/>
        <a:p>
          <a:endParaRPr lang="en-IN" sz="1600"/>
        </a:p>
      </dgm:t>
    </dgm:pt>
    <dgm:pt modelId="{098F4FA8-A5C2-49C1-8FAD-CF2DE2BA90EC}">
      <dgm:prSet phldrT="[Text]" custT="1"/>
      <dgm:spPr/>
      <dgm:t>
        <a:bodyPr/>
        <a:lstStyle/>
        <a:p>
          <a:r>
            <a:rPr lang="en-IN" sz="1600" b="0" dirty="0" smtClean="0">
              <a:latin typeface="Calibri" pitchFamily="34" charset="0"/>
              <a:cs typeface="Calibri" pitchFamily="34" charset="0"/>
            </a:rPr>
            <a:t>IMC agreed on auction of coal linkages to non-regulated sector through competitive bidding</a:t>
          </a:r>
          <a:endParaRPr lang="en-IN" sz="1600" dirty="0"/>
        </a:p>
      </dgm:t>
    </dgm:pt>
    <dgm:pt modelId="{231AAFBE-C445-46F7-9A51-C149130E64C1}" type="parTrans" cxnId="{990AE7CD-B989-4850-8FAF-2A239F16D71C}">
      <dgm:prSet/>
      <dgm:spPr/>
      <dgm:t>
        <a:bodyPr/>
        <a:lstStyle/>
        <a:p>
          <a:endParaRPr lang="en-IN" sz="1600"/>
        </a:p>
      </dgm:t>
    </dgm:pt>
    <dgm:pt modelId="{5374B084-0013-43FC-95B0-F9C940EE49C7}" type="sibTrans" cxnId="{990AE7CD-B989-4850-8FAF-2A239F16D71C}">
      <dgm:prSet/>
      <dgm:spPr/>
      <dgm:t>
        <a:bodyPr/>
        <a:lstStyle/>
        <a:p>
          <a:endParaRPr lang="en-IN" sz="1600"/>
        </a:p>
      </dgm:t>
    </dgm:pt>
    <dgm:pt modelId="{4F0B45B9-0358-4452-AB8F-75F66FD964A2}">
      <dgm:prSet custT="1"/>
      <dgm:spPr/>
      <dgm:t>
        <a:bodyPr/>
        <a:lstStyle/>
        <a:p>
          <a:r>
            <a:rPr lang="en-IN" sz="1600" b="1" dirty="0" smtClean="0"/>
            <a:t>Feb 2016</a:t>
          </a:r>
          <a:endParaRPr lang="en-IN" sz="1600" b="1" dirty="0"/>
        </a:p>
      </dgm:t>
    </dgm:pt>
    <dgm:pt modelId="{E48C0DDE-139A-4D61-946F-BA5B1FD6BF47}" type="parTrans" cxnId="{DEACC50B-A2B3-416F-A696-751DEC4B73B3}">
      <dgm:prSet/>
      <dgm:spPr/>
      <dgm:t>
        <a:bodyPr/>
        <a:lstStyle/>
        <a:p>
          <a:endParaRPr lang="en-IN" sz="1600"/>
        </a:p>
      </dgm:t>
    </dgm:pt>
    <dgm:pt modelId="{92985012-14E4-4485-BA9F-5F46946CAF16}" type="sibTrans" cxnId="{DEACC50B-A2B3-416F-A696-751DEC4B73B3}">
      <dgm:prSet/>
      <dgm:spPr/>
      <dgm:t>
        <a:bodyPr/>
        <a:lstStyle/>
        <a:p>
          <a:endParaRPr lang="en-IN" sz="1600"/>
        </a:p>
      </dgm:t>
    </dgm:pt>
    <dgm:pt modelId="{B0BBF739-869F-48B7-B046-667AD5006EA7}">
      <dgm:prSet custT="1"/>
      <dgm:spPr/>
      <dgm:t>
        <a:bodyPr/>
        <a:lstStyle/>
        <a:p>
          <a:r>
            <a:rPr lang="en-IN" sz="1600" b="1" dirty="0" smtClean="0"/>
            <a:t>Feb 2016</a:t>
          </a:r>
          <a:endParaRPr lang="en-IN" sz="1600" b="1" dirty="0"/>
        </a:p>
      </dgm:t>
    </dgm:pt>
    <dgm:pt modelId="{CC0CC7C5-ADC1-479B-BB9B-C19B2A342782}" type="parTrans" cxnId="{FA0B9226-66B8-453A-A2E8-13AAC6C3FF68}">
      <dgm:prSet/>
      <dgm:spPr/>
      <dgm:t>
        <a:bodyPr/>
        <a:lstStyle/>
        <a:p>
          <a:endParaRPr lang="en-IN" sz="1600"/>
        </a:p>
      </dgm:t>
    </dgm:pt>
    <dgm:pt modelId="{7E8DCACA-4462-462B-BF75-8CD85079FA88}" type="sibTrans" cxnId="{FA0B9226-66B8-453A-A2E8-13AAC6C3FF68}">
      <dgm:prSet/>
      <dgm:spPr/>
      <dgm:t>
        <a:bodyPr/>
        <a:lstStyle/>
        <a:p>
          <a:endParaRPr lang="en-IN" sz="1600"/>
        </a:p>
      </dgm:t>
    </dgm:pt>
    <dgm:pt modelId="{9BBBEB0F-9992-4F2B-82B0-43EC73E604BE}">
      <dgm:prSet custT="1"/>
      <dgm:spPr/>
      <dgm:t>
        <a:bodyPr/>
        <a:lstStyle/>
        <a:p>
          <a:r>
            <a:rPr lang="en-IN" sz="1600" b="0" dirty="0" smtClean="0">
              <a:latin typeface="Calibri" pitchFamily="34" charset="0"/>
              <a:cs typeface="Calibri" pitchFamily="34" charset="0"/>
            </a:rPr>
            <a:t>On Feb 3, 2016, CCEA approved that all allocations of coal linkages/Letter of Assurance (</a:t>
          </a:r>
          <a:r>
            <a:rPr lang="en-IN" sz="1600" b="0" dirty="0" err="1" smtClean="0">
              <a:latin typeface="Calibri" pitchFamily="34" charset="0"/>
              <a:cs typeface="Calibri" pitchFamily="34" charset="0"/>
            </a:rPr>
            <a:t>LoAs</a:t>
          </a:r>
          <a:r>
            <a:rPr lang="en-IN" sz="1600" b="0" dirty="0" smtClean="0">
              <a:latin typeface="Calibri" pitchFamily="34" charset="0"/>
              <a:cs typeface="Calibri" pitchFamily="34" charset="0"/>
            </a:rPr>
            <a:t>) for non-regulated sector shall henceforth be auction based</a:t>
          </a:r>
          <a:endParaRPr lang="en-IN" sz="1600" dirty="0"/>
        </a:p>
      </dgm:t>
    </dgm:pt>
    <dgm:pt modelId="{B821937F-9180-4702-81E9-F7AC4F2EBAA9}" type="parTrans" cxnId="{9530D691-52B0-4477-94FE-19C1B9463E0E}">
      <dgm:prSet/>
      <dgm:spPr/>
      <dgm:t>
        <a:bodyPr/>
        <a:lstStyle/>
        <a:p>
          <a:endParaRPr lang="en-IN" sz="1600"/>
        </a:p>
      </dgm:t>
    </dgm:pt>
    <dgm:pt modelId="{DB347C55-CE76-40D8-ABB4-BF84274D5FED}" type="sibTrans" cxnId="{9530D691-52B0-4477-94FE-19C1B9463E0E}">
      <dgm:prSet/>
      <dgm:spPr/>
      <dgm:t>
        <a:bodyPr/>
        <a:lstStyle/>
        <a:p>
          <a:endParaRPr lang="en-IN" sz="1600"/>
        </a:p>
      </dgm:t>
    </dgm:pt>
    <dgm:pt modelId="{14933923-D0E4-4075-A183-D46C5F84929F}">
      <dgm:prSet custT="1"/>
      <dgm:spPr/>
      <dgm:t>
        <a:bodyPr/>
        <a:lstStyle/>
        <a:p>
          <a:r>
            <a:rPr lang="en-IN" sz="1600" b="1" dirty="0" err="1" smtClean="0">
              <a:latin typeface="Calibri" pitchFamily="34" charset="0"/>
              <a:cs typeface="Calibri" pitchFamily="34" charset="0"/>
            </a:rPr>
            <a:t>MoC</a:t>
          </a:r>
          <a:r>
            <a:rPr lang="en-IN" sz="1600" b="1" dirty="0" smtClean="0">
              <a:latin typeface="Calibri" pitchFamily="34" charset="0"/>
              <a:cs typeface="Calibri" pitchFamily="34" charset="0"/>
            </a:rPr>
            <a:t> has issued letter to CIL and SCCL dated Feb 15, 2016 (“Policy”)</a:t>
          </a:r>
          <a:r>
            <a:rPr lang="en-IN" sz="1600" b="0" dirty="0" smtClean="0">
              <a:latin typeface="Calibri" pitchFamily="34" charset="0"/>
              <a:cs typeface="Calibri" pitchFamily="34" charset="0"/>
            </a:rPr>
            <a:t>,</a:t>
          </a:r>
          <a:endParaRPr lang="en-IN" sz="1600" dirty="0"/>
        </a:p>
      </dgm:t>
    </dgm:pt>
    <dgm:pt modelId="{BEFA964A-3624-4E2D-9421-CB8B64682799}" type="parTrans" cxnId="{C21D9501-ACB7-4C81-A8E3-19695DF4647E}">
      <dgm:prSet/>
      <dgm:spPr/>
      <dgm:t>
        <a:bodyPr/>
        <a:lstStyle/>
        <a:p>
          <a:endParaRPr lang="en-IN" sz="1600"/>
        </a:p>
      </dgm:t>
    </dgm:pt>
    <dgm:pt modelId="{64927EF6-8F5C-4ABB-B3EA-5B036E72D7E1}" type="sibTrans" cxnId="{C21D9501-ACB7-4C81-A8E3-19695DF4647E}">
      <dgm:prSet/>
      <dgm:spPr/>
      <dgm:t>
        <a:bodyPr/>
        <a:lstStyle/>
        <a:p>
          <a:endParaRPr lang="en-IN" sz="1600"/>
        </a:p>
      </dgm:t>
    </dgm:pt>
    <dgm:pt modelId="{CBA0D62C-2C70-4828-BD4F-252E9F87022E}">
      <dgm:prSet custT="1"/>
      <dgm:spPr/>
      <dgm:t>
        <a:bodyPr/>
        <a:lstStyle/>
        <a:p>
          <a:r>
            <a:rPr lang="en-IN" sz="1600" b="0" dirty="0" smtClean="0">
              <a:latin typeface="Calibri" pitchFamily="34" charset="0"/>
              <a:cs typeface="Calibri" pitchFamily="34" charset="0"/>
            </a:rPr>
            <a:t>Details of procedure for the methodology shall be worked out by CIL</a:t>
          </a:r>
        </a:p>
      </dgm:t>
    </dgm:pt>
    <dgm:pt modelId="{FB3034ED-4B18-42AA-AC18-E0DD05AACD00}" type="parTrans" cxnId="{45ED6EF5-155A-4241-9061-D81C40E781C7}">
      <dgm:prSet/>
      <dgm:spPr/>
      <dgm:t>
        <a:bodyPr/>
        <a:lstStyle/>
        <a:p>
          <a:endParaRPr lang="en-IN" sz="1600"/>
        </a:p>
      </dgm:t>
    </dgm:pt>
    <dgm:pt modelId="{FDF5AD2C-94E6-403F-A5CC-BD6D2E0EA0EE}" type="sibTrans" cxnId="{45ED6EF5-155A-4241-9061-D81C40E781C7}">
      <dgm:prSet/>
      <dgm:spPr/>
      <dgm:t>
        <a:bodyPr/>
        <a:lstStyle/>
        <a:p>
          <a:endParaRPr lang="en-IN" sz="1600"/>
        </a:p>
      </dgm:t>
    </dgm:pt>
    <dgm:pt modelId="{F837C863-EE82-4563-8C2C-C36F3D3898AF}">
      <dgm:prSet custT="1"/>
      <dgm:spPr/>
      <dgm:t>
        <a:bodyPr/>
        <a:lstStyle/>
        <a:p>
          <a:pPr marL="355600" indent="0"/>
          <a:r>
            <a:rPr lang="en-IN" sz="1600" b="0" dirty="0" smtClean="0">
              <a:latin typeface="Calibri" pitchFamily="34" charset="0"/>
              <a:cs typeface="Calibri" pitchFamily="34" charset="0"/>
            </a:rPr>
            <a:t>Nobody should be allowed to take </a:t>
          </a:r>
          <a:r>
            <a:rPr lang="en-IN" sz="1600" dirty="0" smtClean="0">
              <a:latin typeface="Calibri" pitchFamily="34" charset="0"/>
              <a:cs typeface="Calibri" pitchFamily="34" charset="0"/>
            </a:rPr>
            <a:t>undue advantage</a:t>
          </a:r>
          <a:r>
            <a:rPr lang="en-IN" sz="1600" b="0" dirty="0" smtClean="0">
              <a:latin typeface="Calibri" pitchFamily="34" charset="0"/>
              <a:cs typeface="Calibri" pitchFamily="34" charset="0"/>
            </a:rPr>
            <a:t> while dealing with a scarce commodity</a:t>
          </a:r>
          <a:endParaRPr lang="en-IN" sz="1600" dirty="0"/>
        </a:p>
      </dgm:t>
    </dgm:pt>
    <dgm:pt modelId="{24F37B34-AE57-4B66-8E21-2B78FB25EF97}" type="parTrans" cxnId="{6F48565A-DC85-47A0-8526-F312E1E4ED5D}">
      <dgm:prSet/>
      <dgm:spPr/>
      <dgm:t>
        <a:bodyPr/>
        <a:lstStyle/>
        <a:p>
          <a:endParaRPr lang="en-IN" sz="1600"/>
        </a:p>
      </dgm:t>
    </dgm:pt>
    <dgm:pt modelId="{EC3BB104-812B-42DB-9D79-C2A71C820CB4}" type="sibTrans" cxnId="{6F48565A-DC85-47A0-8526-F312E1E4ED5D}">
      <dgm:prSet/>
      <dgm:spPr/>
      <dgm:t>
        <a:bodyPr/>
        <a:lstStyle/>
        <a:p>
          <a:endParaRPr lang="en-IN" sz="1600"/>
        </a:p>
      </dgm:t>
    </dgm:pt>
    <dgm:pt modelId="{4739939F-0BA2-4AA4-B708-E886477A777B}">
      <dgm:prSet phldrT="[Text]" custT="1"/>
      <dgm:spPr/>
      <dgm:t>
        <a:bodyPr/>
        <a:lstStyle/>
        <a:p>
          <a:pPr marL="4763" indent="0"/>
          <a:r>
            <a:rPr lang="en-IN" sz="1600" dirty="0" smtClean="0"/>
            <a:t>Supreme Court judgment in </a:t>
          </a:r>
          <a:r>
            <a:rPr lang="en-IN" sz="1600" dirty="0" err="1" smtClean="0"/>
            <a:t>Ashoka</a:t>
          </a:r>
          <a:r>
            <a:rPr lang="en-IN" sz="1600" dirty="0" smtClean="0"/>
            <a:t> Smokeless Case: 2 Principles</a:t>
          </a:r>
          <a:endParaRPr lang="en-IN" sz="1600" dirty="0"/>
        </a:p>
      </dgm:t>
    </dgm:pt>
    <dgm:pt modelId="{247F73AC-49A6-48F8-A2E3-3F07FBFA4BAF}" type="parTrans" cxnId="{6B05F61E-F1D4-420D-B25D-9DF7398A0A96}">
      <dgm:prSet/>
      <dgm:spPr/>
      <dgm:t>
        <a:bodyPr/>
        <a:lstStyle/>
        <a:p>
          <a:endParaRPr lang="en-IN" sz="1600"/>
        </a:p>
      </dgm:t>
    </dgm:pt>
    <dgm:pt modelId="{C5332C39-62AC-4F4A-B4C9-13B1DF00D2C0}" type="sibTrans" cxnId="{6B05F61E-F1D4-420D-B25D-9DF7398A0A96}">
      <dgm:prSet/>
      <dgm:spPr/>
      <dgm:t>
        <a:bodyPr/>
        <a:lstStyle/>
        <a:p>
          <a:endParaRPr lang="en-IN" sz="1600"/>
        </a:p>
      </dgm:t>
    </dgm:pt>
    <dgm:pt modelId="{F09AFF52-ED98-4572-A8FD-483363287B1F}">
      <dgm:prSet custT="1"/>
      <dgm:spPr/>
      <dgm:t>
        <a:bodyPr/>
        <a:lstStyle/>
        <a:p>
          <a:r>
            <a:rPr lang="en-IN" sz="1600" b="0" dirty="0" smtClean="0">
              <a:latin typeface="Calibri" pitchFamily="34" charset="0"/>
              <a:cs typeface="Calibri" pitchFamily="34" charset="0"/>
            </a:rPr>
            <a:t>Auctions shall be conducted by Coal India Ltd (CIL) &amp; SCCL</a:t>
          </a:r>
          <a:endParaRPr lang="en-IN" sz="1600" dirty="0"/>
        </a:p>
      </dgm:t>
    </dgm:pt>
    <dgm:pt modelId="{637CFEFE-6BCB-4D71-B7E3-1D66205F53D8}" type="parTrans" cxnId="{8E6B322C-2E4A-4D5A-9618-0DB512CF75D2}">
      <dgm:prSet/>
      <dgm:spPr/>
      <dgm:t>
        <a:bodyPr/>
        <a:lstStyle/>
        <a:p>
          <a:endParaRPr lang="en-IN" sz="1600"/>
        </a:p>
      </dgm:t>
    </dgm:pt>
    <dgm:pt modelId="{DE90CE59-2733-494F-BABA-6D71DA86768E}" type="sibTrans" cxnId="{8E6B322C-2E4A-4D5A-9618-0DB512CF75D2}">
      <dgm:prSet/>
      <dgm:spPr/>
      <dgm:t>
        <a:bodyPr/>
        <a:lstStyle/>
        <a:p>
          <a:endParaRPr lang="en-IN" sz="1600"/>
        </a:p>
      </dgm:t>
    </dgm:pt>
    <dgm:pt modelId="{8CB7FA6E-D148-4674-8A22-028925864C0E}">
      <dgm:prSet phldrT="[Text]" custT="1"/>
      <dgm:spPr/>
      <dgm:t>
        <a:bodyPr/>
        <a:lstStyle/>
        <a:p>
          <a:r>
            <a:rPr lang="en-IN" sz="1600" b="0" dirty="0" smtClean="0">
              <a:latin typeface="Calibri" pitchFamily="34" charset="0"/>
              <a:cs typeface="Calibri" pitchFamily="34" charset="0"/>
            </a:rPr>
            <a:t>E-auction of Coal Mines conducted in accordance with Coal Mines (Special Provisions) Act, 2015</a:t>
          </a:r>
          <a:endParaRPr lang="en-IN" sz="1600" dirty="0"/>
        </a:p>
      </dgm:t>
    </dgm:pt>
    <dgm:pt modelId="{0FBE5E59-999C-45EF-A21D-4747025B1E32}" type="parTrans" cxnId="{242AE3C5-4411-4732-BA3F-9E80A8547C62}">
      <dgm:prSet/>
      <dgm:spPr/>
      <dgm:t>
        <a:bodyPr/>
        <a:lstStyle/>
        <a:p>
          <a:endParaRPr lang="en-US"/>
        </a:p>
      </dgm:t>
    </dgm:pt>
    <dgm:pt modelId="{148C00A2-D402-4EF2-A4BC-46A3B3A7D310}" type="sibTrans" cxnId="{242AE3C5-4411-4732-BA3F-9E80A8547C62}">
      <dgm:prSet/>
      <dgm:spPr/>
      <dgm:t>
        <a:bodyPr/>
        <a:lstStyle/>
        <a:p>
          <a:endParaRPr lang="en-US"/>
        </a:p>
      </dgm:t>
    </dgm:pt>
    <dgm:pt modelId="{85B96213-6B08-43B6-B443-2024122C463D}" type="pres">
      <dgm:prSet presAssocID="{5E969B17-3046-43CD-A6A7-095541CCCEDA}" presName="linearFlow" presStyleCnt="0">
        <dgm:presLayoutVars>
          <dgm:dir/>
          <dgm:animLvl val="lvl"/>
          <dgm:resizeHandles val="exact"/>
        </dgm:presLayoutVars>
      </dgm:prSet>
      <dgm:spPr/>
      <dgm:t>
        <a:bodyPr/>
        <a:lstStyle/>
        <a:p>
          <a:endParaRPr lang="en-IN"/>
        </a:p>
      </dgm:t>
    </dgm:pt>
    <dgm:pt modelId="{C2B42214-38A8-4F01-AAAE-3440EF5846CA}" type="pres">
      <dgm:prSet presAssocID="{FAEF9E04-8294-452E-823B-10DFFC8F4144}" presName="composite" presStyleCnt="0"/>
      <dgm:spPr/>
    </dgm:pt>
    <dgm:pt modelId="{2F22B840-DB3C-4902-A967-D52755F4DEBB}" type="pres">
      <dgm:prSet presAssocID="{FAEF9E04-8294-452E-823B-10DFFC8F4144}" presName="parentText" presStyleLbl="alignNode1" presStyleIdx="0" presStyleCnt="5">
        <dgm:presLayoutVars>
          <dgm:chMax val="1"/>
          <dgm:bulletEnabled val="1"/>
        </dgm:presLayoutVars>
      </dgm:prSet>
      <dgm:spPr/>
      <dgm:t>
        <a:bodyPr/>
        <a:lstStyle/>
        <a:p>
          <a:endParaRPr lang="en-IN"/>
        </a:p>
      </dgm:t>
    </dgm:pt>
    <dgm:pt modelId="{1FCB0234-F394-4BE0-A8A4-4BC7DDBC8984}" type="pres">
      <dgm:prSet presAssocID="{FAEF9E04-8294-452E-823B-10DFFC8F4144}" presName="descendantText" presStyleLbl="alignAcc1" presStyleIdx="0" presStyleCnt="5">
        <dgm:presLayoutVars>
          <dgm:bulletEnabled val="1"/>
        </dgm:presLayoutVars>
      </dgm:prSet>
      <dgm:spPr/>
      <dgm:t>
        <a:bodyPr/>
        <a:lstStyle/>
        <a:p>
          <a:endParaRPr lang="en-IN"/>
        </a:p>
      </dgm:t>
    </dgm:pt>
    <dgm:pt modelId="{F95695DD-04B8-47E8-BDC2-962E418C1513}" type="pres">
      <dgm:prSet presAssocID="{2A6D44A1-F791-4C87-A407-746E7CD240D1}" presName="sp" presStyleCnt="0"/>
      <dgm:spPr/>
    </dgm:pt>
    <dgm:pt modelId="{0DA26BBE-F36B-49AF-ABD7-8A63D9215351}" type="pres">
      <dgm:prSet presAssocID="{1862452E-D3C3-440E-ADBB-3B35CE9F859B}" presName="composite" presStyleCnt="0"/>
      <dgm:spPr/>
    </dgm:pt>
    <dgm:pt modelId="{08796993-E8A2-4B0E-AB13-8D48EE2223A0}" type="pres">
      <dgm:prSet presAssocID="{1862452E-D3C3-440E-ADBB-3B35CE9F859B}" presName="parentText" presStyleLbl="alignNode1" presStyleIdx="1" presStyleCnt="5">
        <dgm:presLayoutVars>
          <dgm:chMax val="1"/>
          <dgm:bulletEnabled val="1"/>
        </dgm:presLayoutVars>
      </dgm:prSet>
      <dgm:spPr/>
      <dgm:t>
        <a:bodyPr/>
        <a:lstStyle/>
        <a:p>
          <a:endParaRPr lang="en-IN"/>
        </a:p>
      </dgm:t>
    </dgm:pt>
    <dgm:pt modelId="{6A9630D4-EEFC-469B-A769-C35514CF15DE}" type="pres">
      <dgm:prSet presAssocID="{1862452E-D3C3-440E-ADBB-3B35CE9F859B}" presName="descendantText" presStyleLbl="alignAcc1" presStyleIdx="1" presStyleCnt="5">
        <dgm:presLayoutVars>
          <dgm:bulletEnabled val="1"/>
        </dgm:presLayoutVars>
      </dgm:prSet>
      <dgm:spPr/>
      <dgm:t>
        <a:bodyPr/>
        <a:lstStyle/>
        <a:p>
          <a:endParaRPr lang="en-IN"/>
        </a:p>
      </dgm:t>
    </dgm:pt>
    <dgm:pt modelId="{D1C926B2-F081-4FB9-AFAD-AC84AEA5803D}" type="pres">
      <dgm:prSet presAssocID="{CAD329C6-6A2F-45D1-BB0F-A3D61406A20D}" presName="sp" presStyleCnt="0"/>
      <dgm:spPr/>
    </dgm:pt>
    <dgm:pt modelId="{7F9C5B85-AAFE-4C6B-B797-32C6D7EA559A}" type="pres">
      <dgm:prSet presAssocID="{2651750B-D691-4B72-A5A7-22D779775299}" presName="composite" presStyleCnt="0"/>
      <dgm:spPr/>
    </dgm:pt>
    <dgm:pt modelId="{FFEA1663-EE1F-4244-A95A-A5B5015F5AA2}" type="pres">
      <dgm:prSet presAssocID="{2651750B-D691-4B72-A5A7-22D779775299}" presName="parentText" presStyleLbl="alignNode1" presStyleIdx="2" presStyleCnt="5">
        <dgm:presLayoutVars>
          <dgm:chMax val="1"/>
          <dgm:bulletEnabled val="1"/>
        </dgm:presLayoutVars>
      </dgm:prSet>
      <dgm:spPr/>
      <dgm:t>
        <a:bodyPr/>
        <a:lstStyle/>
        <a:p>
          <a:endParaRPr lang="en-IN"/>
        </a:p>
      </dgm:t>
    </dgm:pt>
    <dgm:pt modelId="{6CDAAEA5-D8E3-4738-A417-83BE7B1DA757}" type="pres">
      <dgm:prSet presAssocID="{2651750B-D691-4B72-A5A7-22D779775299}" presName="descendantText" presStyleLbl="alignAcc1" presStyleIdx="2" presStyleCnt="5">
        <dgm:presLayoutVars>
          <dgm:bulletEnabled val="1"/>
        </dgm:presLayoutVars>
      </dgm:prSet>
      <dgm:spPr/>
      <dgm:t>
        <a:bodyPr/>
        <a:lstStyle/>
        <a:p>
          <a:endParaRPr lang="en-IN"/>
        </a:p>
      </dgm:t>
    </dgm:pt>
    <dgm:pt modelId="{0E533B79-FAC1-47E1-BD2B-D1A6CE233738}" type="pres">
      <dgm:prSet presAssocID="{7B59AC97-9469-4305-9BE2-9A2054E8B136}" presName="sp" presStyleCnt="0"/>
      <dgm:spPr/>
    </dgm:pt>
    <dgm:pt modelId="{C05D8B48-592C-4C2B-8E7E-0574E79F86F7}" type="pres">
      <dgm:prSet presAssocID="{4F0B45B9-0358-4452-AB8F-75F66FD964A2}" presName="composite" presStyleCnt="0"/>
      <dgm:spPr/>
    </dgm:pt>
    <dgm:pt modelId="{33FC272A-856D-4A74-9BD6-B42DD75C9DFF}" type="pres">
      <dgm:prSet presAssocID="{4F0B45B9-0358-4452-AB8F-75F66FD964A2}" presName="parentText" presStyleLbl="alignNode1" presStyleIdx="3" presStyleCnt="5">
        <dgm:presLayoutVars>
          <dgm:chMax val="1"/>
          <dgm:bulletEnabled val="1"/>
        </dgm:presLayoutVars>
      </dgm:prSet>
      <dgm:spPr/>
      <dgm:t>
        <a:bodyPr/>
        <a:lstStyle/>
        <a:p>
          <a:endParaRPr lang="en-IN"/>
        </a:p>
      </dgm:t>
    </dgm:pt>
    <dgm:pt modelId="{B841E1AC-BE18-4F00-BF0D-731DEF06C543}" type="pres">
      <dgm:prSet presAssocID="{4F0B45B9-0358-4452-AB8F-75F66FD964A2}" presName="descendantText" presStyleLbl="alignAcc1" presStyleIdx="3" presStyleCnt="5">
        <dgm:presLayoutVars>
          <dgm:bulletEnabled val="1"/>
        </dgm:presLayoutVars>
      </dgm:prSet>
      <dgm:spPr/>
      <dgm:t>
        <a:bodyPr/>
        <a:lstStyle/>
        <a:p>
          <a:endParaRPr lang="en-IN"/>
        </a:p>
      </dgm:t>
    </dgm:pt>
    <dgm:pt modelId="{F76C9247-AE32-4A84-8AA0-1FD52FF8A6E3}" type="pres">
      <dgm:prSet presAssocID="{92985012-14E4-4485-BA9F-5F46946CAF16}" presName="sp" presStyleCnt="0"/>
      <dgm:spPr/>
    </dgm:pt>
    <dgm:pt modelId="{D49EB627-435F-41B9-B890-D6E5AF767B09}" type="pres">
      <dgm:prSet presAssocID="{B0BBF739-869F-48B7-B046-667AD5006EA7}" presName="composite" presStyleCnt="0"/>
      <dgm:spPr/>
    </dgm:pt>
    <dgm:pt modelId="{EDA79E87-EB4B-470D-A7D5-FA9BF887481C}" type="pres">
      <dgm:prSet presAssocID="{B0BBF739-869F-48B7-B046-667AD5006EA7}" presName="parentText" presStyleLbl="alignNode1" presStyleIdx="4" presStyleCnt="5">
        <dgm:presLayoutVars>
          <dgm:chMax val="1"/>
          <dgm:bulletEnabled val="1"/>
        </dgm:presLayoutVars>
      </dgm:prSet>
      <dgm:spPr/>
      <dgm:t>
        <a:bodyPr/>
        <a:lstStyle/>
        <a:p>
          <a:endParaRPr lang="en-IN"/>
        </a:p>
      </dgm:t>
    </dgm:pt>
    <dgm:pt modelId="{10D9363A-08CA-4D91-AE0B-DC4636CF823C}" type="pres">
      <dgm:prSet presAssocID="{B0BBF739-869F-48B7-B046-667AD5006EA7}" presName="descendantText" presStyleLbl="alignAcc1" presStyleIdx="4" presStyleCnt="5">
        <dgm:presLayoutVars>
          <dgm:bulletEnabled val="1"/>
        </dgm:presLayoutVars>
      </dgm:prSet>
      <dgm:spPr/>
      <dgm:t>
        <a:bodyPr/>
        <a:lstStyle/>
        <a:p>
          <a:endParaRPr lang="en-IN"/>
        </a:p>
      </dgm:t>
    </dgm:pt>
  </dgm:ptLst>
  <dgm:cxnLst>
    <dgm:cxn modelId="{6B05F61E-F1D4-420D-B25D-9DF7398A0A96}" srcId="{FAEF9E04-8294-452E-823B-10DFFC8F4144}" destId="{4739939F-0BA2-4AA4-B708-E886477A777B}" srcOrd="0" destOrd="0" parTransId="{247F73AC-49A6-48F8-A2E3-3F07FBFA4BAF}" sibTransId="{C5332C39-62AC-4F4A-B4C9-13B1DF00D2C0}"/>
    <dgm:cxn modelId="{6F48565A-DC85-47A0-8526-F312E1E4ED5D}" srcId="{FAEF9E04-8294-452E-823B-10DFFC8F4144}" destId="{F837C863-EE82-4563-8C2C-C36F3D3898AF}" srcOrd="2" destOrd="0" parTransId="{24F37B34-AE57-4B66-8E21-2B78FB25EF97}" sibTransId="{EC3BB104-812B-42DB-9D79-C2A71C820CB4}"/>
    <dgm:cxn modelId="{2077C600-1515-41D4-B68E-BE0D3BC1322C}" srcId="{FAEF9E04-8294-452E-823B-10DFFC8F4144}" destId="{49ACC9AF-3623-4584-B1DA-E3DEA53A46B4}" srcOrd="1" destOrd="0" parTransId="{F08AAF0B-3700-4B41-80FD-12CAE99B8AB1}" sibTransId="{DD3F0222-DB42-4B30-957D-AF13B1B44307}"/>
    <dgm:cxn modelId="{DEACC50B-A2B3-416F-A696-751DEC4B73B3}" srcId="{5E969B17-3046-43CD-A6A7-095541CCCEDA}" destId="{4F0B45B9-0358-4452-AB8F-75F66FD964A2}" srcOrd="3" destOrd="0" parTransId="{E48C0DDE-139A-4D61-946F-BA5B1FD6BF47}" sibTransId="{92985012-14E4-4485-BA9F-5F46946CAF16}"/>
    <dgm:cxn modelId="{5972EBA2-61B9-4B26-9ED2-D8E15A1D2BDF}" type="presOf" srcId="{2651750B-D691-4B72-A5A7-22D779775299}" destId="{FFEA1663-EE1F-4244-A95A-A5B5015F5AA2}" srcOrd="0" destOrd="0" presId="urn:microsoft.com/office/officeart/2005/8/layout/chevron2"/>
    <dgm:cxn modelId="{037A12BB-8C7D-463E-BFE5-F3E008653A15}" type="presOf" srcId="{4739939F-0BA2-4AA4-B708-E886477A777B}" destId="{1FCB0234-F394-4BE0-A8A4-4BC7DDBC8984}" srcOrd="0" destOrd="0" presId="urn:microsoft.com/office/officeart/2005/8/layout/chevron2"/>
    <dgm:cxn modelId="{0ED1999F-FBB6-467B-8465-1428FF4F89D6}" type="presOf" srcId="{F837C863-EE82-4563-8C2C-C36F3D3898AF}" destId="{1FCB0234-F394-4BE0-A8A4-4BC7DDBC8984}" srcOrd="0" destOrd="2" presId="urn:microsoft.com/office/officeart/2005/8/layout/chevron2"/>
    <dgm:cxn modelId="{990AE7CD-B989-4850-8FAF-2A239F16D71C}" srcId="{2651750B-D691-4B72-A5A7-22D779775299}" destId="{098F4FA8-A5C2-49C1-8FAD-CF2DE2BA90EC}" srcOrd="2" destOrd="0" parTransId="{231AAFBE-C445-46F7-9A51-C149130E64C1}" sibTransId="{5374B084-0013-43FC-95B0-F9C940EE49C7}"/>
    <dgm:cxn modelId="{92C50FB3-6D12-40C5-A927-A0F9A13DF499}" type="presOf" srcId="{AF46B759-E828-46F0-901F-DA1756D97B2D}" destId="{6CDAAEA5-D8E3-4738-A417-83BE7B1DA757}" srcOrd="0" destOrd="1" presId="urn:microsoft.com/office/officeart/2005/8/layout/chevron2"/>
    <dgm:cxn modelId="{9A5B5595-4669-43CE-BC42-20DCE8F69997}" type="presOf" srcId="{1507DD70-5313-4E63-8F5E-C032C4F32193}" destId="{6A9630D4-EEFC-469B-A769-C35514CF15DE}" srcOrd="0" destOrd="0" presId="urn:microsoft.com/office/officeart/2005/8/layout/chevron2"/>
    <dgm:cxn modelId="{0730F127-21CF-4A62-ACEE-2D583ABFFEA5}" srcId="{2651750B-D691-4B72-A5A7-22D779775299}" destId="{AF46B759-E828-46F0-901F-DA1756D97B2D}" srcOrd="1" destOrd="0" parTransId="{408540D3-A8AF-40D5-9E15-50B208C7C4A4}" sibTransId="{99BB2E7B-5999-4149-B9AA-FCF087117EAE}"/>
    <dgm:cxn modelId="{97F89511-2C8A-445F-BBA8-DC1D81BC5656}" srcId="{5E969B17-3046-43CD-A6A7-095541CCCEDA}" destId="{2651750B-D691-4B72-A5A7-22D779775299}" srcOrd="2" destOrd="0" parTransId="{F009B777-DDA1-4799-8EB5-1CEF3A6371CF}" sibTransId="{7B59AC97-9469-4305-9BE2-9A2054E8B136}"/>
    <dgm:cxn modelId="{1B2C3FA1-B653-491A-B1CD-7098BF973066}" type="presOf" srcId="{B0BBF739-869F-48B7-B046-667AD5006EA7}" destId="{EDA79E87-EB4B-470D-A7D5-FA9BF887481C}" srcOrd="0" destOrd="0" presId="urn:microsoft.com/office/officeart/2005/8/layout/chevron2"/>
    <dgm:cxn modelId="{80794350-7BCF-4753-93E8-046BDF516D79}" type="presOf" srcId="{14933923-D0E4-4075-A183-D46C5F84929F}" destId="{10D9363A-08CA-4D91-AE0B-DC4636CF823C}" srcOrd="0" destOrd="0" presId="urn:microsoft.com/office/officeart/2005/8/layout/chevron2"/>
    <dgm:cxn modelId="{9530D691-52B0-4477-94FE-19C1B9463E0E}" srcId="{4F0B45B9-0358-4452-AB8F-75F66FD964A2}" destId="{9BBBEB0F-9992-4F2B-82B0-43EC73E604BE}" srcOrd="0" destOrd="0" parTransId="{B821937F-9180-4702-81E9-F7AC4F2EBAA9}" sibTransId="{DB347C55-CE76-40D8-ABB4-BF84274D5FED}"/>
    <dgm:cxn modelId="{8E6B322C-2E4A-4D5A-9618-0DB512CF75D2}" srcId="{B0BBF739-869F-48B7-B046-667AD5006EA7}" destId="{F09AFF52-ED98-4572-A8FD-483363287B1F}" srcOrd="1" destOrd="0" parTransId="{637CFEFE-6BCB-4D71-B7E3-1D66205F53D8}" sibTransId="{DE90CE59-2733-494F-BABA-6D71DA86768E}"/>
    <dgm:cxn modelId="{242AE3C5-4411-4732-BA3F-9E80A8547C62}" srcId="{2651750B-D691-4B72-A5A7-22D779775299}" destId="{8CB7FA6E-D148-4674-8A22-028925864C0E}" srcOrd="0" destOrd="0" parTransId="{0FBE5E59-999C-45EF-A21D-4747025B1E32}" sibTransId="{148C00A2-D402-4EF2-A4BC-46A3B3A7D310}"/>
    <dgm:cxn modelId="{45ED6EF5-155A-4241-9061-D81C40E781C7}" srcId="{B0BBF739-869F-48B7-B046-667AD5006EA7}" destId="{CBA0D62C-2C70-4828-BD4F-252E9F87022E}" srcOrd="2" destOrd="0" parTransId="{FB3034ED-4B18-42AA-AC18-E0DD05AACD00}" sibTransId="{FDF5AD2C-94E6-403F-A5CC-BD6D2E0EA0EE}"/>
    <dgm:cxn modelId="{7441C077-19B2-402C-B46C-198576896BE2}" srcId="{5E969B17-3046-43CD-A6A7-095541CCCEDA}" destId="{1862452E-D3C3-440E-ADBB-3B35CE9F859B}" srcOrd="1" destOrd="0" parTransId="{AF8DE058-E025-4E3B-97BF-BF17405A4D2E}" sibTransId="{CAD329C6-6A2F-45D1-BB0F-A3D61406A20D}"/>
    <dgm:cxn modelId="{C9DF25B0-EC25-41F4-92FC-395A3AB29B88}" type="presOf" srcId="{F09AFF52-ED98-4572-A8FD-483363287B1F}" destId="{10D9363A-08CA-4D91-AE0B-DC4636CF823C}" srcOrd="0" destOrd="1" presId="urn:microsoft.com/office/officeart/2005/8/layout/chevron2"/>
    <dgm:cxn modelId="{3365A99F-89C3-434A-AA89-B04A1CE55631}" type="presOf" srcId="{4F0B45B9-0358-4452-AB8F-75F66FD964A2}" destId="{33FC272A-856D-4A74-9BD6-B42DD75C9DFF}" srcOrd="0" destOrd="0" presId="urn:microsoft.com/office/officeart/2005/8/layout/chevron2"/>
    <dgm:cxn modelId="{67231010-24DE-40D4-9123-3A5EA9DFC8B6}" type="presOf" srcId="{49ACC9AF-3623-4584-B1DA-E3DEA53A46B4}" destId="{1FCB0234-F394-4BE0-A8A4-4BC7DDBC8984}" srcOrd="0" destOrd="1" presId="urn:microsoft.com/office/officeart/2005/8/layout/chevron2"/>
    <dgm:cxn modelId="{81F7FB35-C305-443B-A93A-2A67C880D624}" type="presOf" srcId="{CBA0D62C-2C70-4828-BD4F-252E9F87022E}" destId="{10D9363A-08CA-4D91-AE0B-DC4636CF823C}" srcOrd="0" destOrd="2" presId="urn:microsoft.com/office/officeart/2005/8/layout/chevron2"/>
    <dgm:cxn modelId="{8FF389FB-20E4-490B-91A2-7158A56F5AFB}" type="presOf" srcId="{1862452E-D3C3-440E-ADBB-3B35CE9F859B}" destId="{08796993-E8A2-4B0E-AB13-8D48EE2223A0}" srcOrd="0" destOrd="0" presId="urn:microsoft.com/office/officeart/2005/8/layout/chevron2"/>
    <dgm:cxn modelId="{DF5FEA31-C08F-417C-98AE-5BC75BEDCEC7}" type="presOf" srcId="{9BBBEB0F-9992-4F2B-82B0-43EC73E604BE}" destId="{B841E1AC-BE18-4F00-BF0D-731DEF06C543}" srcOrd="0" destOrd="0" presId="urn:microsoft.com/office/officeart/2005/8/layout/chevron2"/>
    <dgm:cxn modelId="{EB8DA4EE-B5F4-4157-AB1D-19CE9665A805}" type="presOf" srcId="{8CB7FA6E-D148-4674-8A22-028925864C0E}" destId="{6CDAAEA5-D8E3-4738-A417-83BE7B1DA757}" srcOrd="0" destOrd="0" presId="urn:microsoft.com/office/officeart/2005/8/layout/chevron2"/>
    <dgm:cxn modelId="{F3522292-AE78-4455-B02D-79B5258183A1}" type="presOf" srcId="{5E969B17-3046-43CD-A6A7-095541CCCEDA}" destId="{85B96213-6B08-43B6-B443-2024122C463D}" srcOrd="0" destOrd="0" presId="urn:microsoft.com/office/officeart/2005/8/layout/chevron2"/>
    <dgm:cxn modelId="{FA0B9226-66B8-453A-A2E8-13AAC6C3FF68}" srcId="{5E969B17-3046-43CD-A6A7-095541CCCEDA}" destId="{B0BBF739-869F-48B7-B046-667AD5006EA7}" srcOrd="4" destOrd="0" parTransId="{CC0CC7C5-ADC1-479B-BB9B-C19B2A342782}" sibTransId="{7E8DCACA-4462-462B-BF75-8CD85079FA88}"/>
    <dgm:cxn modelId="{1E033048-B071-4A54-8366-C9CD8CBF463E}" type="presOf" srcId="{FAEF9E04-8294-452E-823B-10DFFC8F4144}" destId="{2F22B840-DB3C-4902-A967-D52755F4DEBB}" srcOrd="0" destOrd="0" presId="urn:microsoft.com/office/officeart/2005/8/layout/chevron2"/>
    <dgm:cxn modelId="{358AFCDD-1174-4A14-807C-A419476DA6C0}" type="presOf" srcId="{098F4FA8-A5C2-49C1-8FAD-CF2DE2BA90EC}" destId="{6CDAAEA5-D8E3-4738-A417-83BE7B1DA757}" srcOrd="0" destOrd="2" presId="urn:microsoft.com/office/officeart/2005/8/layout/chevron2"/>
    <dgm:cxn modelId="{AD9B5FB5-01C6-4170-9CCC-5A973C41BC00}" srcId="{1862452E-D3C3-440E-ADBB-3B35CE9F859B}" destId="{1507DD70-5313-4E63-8F5E-C032C4F32193}" srcOrd="0" destOrd="0" parTransId="{9F456410-8E8B-45F2-9353-F5CA5DAB43A4}" sibTransId="{E108D866-2035-4223-91B7-1CAE8CC3F9EF}"/>
    <dgm:cxn modelId="{E51734F3-1A8E-425E-8B82-BEF46EC2D679}" srcId="{5E969B17-3046-43CD-A6A7-095541CCCEDA}" destId="{FAEF9E04-8294-452E-823B-10DFFC8F4144}" srcOrd="0" destOrd="0" parTransId="{03E79D50-E227-4ED1-8AAC-206E9C85D628}" sibTransId="{2A6D44A1-F791-4C87-A407-746E7CD240D1}"/>
    <dgm:cxn modelId="{C21D9501-ACB7-4C81-A8E3-19695DF4647E}" srcId="{B0BBF739-869F-48B7-B046-667AD5006EA7}" destId="{14933923-D0E4-4075-A183-D46C5F84929F}" srcOrd="0" destOrd="0" parTransId="{BEFA964A-3624-4E2D-9421-CB8B64682799}" sibTransId="{64927EF6-8F5C-4ABB-B3EA-5B036E72D7E1}"/>
    <dgm:cxn modelId="{2D37BADE-20A0-44A4-A3C6-696421427043}" type="presParOf" srcId="{85B96213-6B08-43B6-B443-2024122C463D}" destId="{C2B42214-38A8-4F01-AAAE-3440EF5846CA}" srcOrd="0" destOrd="0" presId="urn:microsoft.com/office/officeart/2005/8/layout/chevron2"/>
    <dgm:cxn modelId="{56A3E3F4-12EA-422F-BA62-01E41F43D856}" type="presParOf" srcId="{C2B42214-38A8-4F01-AAAE-3440EF5846CA}" destId="{2F22B840-DB3C-4902-A967-D52755F4DEBB}" srcOrd="0" destOrd="0" presId="urn:microsoft.com/office/officeart/2005/8/layout/chevron2"/>
    <dgm:cxn modelId="{A2D01BA1-4C8A-4645-8174-CD7EFF1D5BD7}" type="presParOf" srcId="{C2B42214-38A8-4F01-AAAE-3440EF5846CA}" destId="{1FCB0234-F394-4BE0-A8A4-4BC7DDBC8984}" srcOrd="1" destOrd="0" presId="urn:microsoft.com/office/officeart/2005/8/layout/chevron2"/>
    <dgm:cxn modelId="{C5EB0336-421B-4FBD-B382-A12169DC1BAA}" type="presParOf" srcId="{85B96213-6B08-43B6-B443-2024122C463D}" destId="{F95695DD-04B8-47E8-BDC2-962E418C1513}" srcOrd="1" destOrd="0" presId="urn:microsoft.com/office/officeart/2005/8/layout/chevron2"/>
    <dgm:cxn modelId="{6B721065-DE94-440C-AA80-821B3C190043}" type="presParOf" srcId="{85B96213-6B08-43B6-B443-2024122C463D}" destId="{0DA26BBE-F36B-49AF-ABD7-8A63D9215351}" srcOrd="2" destOrd="0" presId="urn:microsoft.com/office/officeart/2005/8/layout/chevron2"/>
    <dgm:cxn modelId="{3434C16C-5EF2-454E-9F24-4089AC84B78E}" type="presParOf" srcId="{0DA26BBE-F36B-49AF-ABD7-8A63D9215351}" destId="{08796993-E8A2-4B0E-AB13-8D48EE2223A0}" srcOrd="0" destOrd="0" presId="urn:microsoft.com/office/officeart/2005/8/layout/chevron2"/>
    <dgm:cxn modelId="{534EF83F-F386-4665-99FF-632BD9213F98}" type="presParOf" srcId="{0DA26BBE-F36B-49AF-ABD7-8A63D9215351}" destId="{6A9630D4-EEFC-469B-A769-C35514CF15DE}" srcOrd="1" destOrd="0" presId="urn:microsoft.com/office/officeart/2005/8/layout/chevron2"/>
    <dgm:cxn modelId="{0E2C5340-E7B5-451D-AE82-E88FBC68381B}" type="presParOf" srcId="{85B96213-6B08-43B6-B443-2024122C463D}" destId="{D1C926B2-F081-4FB9-AFAD-AC84AEA5803D}" srcOrd="3" destOrd="0" presId="urn:microsoft.com/office/officeart/2005/8/layout/chevron2"/>
    <dgm:cxn modelId="{02C74F29-6C0C-44E1-92FD-4AD5B4C3F48F}" type="presParOf" srcId="{85B96213-6B08-43B6-B443-2024122C463D}" destId="{7F9C5B85-AAFE-4C6B-B797-32C6D7EA559A}" srcOrd="4" destOrd="0" presId="urn:microsoft.com/office/officeart/2005/8/layout/chevron2"/>
    <dgm:cxn modelId="{F0173FC9-7BA0-4CC0-A094-F767DCBDAB5F}" type="presParOf" srcId="{7F9C5B85-AAFE-4C6B-B797-32C6D7EA559A}" destId="{FFEA1663-EE1F-4244-A95A-A5B5015F5AA2}" srcOrd="0" destOrd="0" presId="urn:microsoft.com/office/officeart/2005/8/layout/chevron2"/>
    <dgm:cxn modelId="{06B2292F-8656-4CCA-A0BD-A947DA9D8AF8}" type="presParOf" srcId="{7F9C5B85-AAFE-4C6B-B797-32C6D7EA559A}" destId="{6CDAAEA5-D8E3-4738-A417-83BE7B1DA757}" srcOrd="1" destOrd="0" presId="urn:microsoft.com/office/officeart/2005/8/layout/chevron2"/>
    <dgm:cxn modelId="{D6EAF79B-3D16-4757-8231-612EF39712BD}" type="presParOf" srcId="{85B96213-6B08-43B6-B443-2024122C463D}" destId="{0E533B79-FAC1-47E1-BD2B-D1A6CE233738}" srcOrd="5" destOrd="0" presId="urn:microsoft.com/office/officeart/2005/8/layout/chevron2"/>
    <dgm:cxn modelId="{9BF138C0-6228-4F30-A7CB-5047367EFDBF}" type="presParOf" srcId="{85B96213-6B08-43B6-B443-2024122C463D}" destId="{C05D8B48-592C-4C2B-8E7E-0574E79F86F7}" srcOrd="6" destOrd="0" presId="urn:microsoft.com/office/officeart/2005/8/layout/chevron2"/>
    <dgm:cxn modelId="{096CC485-C730-4F7B-A854-47388D03F4D9}" type="presParOf" srcId="{C05D8B48-592C-4C2B-8E7E-0574E79F86F7}" destId="{33FC272A-856D-4A74-9BD6-B42DD75C9DFF}" srcOrd="0" destOrd="0" presId="urn:microsoft.com/office/officeart/2005/8/layout/chevron2"/>
    <dgm:cxn modelId="{478B8064-25FC-4F2F-B216-213F2EEFBA31}" type="presParOf" srcId="{C05D8B48-592C-4C2B-8E7E-0574E79F86F7}" destId="{B841E1AC-BE18-4F00-BF0D-731DEF06C543}" srcOrd="1" destOrd="0" presId="urn:microsoft.com/office/officeart/2005/8/layout/chevron2"/>
    <dgm:cxn modelId="{82FD63A4-5E24-464F-858A-9C4350847F6F}" type="presParOf" srcId="{85B96213-6B08-43B6-B443-2024122C463D}" destId="{F76C9247-AE32-4A84-8AA0-1FD52FF8A6E3}" srcOrd="7" destOrd="0" presId="urn:microsoft.com/office/officeart/2005/8/layout/chevron2"/>
    <dgm:cxn modelId="{5F592741-D65F-4EA0-A6B0-51C09532C1AB}" type="presParOf" srcId="{85B96213-6B08-43B6-B443-2024122C463D}" destId="{D49EB627-435F-41B9-B890-D6E5AF767B09}" srcOrd="8" destOrd="0" presId="urn:microsoft.com/office/officeart/2005/8/layout/chevron2"/>
    <dgm:cxn modelId="{5C254A55-CAE1-4C5D-A0BC-0027476E4AE0}" type="presParOf" srcId="{D49EB627-435F-41B9-B890-D6E5AF767B09}" destId="{EDA79E87-EB4B-470D-A7D5-FA9BF887481C}" srcOrd="0" destOrd="0" presId="urn:microsoft.com/office/officeart/2005/8/layout/chevron2"/>
    <dgm:cxn modelId="{8D33B80C-A59B-4B49-8623-E85FCFF84A31}" type="presParOf" srcId="{D49EB627-435F-41B9-B890-D6E5AF767B09}" destId="{10D9363A-08CA-4D91-AE0B-DC4636CF823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6E75B2-9277-4235-A971-7128B632FA7D}" type="doc">
      <dgm:prSet loTypeId="urn:microsoft.com/office/officeart/2008/layout/NameandTitleOrganizationalChart" loCatId="hierarchy" qsTypeId="urn:microsoft.com/office/officeart/2005/8/quickstyle/simple1" qsCatId="simple" csTypeId="urn:microsoft.com/office/officeart/2005/8/colors/colorful4" csCatId="colorful" phldr="1"/>
      <dgm:spPr/>
      <dgm:t>
        <a:bodyPr/>
        <a:lstStyle/>
        <a:p>
          <a:endParaRPr lang="en-IN"/>
        </a:p>
      </dgm:t>
    </dgm:pt>
    <dgm:pt modelId="{04AE0325-2160-4761-82C5-125EADA4E9C7}">
      <dgm:prSet phldrT="[Text]" custT="1"/>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scene3d>
          <a:camera prst="orthographicFront"/>
          <a:lightRig rig="threePt" dir="t"/>
        </a:scene3d>
        <a:sp3d>
          <a:bevelT w="381000"/>
          <a:bevelB w="381000"/>
        </a:sp3d>
      </dgm:spPr>
      <dgm:t>
        <a:bodyPr/>
        <a:lstStyle/>
        <a:p>
          <a:r>
            <a:rPr lang="en-IN" sz="3200" dirty="0" smtClean="0">
              <a:solidFill>
                <a:schemeClr val="bg2">
                  <a:lumMod val="25000"/>
                </a:schemeClr>
              </a:solidFill>
            </a:rPr>
            <a:t>Online Electronic Auction Platform</a:t>
          </a:r>
          <a:endParaRPr lang="en-IN" sz="3200" dirty="0">
            <a:solidFill>
              <a:schemeClr val="bg2">
                <a:lumMod val="25000"/>
              </a:schemeClr>
            </a:solidFill>
          </a:endParaRPr>
        </a:p>
      </dgm:t>
    </dgm:pt>
    <dgm:pt modelId="{434AFABF-87C9-4F11-9A26-24BB0F566BE2}" type="parTrans" cxnId="{DE579CF4-14D2-49C5-80B0-72C33469443B}">
      <dgm:prSet/>
      <dgm:spPr/>
      <dgm:t>
        <a:bodyPr/>
        <a:lstStyle/>
        <a:p>
          <a:endParaRPr lang="en-IN"/>
        </a:p>
      </dgm:t>
    </dgm:pt>
    <dgm:pt modelId="{12396924-6B3D-422B-95D9-D60DAAFF2186}" type="sibTrans" cxnId="{DE579CF4-14D2-49C5-80B0-72C33469443B}">
      <dgm:prSet/>
      <dgm:spPr/>
      <dgm:t>
        <a:bodyPr/>
        <a:lstStyle/>
        <a:p>
          <a:pPr algn="ctr"/>
          <a:r>
            <a:rPr lang="en-IN" dirty="0" smtClean="0"/>
            <a:t>Registration on Auction Platform; No physical bids</a:t>
          </a:r>
          <a:endParaRPr lang="en-IN" dirty="0"/>
        </a:p>
      </dgm:t>
    </dgm:pt>
    <dgm:pt modelId="{F2C9882E-FFCE-49EB-B8C5-DE341652DA5E}">
      <dgm:prSet phldrT="[Text]" custT="1"/>
      <dgm:spPr>
        <a:gradFill rotWithShape="0">
          <a:gsLst>
            <a:gs pos="0">
              <a:srgbClr val="FFEFD1"/>
            </a:gs>
            <a:gs pos="64999">
              <a:srgbClr val="F0EBD5"/>
            </a:gs>
            <a:gs pos="100000">
              <a:srgbClr val="D1C39F"/>
            </a:gs>
          </a:gsLst>
          <a:lin ang="5400000" scaled="0"/>
        </a:gradFill>
        <a:scene3d>
          <a:camera prst="orthographicFront"/>
          <a:lightRig rig="threePt" dir="t"/>
        </a:scene3d>
        <a:sp3d>
          <a:bevelT w="381000"/>
          <a:bevelB w="381000"/>
        </a:sp3d>
      </dgm:spPr>
      <dgm:t>
        <a:bodyPr/>
        <a:lstStyle/>
        <a:p>
          <a:r>
            <a:rPr lang="en-IN" sz="3200" dirty="0" smtClean="0">
              <a:solidFill>
                <a:schemeClr val="tx1"/>
              </a:solidFill>
            </a:rPr>
            <a:t>Conditions to Auction</a:t>
          </a:r>
          <a:endParaRPr lang="en-IN" sz="3200" dirty="0">
            <a:solidFill>
              <a:schemeClr val="tx1"/>
            </a:solidFill>
          </a:endParaRPr>
        </a:p>
      </dgm:t>
    </dgm:pt>
    <dgm:pt modelId="{9A09BA8B-6487-43DB-8972-FD0D4B95851E}" type="parTrans" cxnId="{043B57FA-4F3A-4644-8495-3D25445D2682}">
      <dgm:prSet/>
      <dgm:spPr/>
      <dgm:t>
        <a:bodyPr/>
        <a:lstStyle/>
        <a:p>
          <a:endParaRPr lang="en-IN"/>
        </a:p>
      </dgm:t>
    </dgm:pt>
    <dgm:pt modelId="{D790235D-525D-4AFE-9404-CB5F415B6974}" type="sibTrans" cxnId="{043B57FA-4F3A-4644-8495-3D25445D2682}">
      <dgm:prSet/>
      <dgm:spPr/>
      <dgm:t>
        <a:bodyPr/>
        <a:lstStyle/>
        <a:p>
          <a:pPr algn="ctr"/>
          <a:r>
            <a:rPr lang="en-IN" dirty="0" smtClean="0"/>
            <a:t>Auction Platform to display Normative Coal Requirement</a:t>
          </a:r>
          <a:endParaRPr lang="en-IN" dirty="0"/>
        </a:p>
      </dgm:t>
    </dgm:pt>
    <dgm:pt modelId="{2714A37B-638D-4326-B57F-40D9766B8AFE}">
      <dgm:prSet phldrT="[Text]" custT="1"/>
      <dgm:spPr>
        <a:gradFill rotWithShape="0">
          <a:gsLst>
            <a:gs pos="0">
              <a:srgbClr val="DDEBCF"/>
            </a:gs>
            <a:gs pos="50000">
              <a:srgbClr val="9CB86E"/>
            </a:gs>
            <a:gs pos="100000">
              <a:srgbClr val="156B13"/>
            </a:gs>
          </a:gsLst>
          <a:lin ang="5400000" scaled="0"/>
        </a:gradFill>
        <a:scene3d>
          <a:camera prst="orthographicFront"/>
          <a:lightRig rig="threePt" dir="t"/>
        </a:scene3d>
        <a:sp3d>
          <a:bevelT w="381000"/>
          <a:bevelB w="381000"/>
        </a:sp3d>
      </dgm:spPr>
      <dgm:t>
        <a:bodyPr/>
        <a:lstStyle/>
        <a:p>
          <a:r>
            <a:rPr lang="en-IN" sz="2800" dirty="0" smtClean="0">
              <a:solidFill>
                <a:schemeClr val="tx1"/>
              </a:solidFill>
            </a:rPr>
            <a:t>Non-Discriminatory Ascending Clock Auction Process</a:t>
          </a:r>
          <a:endParaRPr lang="en-IN" sz="2800" dirty="0">
            <a:solidFill>
              <a:schemeClr val="tx1"/>
            </a:solidFill>
          </a:endParaRPr>
        </a:p>
      </dgm:t>
    </dgm:pt>
    <dgm:pt modelId="{FC2D2CA7-4CE7-4822-A118-E8AEA09A92CD}" type="parTrans" cxnId="{328D38BA-D294-48C7-B3F5-0DB4970EF0DB}">
      <dgm:prSet/>
      <dgm:spPr/>
      <dgm:t>
        <a:bodyPr/>
        <a:lstStyle/>
        <a:p>
          <a:endParaRPr lang="en-IN"/>
        </a:p>
      </dgm:t>
    </dgm:pt>
    <dgm:pt modelId="{A2B62C95-FB66-4AE8-A2F9-BEED552278E7}" type="sibTrans" cxnId="{328D38BA-D294-48C7-B3F5-0DB4970EF0DB}">
      <dgm:prSet custT="1"/>
      <dgm:spPr/>
      <dgm:t>
        <a:bodyPr/>
        <a:lstStyle/>
        <a:p>
          <a:pPr algn="ctr"/>
          <a:r>
            <a:rPr lang="en-IN" sz="1800" dirty="0" smtClean="0"/>
            <a:t>Increase in Premium till Demand Supply equilibrium is established</a:t>
          </a:r>
          <a:endParaRPr lang="en-IN" sz="1800" dirty="0"/>
        </a:p>
      </dgm:t>
    </dgm:pt>
    <dgm:pt modelId="{32725541-085B-477E-B908-E33750DE49C1}" type="pres">
      <dgm:prSet presAssocID="{926E75B2-9277-4235-A971-7128B632FA7D}" presName="hierChild1" presStyleCnt="0">
        <dgm:presLayoutVars>
          <dgm:orgChart val="1"/>
          <dgm:chPref val="1"/>
          <dgm:dir/>
          <dgm:animOne val="branch"/>
          <dgm:animLvl val="lvl"/>
          <dgm:resizeHandles/>
        </dgm:presLayoutVars>
      </dgm:prSet>
      <dgm:spPr/>
      <dgm:t>
        <a:bodyPr/>
        <a:lstStyle/>
        <a:p>
          <a:endParaRPr lang="en-IN"/>
        </a:p>
      </dgm:t>
    </dgm:pt>
    <dgm:pt modelId="{21A55C4A-5E44-4909-8522-92E304060555}" type="pres">
      <dgm:prSet presAssocID="{04AE0325-2160-4761-82C5-125EADA4E9C7}" presName="hierRoot1" presStyleCnt="0">
        <dgm:presLayoutVars>
          <dgm:hierBranch val="init"/>
        </dgm:presLayoutVars>
      </dgm:prSet>
      <dgm:spPr/>
    </dgm:pt>
    <dgm:pt modelId="{878142BF-3F0C-4479-88D8-2038B2504B77}" type="pres">
      <dgm:prSet presAssocID="{04AE0325-2160-4761-82C5-125EADA4E9C7}" presName="rootComposite1" presStyleCnt="0"/>
      <dgm:spPr/>
    </dgm:pt>
    <dgm:pt modelId="{6B0A11BB-5D9C-45BA-BD62-7D953ACB515C}" type="pres">
      <dgm:prSet presAssocID="{04AE0325-2160-4761-82C5-125EADA4E9C7}" presName="rootText1" presStyleLbl="node0" presStyleIdx="0" presStyleCnt="1">
        <dgm:presLayoutVars>
          <dgm:chMax/>
          <dgm:chPref val="3"/>
        </dgm:presLayoutVars>
      </dgm:prSet>
      <dgm:spPr/>
      <dgm:t>
        <a:bodyPr/>
        <a:lstStyle/>
        <a:p>
          <a:endParaRPr lang="en-IN"/>
        </a:p>
      </dgm:t>
    </dgm:pt>
    <dgm:pt modelId="{918B6402-BB9F-43DB-8DB0-3EA7B7206C79}" type="pres">
      <dgm:prSet presAssocID="{04AE0325-2160-4761-82C5-125EADA4E9C7}" presName="titleText1" presStyleLbl="fgAcc0" presStyleIdx="0" presStyleCnt="1">
        <dgm:presLayoutVars>
          <dgm:chMax val="0"/>
          <dgm:chPref val="0"/>
        </dgm:presLayoutVars>
      </dgm:prSet>
      <dgm:spPr/>
      <dgm:t>
        <a:bodyPr/>
        <a:lstStyle/>
        <a:p>
          <a:endParaRPr lang="en-IN"/>
        </a:p>
      </dgm:t>
    </dgm:pt>
    <dgm:pt modelId="{FE1BFF82-7849-4DDA-976F-32BDB3C4AC6D}" type="pres">
      <dgm:prSet presAssocID="{04AE0325-2160-4761-82C5-125EADA4E9C7}" presName="rootConnector1" presStyleLbl="node1" presStyleIdx="0" presStyleCnt="2"/>
      <dgm:spPr/>
      <dgm:t>
        <a:bodyPr/>
        <a:lstStyle/>
        <a:p>
          <a:endParaRPr lang="en-IN"/>
        </a:p>
      </dgm:t>
    </dgm:pt>
    <dgm:pt modelId="{4D55D8CE-DA0E-45E2-BF68-1381E2C7B6C8}" type="pres">
      <dgm:prSet presAssocID="{04AE0325-2160-4761-82C5-125EADA4E9C7}" presName="hierChild2" presStyleCnt="0"/>
      <dgm:spPr/>
    </dgm:pt>
    <dgm:pt modelId="{41E6992A-361D-466E-AF4F-426B05C26DC2}" type="pres">
      <dgm:prSet presAssocID="{9A09BA8B-6487-43DB-8972-FD0D4B95851E}" presName="Name37" presStyleLbl="parChTrans1D2" presStyleIdx="0" presStyleCnt="2"/>
      <dgm:spPr/>
      <dgm:t>
        <a:bodyPr/>
        <a:lstStyle/>
        <a:p>
          <a:endParaRPr lang="en-IN"/>
        </a:p>
      </dgm:t>
    </dgm:pt>
    <dgm:pt modelId="{050644C9-01A1-4E05-A1C7-568425A0B51B}" type="pres">
      <dgm:prSet presAssocID="{F2C9882E-FFCE-49EB-B8C5-DE341652DA5E}" presName="hierRoot2" presStyleCnt="0">
        <dgm:presLayoutVars>
          <dgm:hierBranch val="init"/>
        </dgm:presLayoutVars>
      </dgm:prSet>
      <dgm:spPr/>
    </dgm:pt>
    <dgm:pt modelId="{89AAA6D3-CBFE-4C17-BA90-7A461266CA77}" type="pres">
      <dgm:prSet presAssocID="{F2C9882E-FFCE-49EB-B8C5-DE341652DA5E}" presName="rootComposite" presStyleCnt="0"/>
      <dgm:spPr/>
    </dgm:pt>
    <dgm:pt modelId="{1B9DF145-F77E-4933-986F-9A5647E6A395}" type="pres">
      <dgm:prSet presAssocID="{F2C9882E-FFCE-49EB-B8C5-DE341652DA5E}" presName="rootText" presStyleLbl="node1" presStyleIdx="0" presStyleCnt="2">
        <dgm:presLayoutVars>
          <dgm:chMax/>
          <dgm:chPref val="3"/>
        </dgm:presLayoutVars>
      </dgm:prSet>
      <dgm:spPr/>
      <dgm:t>
        <a:bodyPr/>
        <a:lstStyle/>
        <a:p>
          <a:endParaRPr lang="en-IN"/>
        </a:p>
      </dgm:t>
    </dgm:pt>
    <dgm:pt modelId="{343ECC06-5136-494D-A926-AEF9E8431A32}" type="pres">
      <dgm:prSet presAssocID="{F2C9882E-FFCE-49EB-B8C5-DE341652DA5E}" presName="titleText2" presStyleLbl="fgAcc1" presStyleIdx="0" presStyleCnt="2">
        <dgm:presLayoutVars>
          <dgm:chMax val="0"/>
          <dgm:chPref val="0"/>
        </dgm:presLayoutVars>
      </dgm:prSet>
      <dgm:spPr/>
      <dgm:t>
        <a:bodyPr/>
        <a:lstStyle/>
        <a:p>
          <a:endParaRPr lang="en-IN"/>
        </a:p>
      </dgm:t>
    </dgm:pt>
    <dgm:pt modelId="{FCEE2FAA-844C-49CE-B860-964039AF8976}" type="pres">
      <dgm:prSet presAssocID="{F2C9882E-FFCE-49EB-B8C5-DE341652DA5E}" presName="rootConnector" presStyleLbl="node2" presStyleIdx="0" presStyleCnt="0"/>
      <dgm:spPr/>
      <dgm:t>
        <a:bodyPr/>
        <a:lstStyle/>
        <a:p>
          <a:endParaRPr lang="en-IN"/>
        </a:p>
      </dgm:t>
    </dgm:pt>
    <dgm:pt modelId="{0A2A7EE9-7D0B-4F3B-92B4-F8D59B8C4CF5}" type="pres">
      <dgm:prSet presAssocID="{F2C9882E-FFCE-49EB-B8C5-DE341652DA5E}" presName="hierChild4" presStyleCnt="0"/>
      <dgm:spPr/>
    </dgm:pt>
    <dgm:pt modelId="{F2B51A52-D2CA-44B3-A2F3-3B279120661D}" type="pres">
      <dgm:prSet presAssocID="{F2C9882E-FFCE-49EB-B8C5-DE341652DA5E}" presName="hierChild5" presStyleCnt="0"/>
      <dgm:spPr/>
    </dgm:pt>
    <dgm:pt modelId="{9423AD23-D4C3-40DB-B6B5-B5EDDAE77430}" type="pres">
      <dgm:prSet presAssocID="{FC2D2CA7-4CE7-4822-A118-E8AEA09A92CD}" presName="Name37" presStyleLbl="parChTrans1D2" presStyleIdx="1" presStyleCnt="2"/>
      <dgm:spPr/>
      <dgm:t>
        <a:bodyPr/>
        <a:lstStyle/>
        <a:p>
          <a:endParaRPr lang="en-IN"/>
        </a:p>
      </dgm:t>
    </dgm:pt>
    <dgm:pt modelId="{4E027AFE-F48D-4424-9A29-86577055B60C}" type="pres">
      <dgm:prSet presAssocID="{2714A37B-638D-4326-B57F-40D9766B8AFE}" presName="hierRoot2" presStyleCnt="0">
        <dgm:presLayoutVars>
          <dgm:hierBranch val="init"/>
        </dgm:presLayoutVars>
      </dgm:prSet>
      <dgm:spPr/>
    </dgm:pt>
    <dgm:pt modelId="{207BDD55-8FC9-4487-8A55-DDF8DF5381E5}" type="pres">
      <dgm:prSet presAssocID="{2714A37B-638D-4326-B57F-40D9766B8AFE}" presName="rootComposite" presStyleCnt="0"/>
      <dgm:spPr/>
    </dgm:pt>
    <dgm:pt modelId="{B47C6817-F710-4B0F-B2BA-7505A0098D8B}" type="pres">
      <dgm:prSet presAssocID="{2714A37B-638D-4326-B57F-40D9766B8AFE}" presName="rootText" presStyleLbl="node1" presStyleIdx="1" presStyleCnt="2">
        <dgm:presLayoutVars>
          <dgm:chMax/>
          <dgm:chPref val="3"/>
        </dgm:presLayoutVars>
      </dgm:prSet>
      <dgm:spPr/>
      <dgm:t>
        <a:bodyPr/>
        <a:lstStyle/>
        <a:p>
          <a:endParaRPr lang="en-IN"/>
        </a:p>
      </dgm:t>
    </dgm:pt>
    <dgm:pt modelId="{E4E2279B-A109-4092-9B1F-CACB701CC04A}" type="pres">
      <dgm:prSet presAssocID="{2714A37B-638D-4326-B57F-40D9766B8AFE}" presName="titleText2" presStyleLbl="fgAcc1" presStyleIdx="1" presStyleCnt="2" custScaleX="111007">
        <dgm:presLayoutVars>
          <dgm:chMax val="0"/>
          <dgm:chPref val="0"/>
        </dgm:presLayoutVars>
      </dgm:prSet>
      <dgm:spPr/>
      <dgm:t>
        <a:bodyPr/>
        <a:lstStyle/>
        <a:p>
          <a:endParaRPr lang="en-IN"/>
        </a:p>
      </dgm:t>
    </dgm:pt>
    <dgm:pt modelId="{CEDEE35E-DC69-4ACC-AA10-287AF169CB11}" type="pres">
      <dgm:prSet presAssocID="{2714A37B-638D-4326-B57F-40D9766B8AFE}" presName="rootConnector" presStyleLbl="node2" presStyleIdx="0" presStyleCnt="0"/>
      <dgm:spPr/>
      <dgm:t>
        <a:bodyPr/>
        <a:lstStyle/>
        <a:p>
          <a:endParaRPr lang="en-IN"/>
        </a:p>
      </dgm:t>
    </dgm:pt>
    <dgm:pt modelId="{F96EDF9A-ECBB-4C94-A914-DA1B6EA339A4}" type="pres">
      <dgm:prSet presAssocID="{2714A37B-638D-4326-B57F-40D9766B8AFE}" presName="hierChild4" presStyleCnt="0"/>
      <dgm:spPr/>
    </dgm:pt>
    <dgm:pt modelId="{E3BE4E6B-1AF4-4032-A171-9EBD5038F3DD}" type="pres">
      <dgm:prSet presAssocID="{2714A37B-638D-4326-B57F-40D9766B8AFE}" presName="hierChild5" presStyleCnt="0"/>
      <dgm:spPr/>
    </dgm:pt>
    <dgm:pt modelId="{82E79D4E-8D62-4815-A16D-BAC12D0C957D}" type="pres">
      <dgm:prSet presAssocID="{04AE0325-2160-4761-82C5-125EADA4E9C7}" presName="hierChild3" presStyleCnt="0"/>
      <dgm:spPr/>
    </dgm:pt>
  </dgm:ptLst>
  <dgm:cxnLst>
    <dgm:cxn modelId="{A8FD9721-5F91-4AA1-B838-C4225AB1F3A2}" type="presOf" srcId="{12396924-6B3D-422B-95D9-D60DAAFF2186}" destId="{918B6402-BB9F-43DB-8DB0-3EA7B7206C79}" srcOrd="0" destOrd="0" presId="urn:microsoft.com/office/officeart/2008/layout/NameandTitleOrganizationalChart"/>
    <dgm:cxn modelId="{DF98A808-DBDE-48A5-B840-CD34D5B4A685}" type="presOf" srcId="{FC2D2CA7-4CE7-4822-A118-E8AEA09A92CD}" destId="{9423AD23-D4C3-40DB-B6B5-B5EDDAE77430}" srcOrd="0" destOrd="0" presId="urn:microsoft.com/office/officeart/2008/layout/NameandTitleOrganizationalChart"/>
    <dgm:cxn modelId="{302209E5-1956-4FF8-A8D6-01247FEE7C1F}" type="presOf" srcId="{A2B62C95-FB66-4AE8-A2F9-BEED552278E7}" destId="{E4E2279B-A109-4092-9B1F-CACB701CC04A}" srcOrd="0" destOrd="0" presId="urn:microsoft.com/office/officeart/2008/layout/NameandTitleOrganizationalChart"/>
    <dgm:cxn modelId="{3208355F-6001-43BA-A693-B14ED90D94D6}" type="presOf" srcId="{2714A37B-638D-4326-B57F-40D9766B8AFE}" destId="{CEDEE35E-DC69-4ACC-AA10-287AF169CB11}" srcOrd="1" destOrd="0" presId="urn:microsoft.com/office/officeart/2008/layout/NameandTitleOrganizationalChart"/>
    <dgm:cxn modelId="{DE579CF4-14D2-49C5-80B0-72C33469443B}" srcId="{926E75B2-9277-4235-A971-7128B632FA7D}" destId="{04AE0325-2160-4761-82C5-125EADA4E9C7}" srcOrd="0" destOrd="0" parTransId="{434AFABF-87C9-4F11-9A26-24BB0F566BE2}" sibTransId="{12396924-6B3D-422B-95D9-D60DAAFF2186}"/>
    <dgm:cxn modelId="{A81B463E-6C4F-499B-9F21-A45C565F0670}" type="presOf" srcId="{D790235D-525D-4AFE-9404-CB5F415B6974}" destId="{343ECC06-5136-494D-A926-AEF9E8431A32}" srcOrd="0" destOrd="0" presId="urn:microsoft.com/office/officeart/2008/layout/NameandTitleOrganizationalChart"/>
    <dgm:cxn modelId="{043B57FA-4F3A-4644-8495-3D25445D2682}" srcId="{04AE0325-2160-4761-82C5-125EADA4E9C7}" destId="{F2C9882E-FFCE-49EB-B8C5-DE341652DA5E}" srcOrd="0" destOrd="0" parTransId="{9A09BA8B-6487-43DB-8972-FD0D4B95851E}" sibTransId="{D790235D-525D-4AFE-9404-CB5F415B6974}"/>
    <dgm:cxn modelId="{D2459AE5-15F9-4249-A876-72CA29A88731}" type="presOf" srcId="{F2C9882E-FFCE-49EB-B8C5-DE341652DA5E}" destId="{FCEE2FAA-844C-49CE-B860-964039AF8976}" srcOrd="1" destOrd="0" presId="urn:microsoft.com/office/officeart/2008/layout/NameandTitleOrganizationalChart"/>
    <dgm:cxn modelId="{16FBD257-E15F-401D-A9C0-039C22F134F9}" type="presOf" srcId="{9A09BA8B-6487-43DB-8972-FD0D4B95851E}" destId="{41E6992A-361D-466E-AF4F-426B05C26DC2}" srcOrd="0" destOrd="0" presId="urn:microsoft.com/office/officeart/2008/layout/NameandTitleOrganizationalChart"/>
    <dgm:cxn modelId="{328D38BA-D294-48C7-B3F5-0DB4970EF0DB}" srcId="{04AE0325-2160-4761-82C5-125EADA4E9C7}" destId="{2714A37B-638D-4326-B57F-40D9766B8AFE}" srcOrd="1" destOrd="0" parTransId="{FC2D2CA7-4CE7-4822-A118-E8AEA09A92CD}" sibTransId="{A2B62C95-FB66-4AE8-A2F9-BEED552278E7}"/>
    <dgm:cxn modelId="{67CBCF6A-F0BA-49D6-A7A6-397CD49D1F2C}" type="presOf" srcId="{F2C9882E-FFCE-49EB-B8C5-DE341652DA5E}" destId="{1B9DF145-F77E-4933-986F-9A5647E6A395}" srcOrd="0" destOrd="0" presId="urn:microsoft.com/office/officeart/2008/layout/NameandTitleOrganizationalChart"/>
    <dgm:cxn modelId="{2D266532-E0B4-4818-8B0B-36DA250CEADB}" type="presOf" srcId="{926E75B2-9277-4235-A971-7128B632FA7D}" destId="{32725541-085B-477E-B908-E33750DE49C1}" srcOrd="0" destOrd="0" presId="urn:microsoft.com/office/officeart/2008/layout/NameandTitleOrganizationalChart"/>
    <dgm:cxn modelId="{7F4B7B5B-194C-4964-9388-5720A0EE5F3A}" type="presOf" srcId="{04AE0325-2160-4761-82C5-125EADA4E9C7}" destId="{6B0A11BB-5D9C-45BA-BD62-7D953ACB515C}" srcOrd="0" destOrd="0" presId="urn:microsoft.com/office/officeart/2008/layout/NameandTitleOrganizationalChart"/>
    <dgm:cxn modelId="{54883F1E-5F8D-47AE-AFCE-1C2DE03FB35E}" type="presOf" srcId="{04AE0325-2160-4761-82C5-125EADA4E9C7}" destId="{FE1BFF82-7849-4DDA-976F-32BDB3C4AC6D}" srcOrd="1" destOrd="0" presId="urn:microsoft.com/office/officeart/2008/layout/NameandTitleOrganizationalChart"/>
    <dgm:cxn modelId="{F899C602-067A-451B-A149-C410BBDD1E40}" type="presOf" srcId="{2714A37B-638D-4326-B57F-40D9766B8AFE}" destId="{B47C6817-F710-4B0F-B2BA-7505A0098D8B}" srcOrd="0" destOrd="0" presId="urn:microsoft.com/office/officeart/2008/layout/NameandTitleOrganizationalChart"/>
    <dgm:cxn modelId="{94124AA0-7413-40C8-AFCF-8E46435393B7}" type="presParOf" srcId="{32725541-085B-477E-B908-E33750DE49C1}" destId="{21A55C4A-5E44-4909-8522-92E304060555}" srcOrd="0" destOrd="0" presId="urn:microsoft.com/office/officeart/2008/layout/NameandTitleOrganizationalChart"/>
    <dgm:cxn modelId="{B3EFE5AA-D2E8-450A-8131-82B69C526C92}" type="presParOf" srcId="{21A55C4A-5E44-4909-8522-92E304060555}" destId="{878142BF-3F0C-4479-88D8-2038B2504B77}" srcOrd="0" destOrd="0" presId="urn:microsoft.com/office/officeart/2008/layout/NameandTitleOrganizationalChart"/>
    <dgm:cxn modelId="{15403350-6D94-485D-9563-FA4EBDC6F83E}" type="presParOf" srcId="{878142BF-3F0C-4479-88D8-2038B2504B77}" destId="{6B0A11BB-5D9C-45BA-BD62-7D953ACB515C}" srcOrd="0" destOrd="0" presId="urn:microsoft.com/office/officeart/2008/layout/NameandTitleOrganizationalChart"/>
    <dgm:cxn modelId="{3AF46021-9D20-423D-95F6-3B6D8B5BE9BB}" type="presParOf" srcId="{878142BF-3F0C-4479-88D8-2038B2504B77}" destId="{918B6402-BB9F-43DB-8DB0-3EA7B7206C79}" srcOrd="1" destOrd="0" presId="urn:microsoft.com/office/officeart/2008/layout/NameandTitleOrganizationalChart"/>
    <dgm:cxn modelId="{845D722D-8BC8-4E74-BE6E-3F16738BB0E6}" type="presParOf" srcId="{878142BF-3F0C-4479-88D8-2038B2504B77}" destId="{FE1BFF82-7849-4DDA-976F-32BDB3C4AC6D}" srcOrd="2" destOrd="0" presId="urn:microsoft.com/office/officeart/2008/layout/NameandTitleOrganizationalChart"/>
    <dgm:cxn modelId="{0087C2EB-1F5D-4865-9DD2-2BD523DEED1B}" type="presParOf" srcId="{21A55C4A-5E44-4909-8522-92E304060555}" destId="{4D55D8CE-DA0E-45E2-BF68-1381E2C7B6C8}" srcOrd="1" destOrd="0" presId="urn:microsoft.com/office/officeart/2008/layout/NameandTitleOrganizationalChart"/>
    <dgm:cxn modelId="{4DF4F339-64BE-4D5A-8669-692951EC9A4C}" type="presParOf" srcId="{4D55D8CE-DA0E-45E2-BF68-1381E2C7B6C8}" destId="{41E6992A-361D-466E-AF4F-426B05C26DC2}" srcOrd="0" destOrd="0" presId="urn:microsoft.com/office/officeart/2008/layout/NameandTitleOrganizationalChart"/>
    <dgm:cxn modelId="{B863285E-E354-47C0-A0D5-F6688F8B75BD}" type="presParOf" srcId="{4D55D8CE-DA0E-45E2-BF68-1381E2C7B6C8}" destId="{050644C9-01A1-4E05-A1C7-568425A0B51B}" srcOrd="1" destOrd="0" presId="urn:microsoft.com/office/officeart/2008/layout/NameandTitleOrganizationalChart"/>
    <dgm:cxn modelId="{8FC40EC2-0F3B-4178-93A4-4673BC3744DE}" type="presParOf" srcId="{050644C9-01A1-4E05-A1C7-568425A0B51B}" destId="{89AAA6D3-CBFE-4C17-BA90-7A461266CA77}" srcOrd="0" destOrd="0" presId="urn:microsoft.com/office/officeart/2008/layout/NameandTitleOrganizationalChart"/>
    <dgm:cxn modelId="{4E11637F-5E45-4868-938D-AA7523420BC3}" type="presParOf" srcId="{89AAA6D3-CBFE-4C17-BA90-7A461266CA77}" destId="{1B9DF145-F77E-4933-986F-9A5647E6A395}" srcOrd="0" destOrd="0" presId="urn:microsoft.com/office/officeart/2008/layout/NameandTitleOrganizationalChart"/>
    <dgm:cxn modelId="{C34C0DA0-EC69-496E-B455-5117547140B7}" type="presParOf" srcId="{89AAA6D3-CBFE-4C17-BA90-7A461266CA77}" destId="{343ECC06-5136-494D-A926-AEF9E8431A32}" srcOrd="1" destOrd="0" presId="urn:microsoft.com/office/officeart/2008/layout/NameandTitleOrganizationalChart"/>
    <dgm:cxn modelId="{53CC620D-6BA4-4758-8929-C42D587233DB}" type="presParOf" srcId="{89AAA6D3-CBFE-4C17-BA90-7A461266CA77}" destId="{FCEE2FAA-844C-49CE-B860-964039AF8976}" srcOrd="2" destOrd="0" presId="urn:microsoft.com/office/officeart/2008/layout/NameandTitleOrganizationalChart"/>
    <dgm:cxn modelId="{ADEDA787-3C96-451D-93F4-E5F5F2004269}" type="presParOf" srcId="{050644C9-01A1-4E05-A1C7-568425A0B51B}" destId="{0A2A7EE9-7D0B-4F3B-92B4-F8D59B8C4CF5}" srcOrd="1" destOrd="0" presId="urn:microsoft.com/office/officeart/2008/layout/NameandTitleOrganizationalChart"/>
    <dgm:cxn modelId="{7A907717-C2CF-4E25-BD90-20DF46A12490}" type="presParOf" srcId="{050644C9-01A1-4E05-A1C7-568425A0B51B}" destId="{F2B51A52-D2CA-44B3-A2F3-3B279120661D}" srcOrd="2" destOrd="0" presId="urn:microsoft.com/office/officeart/2008/layout/NameandTitleOrganizationalChart"/>
    <dgm:cxn modelId="{B6541B51-CDD5-4805-ABC7-71E572D04CB2}" type="presParOf" srcId="{4D55D8CE-DA0E-45E2-BF68-1381E2C7B6C8}" destId="{9423AD23-D4C3-40DB-B6B5-B5EDDAE77430}" srcOrd="2" destOrd="0" presId="urn:microsoft.com/office/officeart/2008/layout/NameandTitleOrganizationalChart"/>
    <dgm:cxn modelId="{9AC7909B-CFA5-4BB8-9B24-C8CE3B17E58B}" type="presParOf" srcId="{4D55D8CE-DA0E-45E2-BF68-1381E2C7B6C8}" destId="{4E027AFE-F48D-4424-9A29-86577055B60C}" srcOrd="3" destOrd="0" presId="urn:microsoft.com/office/officeart/2008/layout/NameandTitleOrganizationalChart"/>
    <dgm:cxn modelId="{0E660165-F39F-470B-A791-B44D8CFE4CE8}" type="presParOf" srcId="{4E027AFE-F48D-4424-9A29-86577055B60C}" destId="{207BDD55-8FC9-4487-8A55-DDF8DF5381E5}" srcOrd="0" destOrd="0" presId="urn:microsoft.com/office/officeart/2008/layout/NameandTitleOrganizationalChart"/>
    <dgm:cxn modelId="{CA7D2269-1DF3-4DE1-B050-A50D32A88E09}" type="presParOf" srcId="{207BDD55-8FC9-4487-8A55-DDF8DF5381E5}" destId="{B47C6817-F710-4B0F-B2BA-7505A0098D8B}" srcOrd="0" destOrd="0" presId="urn:microsoft.com/office/officeart/2008/layout/NameandTitleOrganizationalChart"/>
    <dgm:cxn modelId="{768790EE-B089-4FB2-9DA0-8CB7DB7CE355}" type="presParOf" srcId="{207BDD55-8FC9-4487-8A55-DDF8DF5381E5}" destId="{E4E2279B-A109-4092-9B1F-CACB701CC04A}" srcOrd="1" destOrd="0" presId="urn:microsoft.com/office/officeart/2008/layout/NameandTitleOrganizationalChart"/>
    <dgm:cxn modelId="{D39BC50F-FB3E-41FC-8F72-AB567C26F28B}" type="presParOf" srcId="{207BDD55-8FC9-4487-8A55-DDF8DF5381E5}" destId="{CEDEE35E-DC69-4ACC-AA10-287AF169CB11}" srcOrd="2" destOrd="0" presId="urn:microsoft.com/office/officeart/2008/layout/NameandTitleOrganizationalChart"/>
    <dgm:cxn modelId="{432468B4-BF6A-4B29-80BF-0ADD9AB60906}" type="presParOf" srcId="{4E027AFE-F48D-4424-9A29-86577055B60C}" destId="{F96EDF9A-ECBB-4C94-A914-DA1B6EA339A4}" srcOrd="1" destOrd="0" presId="urn:microsoft.com/office/officeart/2008/layout/NameandTitleOrganizationalChart"/>
    <dgm:cxn modelId="{ADB514BC-A770-4C96-AC38-171595E90EB7}" type="presParOf" srcId="{4E027AFE-F48D-4424-9A29-86577055B60C}" destId="{E3BE4E6B-1AF4-4032-A171-9EBD5038F3DD}" srcOrd="2" destOrd="0" presId="urn:microsoft.com/office/officeart/2008/layout/NameandTitleOrganizationalChart"/>
    <dgm:cxn modelId="{8F6299BD-2828-411D-B3DF-86E7C7719117}" type="presParOf" srcId="{21A55C4A-5E44-4909-8522-92E304060555}" destId="{82E79D4E-8D62-4815-A16D-BAC12D0C957D}"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1168B1-1784-4463-B96C-D109A23D6DEC}"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IN"/>
        </a:p>
      </dgm:t>
    </dgm:pt>
    <dgm:pt modelId="{352B7992-835B-4280-A746-7EA20161EDC6}">
      <dgm:prSet phldrT="[Text]" custT="1"/>
      <dgm:spPr/>
      <dgm:t>
        <a:bodyPr/>
        <a:lstStyle/>
        <a:p>
          <a:r>
            <a:rPr lang="en-IN" sz="1600" b="1" dirty="0" smtClean="0"/>
            <a:t>Composition of the Bidder</a:t>
          </a:r>
          <a:endParaRPr lang="en-IN" sz="1600" b="1" dirty="0"/>
        </a:p>
      </dgm:t>
    </dgm:pt>
    <dgm:pt modelId="{5B5AC792-D153-4016-A7EE-109DBF1ECF4A}" type="parTrans" cxnId="{C91CF10E-045A-4F9A-8BFA-A6AE24DFB7FC}">
      <dgm:prSet/>
      <dgm:spPr/>
      <dgm:t>
        <a:bodyPr/>
        <a:lstStyle/>
        <a:p>
          <a:endParaRPr lang="en-IN" sz="4000"/>
        </a:p>
      </dgm:t>
    </dgm:pt>
    <dgm:pt modelId="{21746B60-CDA2-44F4-A633-5E133AF60E61}" type="sibTrans" cxnId="{C91CF10E-045A-4F9A-8BFA-A6AE24DFB7FC}">
      <dgm:prSet/>
      <dgm:spPr/>
      <dgm:t>
        <a:bodyPr/>
        <a:lstStyle/>
        <a:p>
          <a:endParaRPr lang="en-IN" sz="4000"/>
        </a:p>
      </dgm:t>
    </dgm:pt>
    <dgm:pt modelId="{9AC4BE08-CB54-4F9F-8B78-12DC127886F5}">
      <dgm:prSet phldrT="[Text]" custT="1"/>
      <dgm:spPr/>
      <dgm:t>
        <a:bodyPr/>
        <a:lstStyle/>
        <a:p>
          <a:r>
            <a:rPr lang="en-IN" sz="1600" b="0" dirty="0" smtClean="0">
              <a:latin typeface="Calibri" pitchFamily="34" charset="0"/>
              <a:cs typeface="Calibri" pitchFamily="34" charset="0"/>
            </a:rPr>
            <a:t>Any resident Indian Person including a Proprietorship/partnership firm registered in India</a:t>
          </a:r>
          <a:endParaRPr lang="en-IN" sz="1600" dirty="0"/>
        </a:p>
      </dgm:t>
    </dgm:pt>
    <dgm:pt modelId="{EA8B2818-6FC0-4E61-AD1D-DB3E3A3E4A90}" type="parTrans" cxnId="{48833FAC-3179-438A-8C6D-12E79042B09F}">
      <dgm:prSet/>
      <dgm:spPr/>
      <dgm:t>
        <a:bodyPr/>
        <a:lstStyle/>
        <a:p>
          <a:endParaRPr lang="en-IN" sz="4000"/>
        </a:p>
      </dgm:t>
    </dgm:pt>
    <dgm:pt modelId="{296D4DB5-17E9-430C-9728-D450827C32F7}" type="sibTrans" cxnId="{48833FAC-3179-438A-8C6D-12E79042B09F}">
      <dgm:prSet/>
      <dgm:spPr/>
      <dgm:t>
        <a:bodyPr/>
        <a:lstStyle/>
        <a:p>
          <a:endParaRPr lang="en-IN" sz="4000"/>
        </a:p>
      </dgm:t>
    </dgm:pt>
    <dgm:pt modelId="{EE59FF76-1E9B-4F36-8DAB-4745964BAD37}">
      <dgm:prSet phldrT="[Text]" custT="1"/>
      <dgm:spPr/>
      <dgm:t>
        <a:bodyPr/>
        <a:lstStyle/>
        <a:p>
          <a:r>
            <a:rPr lang="en-IN" sz="1600" b="1" dirty="0" smtClean="0"/>
            <a:t>Ownership of End Use Plant (EUP)</a:t>
          </a:r>
          <a:endParaRPr lang="en-IN" sz="1600" b="1" dirty="0"/>
        </a:p>
      </dgm:t>
    </dgm:pt>
    <dgm:pt modelId="{80A68D1F-8AEC-48F7-8478-35147FE19E09}" type="parTrans" cxnId="{4CBCB11F-6850-4787-9621-1BAF8C04A665}">
      <dgm:prSet/>
      <dgm:spPr/>
      <dgm:t>
        <a:bodyPr/>
        <a:lstStyle/>
        <a:p>
          <a:endParaRPr lang="en-IN" sz="4000"/>
        </a:p>
      </dgm:t>
    </dgm:pt>
    <dgm:pt modelId="{64116A77-C662-47A5-8F3D-76761B873832}" type="sibTrans" cxnId="{4CBCB11F-6850-4787-9621-1BAF8C04A665}">
      <dgm:prSet/>
      <dgm:spPr/>
      <dgm:t>
        <a:bodyPr/>
        <a:lstStyle/>
        <a:p>
          <a:endParaRPr lang="en-IN" sz="4000"/>
        </a:p>
      </dgm:t>
    </dgm:pt>
    <dgm:pt modelId="{F12F3260-C42D-480B-9546-7C332086F0A8}">
      <dgm:prSet phldrT="[Text]" custT="1"/>
      <dgm:spPr/>
      <dgm:t>
        <a:bodyPr/>
        <a:lstStyle/>
        <a:p>
          <a:r>
            <a:rPr lang="en-IN" sz="1600" dirty="0" smtClean="0"/>
            <a:t>Bidder to own the EUP</a:t>
          </a:r>
          <a:endParaRPr lang="en-IN" sz="1600" dirty="0"/>
        </a:p>
      </dgm:t>
    </dgm:pt>
    <dgm:pt modelId="{97B77287-E154-455E-BEE4-ECAF46DC6320}" type="parTrans" cxnId="{42CB6DDF-8D4D-4DDA-94FA-BEBB24722D43}">
      <dgm:prSet/>
      <dgm:spPr/>
      <dgm:t>
        <a:bodyPr/>
        <a:lstStyle/>
        <a:p>
          <a:endParaRPr lang="en-IN" sz="4000"/>
        </a:p>
      </dgm:t>
    </dgm:pt>
    <dgm:pt modelId="{89EDB2D9-FA1C-46B9-A724-5E6A86DD72D9}" type="sibTrans" cxnId="{42CB6DDF-8D4D-4DDA-94FA-BEBB24722D43}">
      <dgm:prSet/>
      <dgm:spPr/>
      <dgm:t>
        <a:bodyPr/>
        <a:lstStyle/>
        <a:p>
          <a:endParaRPr lang="en-IN" sz="4000"/>
        </a:p>
      </dgm:t>
    </dgm:pt>
    <dgm:pt modelId="{FFE3AC1D-1E13-4173-8525-5443B4648E8D}">
      <dgm:prSet phldrT="[Text]" custT="1"/>
      <dgm:spPr/>
      <dgm:t>
        <a:bodyPr/>
        <a:lstStyle/>
        <a:p>
          <a:r>
            <a:rPr lang="en-IN" sz="1600" b="1" dirty="0" smtClean="0"/>
            <a:t>Status of End Use Plant</a:t>
          </a:r>
          <a:endParaRPr lang="en-IN" sz="1600" b="1" dirty="0"/>
        </a:p>
      </dgm:t>
    </dgm:pt>
    <dgm:pt modelId="{51E4EEC8-BE09-486C-8029-3B8CA126D39A}" type="parTrans" cxnId="{A77B061E-78D1-4A72-B0EA-A3F46FF1497D}">
      <dgm:prSet/>
      <dgm:spPr/>
      <dgm:t>
        <a:bodyPr/>
        <a:lstStyle/>
        <a:p>
          <a:endParaRPr lang="en-IN" sz="4000"/>
        </a:p>
      </dgm:t>
    </dgm:pt>
    <dgm:pt modelId="{CE2FE9EF-CA53-4D42-A904-93D05B500CC4}" type="sibTrans" cxnId="{A77B061E-78D1-4A72-B0EA-A3F46FF1497D}">
      <dgm:prSet/>
      <dgm:spPr/>
      <dgm:t>
        <a:bodyPr/>
        <a:lstStyle/>
        <a:p>
          <a:endParaRPr lang="en-IN" sz="4000"/>
        </a:p>
      </dgm:t>
    </dgm:pt>
    <dgm:pt modelId="{EAE28081-9141-4F02-89D9-BA6E86BD25CB}">
      <dgm:prSet phldrT="[Text]" custT="1"/>
      <dgm:spPr/>
      <dgm:t>
        <a:bodyPr/>
        <a:lstStyle/>
        <a:p>
          <a:r>
            <a:rPr lang="en-AU" sz="1600" b="0" dirty="0" smtClean="0"/>
            <a:t>EUPs should have commenced commercial operations</a:t>
          </a:r>
          <a:endParaRPr lang="en-IN" sz="1600" b="0" dirty="0"/>
        </a:p>
      </dgm:t>
    </dgm:pt>
    <dgm:pt modelId="{D7202ACA-EE78-4809-BAB3-23EF2B541A23}" type="parTrans" cxnId="{7FF65414-BAF0-4A95-9A47-FD32FB6819C4}">
      <dgm:prSet/>
      <dgm:spPr/>
      <dgm:t>
        <a:bodyPr/>
        <a:lstStyle/>
        <a:p>
          <a:endParaRPr lang="en-IN" sz="4000"/>
        </a:p>
      </dgm:t>
    </dgm:pt>
    <dgm:pt modelId="{F7E8B6A8-097C-414D-9610-341AFD67D4BB}" type="sibTrans" cxnId="{7FF65414-BAF0-4A95-9A47-FD32FB6819C4}">
      <dgm:prSet/>
      <dgm:spPr/>
      <dgm:t>
        <a:bodyPr/>
        <a:lstStyle/>
        <a:p>
          <a:endParaRPr lang="en-IN" sz="4000"/>
        </a:p>
      </dgm:t>
    </dgm:pt>
    <dgm:pt modelId="{BC551B46-A3DD-4001-8874-C4D5C1162ACD}">
      <dgm:prSet custT="1"/>
      <dgm:spPr/>
      <dgm:t>
        <a:bodyPr/>
        <a:lstStyle/>
        <a:p>
          <a:r>
            <a:rPr lang="en-IN" sz="1600" b="1" dirty="0" smtClean="0"/>
            <a:t>Normative Coal Requirement</a:t>
          </a:r>
          <a:endParaRPr lang="en-IN" sz="1600" b="1" dirty="0"/>
        </a:p>
      </dgm:t>
    </dgm:pt>
    <dgm:pt modelId="{7A5FDEA7-0265-4BDF-A863-E862D16B3E79}" type="parTrans" cxnId="{0FF1A9E6-C027-4DB3-B040-79A478472ACA}">
      <dgm:prSet/>
      <dgm:spPr/>
      <dgm:t>
        <a:bodyPr/>
        <a:lstStyle/>
        <a:p>
          <a:endParaRPr lang="en-IN" sz="4000"/>
        </a:p>
      </dgm:t>
    </dgm:pt>
    <dgm:pt modelId="{C408D52D-8F0C-4C09-9BB5-F6FD1E91A5C1}" type="sibTrans" cxnId="{0FF1A9E6-C027-4DB3-B040-79A478472ACA}">
      <dgm:prSet/>
      <dgm:spPr/>
      <dgm:t>
        <a:bodyPr/>
        <a:lstStyle/>
        <a:p>
          <a:endParaRPr lang="en-IN" sz="4000"/>
        </a:p>
      </dgm:t>
    </dgm:pt>
    <dgm:pt modelId="{BAF4AD9E-E186-44A8-AE12-96972DE2D8BC}">
      <dgm:prSet custT="1"/>
      <dgm:spPr/>
      <dgm:t>
        <a:bodyPr/>
        <a:lstStyle/>
        <a:p>
          <a:pPr algn="just"/>
          <a:r>
            <a:rPr lang="en-IN" sz="1600" u="none" dirty="0" smtClean="0">
              <a:latin typeface="Calibri" pitchFamily="34" charset="0"/>
              <a:cs typeface="Calibri" pitchFamily="34" charset="0"/>
            </a:rPr>
            <a:t>Calculated at </a:t>
          </a:r>
          <a:r>
            <a:rPr lang="en-IN" sz="1600" b="1" i="0" u="none" dirty="0" smtClean="0">
              <a:latin typeface="Calibri" pitchFamily="34" charset="0"/>
              <a:cs typeface="Calibri" pitchFamily="34" charset="0"/>
            </a:rPr>
            <a:t>85% Plant Capacity Utilisation </a:t>
          </a:r>
          <a:r>
            <a:rPr lang="en-IN" sz="1600" u="none" dirty="0" smtClean="0">
              <a:latin typeface="Calibri" pitchFamily="34" charset="0"/>
              <a:cs typeface="Calibri" pitchFamily="34" charset="0"/>
            </a:rPr>
            <a:t>and bidders may bid up to 100% of their Normative Coal Requirement</a:t>
          </a:r>
          <a:endParaRPr lang="en-IN" sz="1600" u="none" dirty="0"/>
        </a:p>
      </dgm:t>
    </dgm:pt>
    <dgm:pt modelId="{7F734198-65F8-4CA3-95CF-310FB058757B}" type="parTrans" cxnId="{CC835CE9-8221-4BCA-B551-9AD8010E3257}">
      <dgm:prSet/>
      <dgm:spPr/>
      <dgm:t>
        <a:bodyPr/>
        <a:lstStyle/>
        <a:p>
          <a:endParaRPr lang="en-IN" sz="4000"/>
        </a:p>
      </dgm:t>
    </dgm:pt>
    <dgm:pt modelId="{D50E729F-0332-407E-840E-B34D36289CF1}" type="sibTrans" cxnId="{CC835CE9-8221-4BCA-B551-9AD8010E3257}">
      <dgm:prSet/>
      <dgm:spPr/>
      <dgm:t>
        <a:bodyPr/>
        <a:lstStyle/>
        <a:p>
          <a:endParaRPr lang="en-IN" sz="4000"/>
        </a:p>
      </dgm:t>
    </dgm:pt>
    <dgm:pt modelId="{2C42C368-4707-48CF-AD23-45375D844432}">
      <dgm:prSet phldrT="[Text]" custT="1"/>
      <dgm:spPr/>
      <dgm:t>
        <a:bodyPr/>
        <a:lstStyle/>
        <a:p>
          <a:r>
            <a:rPr lang="en-IN" sz="1600" b="0" dirty="0" smtClean="0">
              <a:latin typeface="Calibri" pitchFamily="34" charset="0"/>
              <a:cs typeface="Calibri" pitchFamily="34" charset="0"/>
            </a:rPr>
            <a:t>Companies incorporated in India</a:t>
          </a:r>
          <a:endParaRPr lang="en-IN" sz="1600" dirty="0"/>
        </a:p>
      </dgm:t>
    </dgm:pt>
    <dgm:pt modelId="{477EA579-F1D5-4A6A-A522-193307DB9CD2}" type="parTrans" cxnId="{5199655A-4E68-4B27-9678-E0CDDB3BDB75}">
      <dgm:prSet/>
      <dgm:spPr/>
      <dgm:t>
        <a:bodyPr/>
        <a:lstStyle/>
        <a:p>
          <a:endParaRPr lang="en-IN" sz="4000"/>
        </a:p>
      </dgm:t>
    </dgm:pt>
    <dgm:pt modelId="{7F8BA9B9-2859-48FA-8CD4-B6CB4F085046}" type="sibTrans" cxnId="{5199655A-4E68-4B27-9678-E0CDDB3BDB75}">
      <dgm:prSet/>
      <dgm:spPr/>
      <dgm:t>
        <a:bodyPr/>
        <a:lstStyle/>
        <a:p>
          <a:endParaRPr lang="en-IN" sz="4000"/>
        </a:p>
      </dgm:t>
    </dgm:pt>
    <dgm:pt modelId="{058AD001-D13D-435D-9D02-42613E6E6522}">
      <dgm:prSet phldrT="[Text]" custT="1"/>
      <dgm:spPr/>
      <dgm:t>
        <a:bodyPr/>
        <a:lstStyle/>
        <a:p>
          <a:r>
            <a:rPr lang="en-IN" sz="1600" dirty="0" smtClean="0"/>
            <a:t>EUP to be located in India</a:t>
          </a:r>
          <a:endParaRPr lang="en-IN" sz="1600" dirty="0"/>
        </a:p>
      </dgm:t>
    </dgm:pt>
    <dgm:pt modelId="{3E7E700B-8EFA-4B27-BC01-218849E6422B}" type="parTrans" cxnId="{1384D291-3DC7-4576-9D7E-90179FF0B2E1}">
      <dgm:prSet/>
      <dgm:spPr/>
      <dgm:t>
        <a:bodyPr/>
        <a:lstStyle/>
        <a:p>
          <a:endParaRPr lang="en-IN" sz="4000"/>
        </a:p>
      </dgm:t>
    </dgm:pt>
    <dgm:pt modelId="{F29483F0-111C-4E7A-8A33-05A96BFA0B31}" type="sibTrans" cxnId="{1384D291-3DC7-4576-9D7E-90179FF0B2E1}">
      <dgm:prSet/>
      <dgm:spPr/>
      <dgm:t>
        <a:bodyPr/>
        <a:lstStyle/>
        <a:p>
          <a:endParaRPr lang="en-IN" sz="4000"/>
        </a:p>
      </dgm:t>
    </dgm:pt>
    <dgm:pt modelId="{03E44865-87C7-4669-A422-3EE84BAAC52D}">
      <dgm:prSet phldrT="[Text]" custT="1"/>
      <dgm:spPr/>
      <dgm:t>
        <a:bodyPr/>
        <a:lstStyle/>
        <a:p>
          <a:r>
            <a:rPr lang="en-IN" sz="1600" dirty="0" smtClean="0"/>
            <a:t>Coal to be used for own consumption</a:t>
          </a:r>
          <a:endParaRPr lang="en-IN" sz="1600" dirty="0"/>
        </a:p>
      </dgm:t>
    </dgm:pt>
    <dgm:pt modelId="{F99C29CA-4D26-4C11-8170-72D8164E85ED}" type="parTrans" cxnId="{43809AF6-ECA4-4E8D-A69F-AEFCB233DE40}">
      <dgm:prSet/>
      <dgm:spPr/>
      <dgm:t>
        <a:bodyPr/>
        <a:lstStyle/>
        <a:p>
          <a:endParaRPr lang="en-IN" sz="4000"/>
        </a:p>
      </dgm:t>
    </dgm:pt>
    <dgm:pt modelId="{9AB51016-636C-4464-B835-416A8F1995BC}" type="sibTrans" cxnId="{43809AF6-ECA4-4E8D-A69F-AEFCB233DE40}">
      <dgm:prSet/>
      <dgm:spPr/>
      <dgm:t>
        <a:bodyPr/>
        <a:lstStyle/>
        <a:p>
          <a:endParaRPr lang="en-IN" sz="4000"/>
        </a:p>
      </dgm:t>
    </dgm:pt>
    <dgm:pt modelId="{47D843AF-7CB7-4957-88A5-4FFD1C4DE9CD}">
      <dgm:prSet custT="1"/>
      <dgm:spPr/>
      <dgm:t>
        <a:bodyPr/>
        <a:lstStyle/>
        <a:p>
          <a:pPr algn="just"/>
          <a:r>
            <a:rPr lang="en-IN" sz="1600" dirty="0" smtClean="0"/>
            <a:t>To be net of requirement being met from other linkages and / or captive coal mine</a:t>
          </a:r>
          <a:endParaRPr lang="en-IN" sz="1600" dirty="0"/>
        </a:p>
      </dgm:t>
    </dgm:pt>
    <dgm:pt modelId="{8A58E0D6-59E6-4DA9-B2CE-3F5C580FB7F3}" type="parTrans" cxnId="{6A819259-6A1F-4C64-96CF-8B82B37765C6}">
      <dgm:prSet/>
      <dgm:spPr/>
      <dgm:t>
        <a:bodyPr/>
        <a:lstStyle/>
        <a:p>
          <a:endParaRPr lang="en-IN" sz="2000"/>
        </a:p>
      </dgm:t>
    </dgm:pt>
    <dgm:pt modelId="{ABAE12DB-3DF3-4780-A215-855E790DD501}" type="sibTrans" cxnId="{6A819259-6A1F-4C64-96CF-8B82B37765C6}">
      <dgm:prSet/>
      <dgm:spPr/>
      <dgm:t>
        <a:bodyPr/>
        <a:lstStyle/>
        <a:p>
          <a:endParaRPr lang="en-IN" sz="2000"/>
        </a:p>
      </dgm:t>
    </dgm:pt>
    <dgm:pt modelId="{BD59CF4C-D160-4BB2-95B4-4B84847EDF86}">
      <dgm:prSet custT="1"/>
      <dgm:spPr/>
      <dgm:t>
        <a:bodyPr/>
        <a:lstStyle/>
        <a:p>
          <a:pPr algn="just"/>
          <a:r>
            <a:rPr lang="en-IN" sz="1600" b="1" dirty="0" smtClean="0"/>
            <a:t>Minimum Normative Coal Requirement should be 4,200 TPA</a:t>
          </a:r>
          <a:endParaRPr lang="en-IN" sz="1600" b="1" dirty="0"/>
        </a:p>
      </dgm:t>
    </dgm:pt>
    <dgm:pt modelId="{2259EA05-522E-4864-9E60-B960458559D1}" type="parTrans" cxnId="{1E440D6C-4D0C-46D7-88D2-2B4FF7F1B152}">
      <dgm:prSet/>
      <dgm:spPr/>
      <dgm:t>
        <a:bodyPr/>
        <a:lstStyle/>
        <a:p>
          <a:endParaRPr lang="en-US" sz="2000"/>
        </a:p>
      </dgm:t>
    </dgm:pt>
    <dgm:pt modelId="{EDD6039E-DF2A-4250-BBE3-8B73A15AF830}" type="sibTrans" cxnId="{1E440D6C-4D0C-46D7-88D2-2B4FF7F1B152}">
      <dgm:prSet/>
      <dgm:spPr/>
      <dgm:t>
        <a:bodyPr/>
        <a:lstStyle/>
        <a:p>
          <a:endParaRPr lang="en-US" sz="2000"/>
        </a:p>
      </dgm:t>
    </dgm:pt>
    <dgm:pt modelId="{2C186F1B-CA50-4C0E-A5FF-72292E2A9002}" type="pres">
      <dgm:prSet presAssocID="{4C1168B1-1784-4463-B96C-D109A23D6DEC}" presName="linear" presStyleCnt="0">
        <dgm:presLayoutVars>
          <dgm:dir/>
          <dgm:animLvl val="lvl"/>
          <dgm:resizeHandles val="exact"/>
        </dgm:presLayoutVars>
      </dgm:prSet>
      <dgm:spPr/>
      <dgm:t>
        <a:bodyPr/>
        <a:lstStyle/>
        <a:p>
          <a:endParaRPr lang="en-IN"/>
        </a:p>
      </dgm:t>
    </dgm:pt>
    <dgm:pt modelId="{DA9639BD-9B7D-497B-B5A4-30DBCD0D8948}" type="pres">
      <dgm:prSet presAssocID="{352B7992-835B-4280-A746-7EA20161EDC6}" presName="parentLin" presStyleCnt="0"/>
      <dgm:spPr/>
      <dgm:t>
        <a:bodyPr/>
        <a:lstStyle/>
        <a:p>
          <a:endParaRPr lang="en-IN"/>
        </a:p>
      </dgm:t>
    </dgm:pt>
    <dgm:pt modelId="{C17D2EE0-BC5C-46FC-8AF9-2B727DF865E5}" type="pres">
      <dgm:prSet presAssocID="{352B7992-835B-4280-A746-7EA20161EDC6}" presName="parentLeftMargin" presStyleLbl="node1" presStyleIdx="0" presStyleCnt="4"/>
      <dgm:spPr/>
      <dgm:t>
        <a:bodyPr/>
        <a:lstStyle/>
        <a:p>
          <a:endParaRPr lang="en-IN"/>
        </a:p>
      </dgm:t>
    </dgm:pt>
    <dgm:pt modelId="{9B7A41EF-529C-4A60-839A-A43DEE52DA83}" type="pres">
      <dgm:prSet presAssocID="{352B7992-835B-4280-A746-7EA20161EDC6}" presName="parentText" presStyleLbl="node1" presStyleIdx="0" presStyleCnt="4">
        <dgm:presLayoutVars>
          <dgm:chMax val="0"/>
          <dgm:bulletEnabled val="1"/>
        </dgm:presLayoutVars>
      </dgm:prSet>
      <dgm:spPr/>
      <dgm:t>
        <a:bodyPr/>
        <a:lstStyle/>
        <a:p>
          <a:endParaRPr lang="en-IN"/>
        </a:p>
      </dgm:t>
    </dgm:pt>
    <dgm:pt modelId="{D9791847-491A-4495-8990-8F5A65733031}" type="pres">
      <dgm:prSet presAssocID="{352B7992-835B-4280-A746-7EA20161EDC6}" presName="negativeSpace" presStyleCnt="0"/>
      <dgm:spPr/>
      <dgm:t>
        <a:bodyPr/>
        <a:lstStyle/>
        <a:p>
          <a:endParaRPr lang="en-IN"/>
        </a:p>
      </dgm:t>
    </dgm:pt>
    <dgm:pt modelId="{632FBD72-02F5-4F75-B3C2-C261C3A1E15C}" type="pres">
      <dgm:prSet presAssocID="{352B7992-835B-4280-A746-7EA20161EDC6}" presName="childText" presStyleLbl="conFgAcc1" presStyleIdx="0" presStyleCnt="4">
        <dgm:presLayoutVars>
          <dgm:bulletEnabled val="1"/>
        </dgm:presLayoutVars>
      </dgm:prSet>
      <dgm:spPr/>
      <dgm:t>
        <a:bodyPr/>
        <a:lstStyle/>
        <a:p>
          <a:endParaRPr lang="en-IN"/>
        </a:p>
      </dgm:t>
    </dgm:pt>
    <dgm:pt modelId="{C9DAF335-D02B-455A-A5CD-E142B89114DA}" type="pres">
      <dgm:prSet presAssocID="{21746B60-CDA2-44F4-A633-5E133AF60E61}" presName="spaceBetweenRectangles" presStyleCnt="0"/>
      <dgm:spPr/>
      <dgm:t>
        <a:bodyPr/>
        <a:lstStyle/>
        <a:p>
          <a:endParaRPr lang="en-IN"/>
        </a:p>
      </dgm:t>
    </dgm:pt>
    <dgm:pt modelId="{2D4A684A-16D9-4541-A4B4-850062C67176}" type="pres">
      <dgm:prSet presAssocID="{EE59FF76-1E9B-4F36-8DAB-4745964BAD37}" presName="parentLin" presStyleCnt="0"/>
      <dgm:spPr/>
      <dgm:t>
        <a:bodyPr/>
        <a:lstStyle/>
        <a:p>
          <a:endParaRPr lang="en-IN"/>
        </a:p>
      </dgm:t>
    </dgm:pt>
    <dgm:pt modelId="{593A6921-21C2-48E5-AA08-3D49EBF6A8F1}" type="pres">
      <dgm:prSet presAssocID="{EE59FF76-1E9B-4F36-8DAB-4745964BAD37}" presName="parentLeftMargin" presStyleLbl="node1" presStyleIdx="0" presStyleCnt="4"/>
      <dgm:spPr/>
      <dgm:t>
        <a:bodyPr/>
        <a:lstStyle/>
        <a:p>
          <a:endParaRPr lang="en-IN"/>
        </a:p>
      </dgm:t>
    </dgm:pt>
    <dgm:pt modelId="{3A372FCF-1422-4D78-8968-75ACC9FEC369}" type="pres">
      <dgm:prSet presAssocID="{EE59FF76-1E9B-4F36-8DAB-4745964BAD37}" presName="parentText" presStyleLbl="node1" presStyleIdx="1" presStyleCnt="4">
        <dgm:presLayoutVars>
          <dgm:chMax val="0"/>
          <dgm:bulletEnabled val="1"/>
        </dgm:presLayoutVars>
      </dgm:prSet>
      <dgm:spPr/>
      <dgm:t>
        <a:bodyPr/>
        <a:lstStyle/>
        <a:p>
          <a:endParaRPr lang="en-IN"/>
        </a:p>
      </dgm:t>
    </dgm:pt>
    <dgm:pt modelId="{083F9224-1790-42BC-ABEC-AA2BFBBF4026}" type="pres">
      <dgm:prSet presAssocID="{EE59FF76-1E9B-4F36-8DAB-4745964BAD37}" presName="negativeSpace" presStyleCnt="0"/>
      <dgm:spPr/>
      <dgm:t>
        <a:bodyPr/>
        <a:lstStyle/>
        <a:p>
          <a:endParaRPr lang="en-IN"/>
        </a:p>
      </dgm:t>
    </dgm:pt>
    <dgm:pt modelId="{E8ACB3C7-942D-4727-874D-E3B6B31E1094}" type="pres">
      <dgm:prSet presAssocID="{EE59FF76-1E9B-4F36-8DAB-4745964BAD37}" presName="childText" presStyleLbl="conFgAcc1" presStyleIdx="1" presStyleCnt="4">
        <dgm:presLayoutVars>
          <dgm:bulletEnabled val="1"/>
        </dgm:presLayoutVars>
      </dgm:prSet>
      <dgm:spPr/>
      <dgm:t>
        <a:bodyPr/>
        <a:lstStyle/>
        <a:p>
          <a:endParaRPr lang="en-IN"/>
        </a:p>
      </dgm:t>
    </dgm:pt>
    <dgm:pt modelId="{A12BA240-F4EE-4310-B7B5-AC7FF10861E3}" type="pres">
      <dgm:prSet presAssocID="{64116A77-C662-47A5-8F3D-76761B873832}" presName="spaceBetweenRectangles" presStyleCnt="0"/>
      <dgm:spPr/>
      <dgm:t>
        <a:bodyPr/>
        <a:lstStyle/>
        <a:p>
          <a:endParaRPr lang="en-IN"/>
        </a:p>
      </dgm:t>
    </dgm:pt>
    <dgm:pt modelId="{1CA186FB-8356-4E1B-B8D7-E9E0DCD06528}" type="pres">
      <dgm:prSet presAssocID="{FFE3AC1D-1E13-4173-8525-5443B4648E8D}" presName="parentLin" presStyleCnt="0"/>
      <dgm:spPr/>
      <dgm:t>
        <a:bodyPr/>
        <a:lstStyle/>
        <a:p>
          <a:endParaRPr lang="en-IN"/>
        </a:p>
      </dgm:t>
    </dgm:pt>
    <dgm:pt modelId="{7A94C917-5010-4AF0-B175-1196466DA66C}" type="pres">
      <dgm:prSet presAssocID="{FFE3AC1D-1E13-4173-8525-5443B4648E8D}" presName="parentLeftMargin" presStyleLbl="node1" presStyleIdx="1" presStyleCnt="4"/>
      <dgm:spPr/>
      <dgm:t>
        <a:bodyPr/>
        <a:lstStyle/>
        <a:p>
          <a:endParaRPr lang="en-IN"/>
        </a:p>
      </dgm:t>
    </dgm:pt>
    <dgm:pt modelId="{BC82A315-E8C3-48A0-AC7C-1352A1D5830C}" type="pres">
      <dgm:prSet presAssocID="{FFE3AC1D-1E13-4173-8525-5443B4648E8D}" presName="parentText" presStyleLbl="node1" presStyleIdx="2" presStyleCnt="4">
        <dgm:presLayoutVars>
          <dgm:chMax val="0"/>
          <dgm:bulletEnabled val="1"/>
        </dgm:presLayoutVars>
      </dgm:prSet>
      <dgm:spPr/>
      <dgm:t>
        <a:bodyPr/>
        <a:lstStyle/>
        <a:p>
          <a:endParaRPr lang="en-IN"/>
        </a:p>
      </dgm:t>
    </dgm:pt>
    <dgm:pt modelId="{7E93AB17-1E88-41CC-9D6A-24E215866D58}" type="pres">
      <dgm:prSet presAssocID="{FFE3AC1D-1E13-4173-8525-5443B4648E8D}" presName="negativeSpace" presStyleCnt="0"/>
      <dgm:spPr/>
      <dgm:t>
        <a:bodyPr/>
        <a:lstStyle/>
        <a:p>
          <a:endParaRPr lang="en-IN"/>
        </a:p>
      </dgm:t>
    </dgm:pt>
    <dgm:pt modelId="{19C4D755-2922-496E-8E3C-969E3B2030EC}" type="pres">
      <dgm:prSet presAssocID="{FFE3AC1D-1E13-4173-8525-5443B4648E8D}" presName="childText" presStyleLbl="conFgAcc1" presStyleIdx="2" presStyleCnt="4">
        <dgm:presLayoutVars>
          <dgm:bulletEnabled val="1"/>
        </dgm:presLayoutVars>
      </dgm:prSet>
      <dgm:spPr/>
      <dgm:t>
        <a:bodyPr/>
        <a:lstStyle/>
        <a:p>
          <a:endParaRPr lang="en-IN"/>
        </a:p>
      </dgm:t>
    </dgm:pt>
    <dgm:pt modelId="{5DDAF3E2-416D-4005-B240-E1DEFF6EF622}" type="pres">
      <dgm:prSet presAssocID="{CE2FE9EF-CA53-4D42-A904-93D05B500CC4}" presName="spaceBetweenRectangles" presStyleCnt="0"/>
      <dgm:spPr/>
      <dgm:t>
        <a:bodyPr/>
        <a:lstStyle/>
        <a:p>
          <a:endParaRPr lang="en-IN"/>
        </a:p>
      </dgm:t>
    </dgm:pt>
    <dgm:pt modelId="{8E35F404-85C8-475F-9B70-E839824A0EDC}" type="pres">
      <dgm:prSet presAssocID="{BC551B46-A3DD-4001-8874-C4D5C1162ACD}" presName="parentLin" presStyleCnt="0"/>
      <dgm:spPr/>
      <dgm:t>
        <a:bodyPr/>
        <a:lstStyle/>
        <a:p>
          <a:endParaRPr lang="en-IN"/>
        </a:p>
      </dgm:t>
    </dgm:pt>
    <dgm:pt modelId="{654AF5F6-F955-47A0-860D-4B4E4FA6E4BD}" type="pres">
      <dgm:prSet presAssocID="{BC551B46-A3DD-4001-8874-C4D5C1162ACD}" presName="parentLeftMargin" presStyleLbl="node1" presStyleIdx="2" presStyleCnt="4"/>
      <dgm:spPr/>
      <dgm:t>
        <a:bodyPr/>
        <a:lstStyle/>
        <a:p>
          <a:endParaRPr lang="en-IN"/>
        </a:p>
      </dgm:t>
    </dgm:pt>
    <dgm:pt modelId="{7F8CA21B-AE4F-423D-B2CA-5F2702D3DCF6}" type="pres">
      <dgm:prSet presAssocID="{BC551B46-A3DD-4001-8874-C4D5C1162ACD}" presName="parentText" presStyleLbl="node1" presStyleIdx="3" presStyleCnt="4">
        <dgm:presLayoutVars>
          <dgm:chMax val="0"/>
          <dgm:bulletEnabled val="1"/>
        </dgm:presLayoutVars>
      </dgm:prSet>
      <dgm:spPr/>
      <dgm:t>
        <a:bodyPr/>
        <a:lstStyle/>
        <a:p>
          <a:endParaRPr lang="en-IN"/>
        </a:p>
      </dgm:t>
    </dgm:pt>
    <dgm:pt modelId="{A7EC220C-EF2B-4CC5-9267-B30271845713}" type="pres">
      <dgm:prSet presAssocID="{BC551B46-A3DD-4001-8874-C4D5C1162ACD}" presName="negativeSpace" presStyleCnt="0"/>
      <dgm:spPr/>
      <dgm:t>
        <a:bodyPr/>
        <a:lstStyle/>
        <a:p>
          <a:endParaRPr lang="en-IN"/>
        </a:p>
      </dgm:t>
    </dgm:pt>
    <dgm:pt modelId="{CB7E98B8-57AC-4B0D-AB61-4E2143F9CBB7}" type="pres">
      <dgm:prSet presAssocID="{BC551B46-A3DD-4001-8874-C4D5C1162ACD}" presName="childText" presStyleLbl="conFgAcc1" presStyleIdx="3" presStyleCnt="4">
        <dgm:presLayoutVars>
          <dgm:bulletEnabled val="1"/>
        </dgm:presLayoutVars>
      </dgm:prSet>
      <dgm:spPr/>
      <dgm:t>
        <a:bodyPr/>
        <a:lstStyle/>
        <a:p>
          <a:endParaRPr lang="en-IN"/>
        </a:p>
      </dgm:t>
    </dgm:pt>
  </dgm:ptLst>
  <dgm:cxnLst>
    <dgm:cxn modelId="{0FF1A9E6-C027-4DB3-B040-79A478472ACA}" srcId="{4C1168B1-1784-4463-B96C-D109A23D6DEC}" destId="{BC551B46-A3DD-4001-8874-C4D5C1162ACD}" srcOrd="3" destOrd="0" parTransId="{7A5FDEA7-0265-4BDF-A863-E862D16B3E79}" sibTransId="{C408D52D-8F0C-4C09-9BB5-F6FD1E91A5C1}"/>
    <dgm:cxn modelId="{5D80DD39-C1DC-484F-903A-344968D6E504}" type="presOf" srcId="{47D843AF-7CB7-4957-88A5-4FFD1C4DE9CD}" destId="{CB7E98B8-57AC-4B0D-AB61-4E2143F9CBB7}" srcOrd="0" destOrd="1" presId="urn:microsoft.com/office/officeart/2005/8/layout/list1"/>
    <dgm:cxn modelId="{B8EF979A-BE88-41C5-B81C-586A76CD9FCF}" type="presOf" srcId="{FFE3AC1D-1E13-4173-8525-5443B4648E8D}" destId="{7A94C917-5010-4AF0-B175-1196466DA66C}" srcOrd="0" destOrd="0" presId="urn:microsoft.com/office/officeart/2005/8/layout/list1"/>
    <dgm:cxn modelId="{5199655A-4E68-4B27-9678-E0CDDB3BDB75}" srcId="{352B7992-835B-4280-A746-7EA20161EDC6}" destId="{2C42C368-4707-48CF-AD23-45375D844432}" srcOrd="1" destOrd="0" parTransId="{477EA579-F1D5-4A6A-A522-193307DB9CD2}" sibTransId="{7F8BA9B9-2859-48FA-8CD4-B6CB4F085046}"/>
    <dgm:cxn modelId="{579271AB-16B5-4DAF-A1ED-8FC2944550EE}" type="presOf" srcId="{352B7992-835B-4280-A746-7EA20161EDC6}" destId="{C17D2EE0-BC5C-46FC-8AF9-2B727DF865E5}" srcOrd="0" destOrd="0" presId="urn:microsoft.com/office/officeart/2005/8/layout/list1"/>
    <dgm:cxn modelId="{CC835CE9-8221-4BCA-B551-9AD8010E3257}" srcId="{BC551B46-A3DD-4001-8874-C4D5C1162ACD}" destId="{BAF4AD9E-E186-44A8-AE12-96972DE2D8BC}" srcOrd="0" destOrd="0" parTransId="{7F734198-65F8-4CA3-95CF-310FB058757B}" sibTransId="{D50E729F-0332-407E-840E-B34D36289CF1}"/>
    <dgm:cxn modelId="{95DBC9B1-7A16-46A6-B42F-218C343ACD34}" type="presOf" srcId="{4C1168B1-1784-4463-B96C-D109A23D6DEC}" destId="{2C186F1B-CA50-4C0E-A5FF-72292E2A9002}" srcOrd="0" destOrd="0" presId="urn:microsoft.com/office/officeart/2005/8/layout/list1"/>
    <dgm:cxn modelId="{C3757D14-707A-4E65-85C4-D2E28198251D}" type="presOf" srcId="{BC551B46-A3DD-4001-8874-C4D5C1162ACD}" destId="{7F8CA21B-AE4F-423D-B2CA-5F2702D3DCF6}" srcOrd="1" destOrd="0" presId="urn:microsoft.com/office/officeart/2005/8/layout/list1"/>
    <dgm:cxn modelId="{FF22620E-C14F-4052-8CE8-DBFBC37930AF}" type="presOf" srcId="{BAF4AD9E-E186-44A8-AE12-96972DE2D8BC}" destId="{CB7E98B8-57AC-4B0D-AB61-4E2143F9CBB7}" srcOrd="0" destOrd="0" presId="urn:microsoft.com/office/officeart/2005/8/layout/list1"/>
    <dgm:cxn modelId="{7FF65414-BAF0-4A95-9A47-FD32FB6819C4}" srcId="{FFE3AC1D-1E13-4173-8525-5443B4648E8D}" destId="{EAE28081-9141-4F02-89D9-BA6E86BD25CB}" srcOrd="0" destOrd="0" parTransId="{D7202ACA-EE78-4809-BAB3-23EF2B541A23}" sibTransId="{F7E8B6A8-097C-414D-9610-341AFD67D4BB}"/>
    <dgm:cxn modelId="{1384D291-3DC7-4576-9D7E-90179FF0B2E1}" srcId="{EE59FF76-1E9B-4F36-8DAB-4745964BAD37}" destId="{058AD001-D13D-435D-9D02-42613E6E6522}" srcOrd="1" destOrd="0" parTransId="{3E7E700B-8EFA-4B27-BC01-218849E6422B}" sibTransId="{F29483F0-111C-4E7A-8A33-05A96BFA0B31}"/>
    <dgm:cxn modelId="{A1FF957F-85F8-4443-92B1-0276EAD854FA}" type="presOf" srcId="{BD59CF4C-D160-4BB2-95B4-4B84847EDF86}" destId="{CB7E98B8-57AC-4B0D-AB61-4E2143F9CBB7}" srcOrd="0" destOrd="2" presId="urn:microsoft.com/office/officeart/2005/8/layout/list1"/>
    <dgm:cxn modelId="{AAF6D930-47EA-4C6D-BF74-076628760249}" type="presOf" srcId="{03E44865-87C7-4669-A422-3EE84BAAC52D}" destId="{E8ACB3C7-942D-4727-874D-E3B6B31E1094}" srcOrd="0" destOrd="2" presId="urn:microsoft.com/office/officeart/2005/8/layout/list1"/>
    <dgm:cxn modelId="{73CA5876-725A-4EE8-8EB2-30B364F9CA73}" type="presOf" srcId="{2C42C368-4707-48CF-AD23-45375D844432}" destId="{632FBD72-02F5-4F75-B3C2-C261C3A1E15C}" srcOrd="0" destOrd="1" presId="urn:microsoft.com/office/officeart/2005/8/layout/list1"/>
    <dgm:cxn modelId="{EBE4A0D0-733E-47F9-9ED9-EE1381902B42}" type="presOf" srcId="{058AD001-D13D-435D-9D02-42613E6E6522}" destId="{E8ACB3C7-942D-4727-874D-E3B6B31E1094}" srcOrd="0" destOrd="1" presId="urn:microsoft.com/office/officeart/2005/8/layout/list1"/>
    <dgm:cxn modelId="{4AC587CE-5730-44B3-AF2C-7A971FBB817D}" type="presOf" srcId="{EE59FF76-1E9B-4F36-8DAB-4745964BAD37}" destId="{593A6921-21C2-48E5-AA08-3D49EBF6A8F1}" srcOrd="0" destOrd="0" presId="urn:microsoft.com/office/officeart/2005/8/layout/list1"/>
    <dgm:cxn modelId="{5FF39FEE-7C51-409E-801F-4DA5D4B15A45}" type="presOf" srcId="{F12F3260-C42D-480B-9546-7C332086F0A8}" destId="{E8ACB3C7-942D-4727-874D-E3B6B31E1094}" srcOrd="0" destOrd="0" presId="urn:microsoft.com/office/officeart/2005/8/layout/list1"/>
    <dgm:cxn modelId="{C91CF10E-045A-4F9A-8BFA-A6AE24DFB7FC}" srcId="{4C1168B1-1784-4463-B96C-D109A23D6DEC}" destId="{352B7992-835B-4280-A746-7EA20161EDC6}" srcOrd="0" destOrd="0" parTransId="{5B5AC792-D153-4016-A7EE-109DBF1ECF4A}" sibTransId="{21746B60-CDA2-44F4-A633-5E133AF60E61}"/>
    <dgm:cxn modelId="{5FAAEBAE-DECC-44BE-83EC-CDCE2BB4A8E0}" type="presOf" srcId="{EE59FF76-1E9B-4F36-8DAB-4745964BAD37}" destId="{3A372FCF-1422-4D78-8968-75ACC9FEC369}" srcOrd="1" destOrd="0" presId="urn:microsoft.com/office/officeart/2005/8/layout/list1"/>
    <dgm:cxn modelId="{E1C669CC-32EB-4186-9BD2-84FC3A0A5470}" type="presOf" srcId="{9AC4BE08-CB54-4F9F-8B78-12DC127886F5}" destId="{632FBD72-02F5-4F75-B3C2-C261C3A1E15C}" srcOrd="0" destOrd="0" presId="urn:microsoft.com/office/officeart/2005/8/layout/list1"/>
    <dgm:cxn modelId="{D17F7CF4-358C-4D48-8196-A0994156F504}" type="presOf" srcId="{BC551B46-A3DD-4001-8874-C4D5C1162ACD}" destId="{654AF5F6-F955-47A0-860D-4B4E4FA6E4BD}" srcOrd="0" destOrd="0" presId="urn:microsoft.com/office/officeart/2005/8/layout/list1"/>
    <dgm:cxn modelId="{42CB6DDF-8D4D-4DDA-94FA-BEBB24722D43}" srcId="{EE59FF76-1E9B-4F36-8DAB-4745964BAD37}" destId="{F12F3260-C42D-480B-9546-7C332086F0A8}" srcOrd="0" destOrd="0" parTransId="{97B77287-E154-455E-BEE4-ECAF46DC6320}" sibTransId="{89EDB2D9-FA1C-46B9-A724-5E6A86DD72D9}"/>
    <dgm:cxn modelId="{4CBCB11F-6850-4787-9621-1BAF8C04A665}" srcId="{4C1168B1-1784-4463-B96C-D109A23D6DEC}" destId="{EE59FF76-1E9B-4F36-8DAB-4745964BAD37}" srcOrd="1" destOrd="0" parTransId="{80A68D1F-8AEC-48F7-8478-35147FE19E09}" sibTransId="{64116A77-C662-47A5-8F3D-76761B873832}"/>
    <dgm:cxn modelId="{A77B061E-78D1-4A72-B0EA-A3F46FF1497D}" srcId="{4C1168B1-1784-4463-B96C-D109A23D6DEC}" destId="{FFE3AC1D-1E13-4173-8525-5443B4648E8D}" srcOrd="2" destOrd="0" parTransId="{51E4EEC8-BE09-486C-8029-3B8CA126D39A}" sibTransId="{CE2FE9EF-CA53-4D42-A904-93D05B500CC4}"/>
    <dgm:cxn modelId="{9DEB636E-7F58-4DE1-98FE-D1635A7BDA9C}" type="presOf" srcId="{FFE3AC1D-1E13-4173-8525-5443B4648E8D}" destId="{BC82A315-E8C3-48A0-AC7C-1352A1D5830C}" srcOrd="1" destOrd="0" presId="urn:microsoft.com/office/officeart/2005/8/layout/list1"/>
    <dgm:cxn modelId="{6A819259-6A1F-4C64-96CF-8B82B37765C6}" srcId="{BC551B46-A3DD-4001-8874-C4D5C1162ACD}" destId="{47D843AF-7CB7-4957-88A5-4FFD1C4DE9CD}" srcOrd="1" destOrd="0" parTransId="{8A58E0D6-59E6-4DA9-B2CE-3F5C580FB7F3}" sibTransId="{ABAE12DB-3DF3-4780-A215-855E790DD501}"/>
    <dgm:cxn modelId="{1E440D6C-4D0C-46D7-88D2-2B4FF7F1B152}" srcId="{BC551B46-A3DD-4001-8874-C4D5C1162ACD}" destId="{BD59CF4C-D160-4BB2-95B4-4B84847EDF86}" srcOrd="2" destOrd="0" parTransId="{2259EA05-522E-4864-9E60-B960458559D1}" sibTransId="{EDD6039E-DF2A-4250-BBE3-8B73A15AF830}"/>
    <dgm:cxn modelId="{43809AF6-ECA4-4E8D-A69F-AEFCB233DE40}" srcId="{EE59FF76-1E9B-4F36-8DAB-4745964BAD37}" destId="{03E44865-87C7-4669-A422-3EE84BAAC52D}" srcOrd="2" destOrd="0" parTransId="{F99C29CA-4D26-4C11-8170-72D8164E85ED}" sibTransId="{9AB51016-636C-4464-B835-416A8F1995BC}"/>
    <dgm:cxn modelId="{D0CB60E9-48AF-47FE-BC66-678A541FA654}" type="presOf" srcId="{352B7992-835B-4280-A746-7EA20161EDC6}" destId="{9B7A41EF-529C-4A60-839A-A43DEE52DA83}" srcOrd="1" destOrd="0" presId="urn:microsoft.com/office/officeart/2005/8/layout/list1"/>
    <dgm:cxn modelId="{DC426321-3C0B-4F67-AE6B-5AE548F88376}" type="presOf" srcId="{EAE28081-9141-4F02-89D9-BA6E86BD25CB}" destId="{19C4D755-2922-496E-8E3C-969E3B2030EC}" srcOrd="0" destOrd="0" presId="urn:microsoft.com/office/officeart/2005/8/layout/list1"/>
    <dgm:cxn modelId="{48833FAC-3179-438A-8C6D-12E79042B09F}" srcId="{352B7992-835B-4280-A746-7EA20161EDC6}" destId="{9AC4BE08-CB54-4F9F-8B78-12DC127886F5}" srcOrd="0" destOrd="0" parTransId="{EA8B2818-6FC0-4E61-AD1D-DB3E3A3E4A90}" sibTransId="{296D4DB5-17E9-430C-9728-D450827C32F7}"/>
    <dgm:cxn modelId="{76ED485D-5ABF-498B-8AA2-75F0FCF3C84C}" type="presParOf" srcId="{2C186F1B-CA50-4C0E-A5FF-72292E2A9002}" destId="{DA9639BD-9B7D-497B-B5A4-30DBCD0D8948}" srcOrd="0" destOrd="0" presId="urn:microsoft.com/office/officeart/2005/8/layout/list1"/>
    <dgm:cxn modelId="{63CB2B29-91DB-4118-AC07-E664C5D95A56}" type="presParOf" srcId="{DA9639BD-9B7D-497B-B5A4-30DBCD0D8948}" destId="{C17D2EE0-BC5C-46FC-8AF9-2B727DF865E5}" srcOrd="0" destOrd="0" presId="urn:microsoft.com/office/officeart/2005/8/layout/list1"/>
    <dgm:cxn modelId="{3377E9A7-E860-43AF-9664-DAFC0DED4625}" type="presParOf" srcId="{DA9639BD-9B7D-497B-B5A4-30DBCD0D8948}" destId="{9B7A41EF-529C-4A60-839A-A43DEE52DA83}" srcOrd="1" destOrd="0" presId="urn:microsoft.com/office/officeart/2005/8/layout/list1"/>
    <dgm:cxn modelId="{036AEF9E-1B29-4D77-BF53-C5465B922C70}" type="presParOf" srcId="{2C186F1B-CA50-4C0E-A5FF-72292E2A9002}" destId="{D9791847-491A-4495-8990-8F5A65733031}" srcOrd="1" destOrd="0" presId="urn:microsoft.com/office/officeart/2005/8/layout/list1"/>
    <dgm:cxn modelId="{0E51F4EE-A7EC-49B6-A90B-386DCA4C93D2}" type="presParOf" srcId="{2C186F1B-CA50-4C0E-A5FF-72292E2A9002}" destId="{632FBD72-02F5-4F75-B3C2-C261C3A1E15C}" srcOrd="2" destOrd="0" presId="urn:microsoft.com/office/officeart/2005/8/layout/list1"/>
    <dgm:cxn modelId="{4FB23A84-B659-43F3-8E90-03514FF4B368}" type="presParOf" srcId="{2C186F1B-CA50-4C0E-A5FF-72292E2A9002}" destId="{C9DAF335-D02B-455A-A5CD-E142B89114DA}" srcOrd="3" destOrd="0" presId="urn:microsoft.com/office/officeart/2005/8/layout/list1"/>
    <dgm:cxn modelId="{6458D6F4-FF2B-4C1F-AC95-6391CC935A2D}" type="presParOf" srcId="{2C186F1B-CA50-4C0E-A5FF-72292E2A9002}" destId="{2D4A684A-16D9-4541-A4B4-850062C67176}" srcOrd="4" destOrd="0" presId="urn:microsoft.com/office/officeart/2005/8/layout/list1"/>
    <dgm:cxn modelId="{3E7DFE67-62B4-4963-ADC8-4571C5422116}" type="presParOf" srcId="{2D4A684A-16D9-4541-A4B4-850062C67176}" destId="{593A6921-21C2-48E5-AA08-3D49EBF6A8F1}" srcOrd="0" destOrd="0" presId="urn:microsoft.com/office/officeart/2005/8/layout/list1"/>
    <dgm:cxn modelId="{B203DBED-9700-4398-A29C-E2962E77A4F0}" type="presParOf" srcId="{2D4A684A-16D9-4541-A4B4-850062C67176}" destId="{3A372FCF-1422-4D78-8968-75ACC9FEC369}" srcOrd="1" destOrd="0" presId="urn:microsoft.com/office/officeart/2005/8/layout/list1"/>
    <dgm:cxn modelId="{F3AB9008-2864-447B-BB6D-FD6279C938DE}" type="presParOf" srcId="{2C186F1B-CA50-4C0E-A5FF-72292E2A9002}" destId="{083F9224-1790-42BC-ABEC-AA2BFBBF4026}" srcOrd="5" destOrd="0" presId="urn:microsoft.com/office/officeart/2005/8/layout/list1"/>
    <dgm:cxn modelId="{B50D6593-371D-4899-ABCD-86074C350492}" type="presParOf" srcId="{2C186F1B-CA50-4C0E-A5FF-72292E2A9002}" destId="{E8ACB3C7-942D-4727-874D-E3B6B31E1094}" srcOrd="6" destOrd="0" presId="urn:microsoft.com/office/officeart/2005/8/layout/list1"/>
    <dgm:cxn modelId="{AF2AA637-0BAE-4D17-95FD-5C842452CB91}" type="presParOf" srcId="{2C186F1B-CA50-4C0E-A5FF-72292E2A9002}" destId="{A12BA240-F4EE-4310-B7B5-AC7FF10861E3}" srcOrd="7" destOrd="0" presId="urn:microsoft.com/office/officeart/2005/8/layout/list1"/>
    <dgm:cxn modelId="{8AE98EC3-9FE1-488F-A51A-0B37E6138728}" type="presParOf" srcId="{2C186F1B-CA50-4C0E-A5FF-72292E2A9002}" destId="{1CA186FB-8356-4E1B-B8D7-E9E0DCD06528}" srcOrd="8" destOrd="0" presId="urn:microsoft.com/office/officeart/2005/8/layout/list1"/>
    <dgm:cxn modelId="{8E918BEF-1FE8-428B-8E5E-60166320210E}" type="presParOf" srcId="{1CA186FB-8356-4E1B-B8D7-E9E0DCD06528}" destId="{7A94C917-5010-4AF0-B175-1196466DA66C}" srcOrd="0" destOrd="0" presId="urn:microsoft.com/office/officeart/2005/8/layout/list1"/>
    <dgm:cxn modelId="{7D78A0B4-D9B7-4D94-8F7C-8553DB253097}" type="presParOf" srcId="{1CA186FB-8356-4E1B-B8D7-E9E0DCD06528}" destId="{BC82A315-E8C3-48A0-AC7C-1352A1D5830C}" srcOrd="1" destOrd="0" presId="urn:microsoft.com/office/officeart/2005/8/layout/list1"/>
    <dgm:cxn modelId="{B1FB1A26-663E-4521-9D4A-615DABCE8A56}" type="presParOf" srcId="{2C186F1B-CA50-4C0E-A5FF-72292E2A9002}" destId="{7E93AB17-1E88-41CC-9D6A-24E215866D58}" srcOrd="9" destOrd="0" presId="urn:microsoft.com/office/officeart/2005/8/layout/list1"/>
    <dgm:cxn modelId="{86BA7377-C4CF-4AEF-B93F-A9F967BBA499}" type="presParOf" srcId="{2C186F1B-CA50-4C0E-A5FF-72292E2A9002}" destId="{19C4D755-2922-496E-8E3C-969E3B2030EC}" srcOrd="10" destOrd="0" presId="urn:microsoft.com/office/officeart/2005/8/layout/list1"/>
    <dgm:cxn modelId="{92DAE588-8B43-4630-8915-B72A1D0900A8}" type="presParOf" srcId="{2C186F1B-CA50-4C0E-A5FF-72292E2A9002}" destId="{5DDAF3E2-416D-4005-B240-E1DEFF6EF622}" srcOrd="11" destOrd="0" presId="urn:microsoft.com/office/officeart/2005/8/layout/list1"/>
    <dgm:cxn modelId="{B87B11D4-93D0-4638-9A3A-6BA42BAE7A17}" type="presParOf" srcId="{2C186F1B-CA50-4C0E-A5FF-72292E2A9002}" destId="{8E35F404-85C8-475F-9B70-E839824A0EDC}" srcOrd="12" destOrd="0" presId="urn:microsoft.com/office/officeart/2005/8/layout/list1"/>
    <dgm:cxn modelId="{19302EFD-5A97-465D-87C6-3B13E90A751D}" type="presParOf" srcId="{8E35F404-85C8-475F-9B70-E839824A0EDC}" destId="{654AF5F6-F955-47A0-860D-4B4E4FA6E4BD}" srcOrd="0" destOrd="0" presId="urn:microsoft.com/office/officeart/2005/8/layout/list1"/>
    <dgm:cxn modelId="{A302493A-B151-4375-81CC-3D94E48D9F2C}" type="presParOf" srcId="{8E35F404-85C8-475F-9B70-E839824A0EDC}" destId="{7F8CA21B-AE4F-423D-B2CA-5F2702D3DCF6}" srcOrd="1" destOrd="0" presId="urn:microsoft.com/office/officeart/2005/8/layout/list1"/>
    <dgm:cxn modelId="{772A6BB2-2DD4-4751-8D47-07B27887A943}" type="presParOf" srcId="{2C186F1B-CA50-4C0E-A5FF-72292E2A9002}" destId="{A7EC220C-EF2B-4CC5-9267-B30271845713}" srcOrd="13" destOrd="0" presId="urn:microsoft.com/office/officeart/2005/8/layout/list1"/>
    <dgm:cxn modelId="{C99C2F58-28F2-44D4-A9DA-17C38F7C32AC}" type="presParOf" srcId="{2C186F1B-CA50-4C0E-A5FF-72292E2A9002}" destId="{CB7E98B8-57AC-4B0D-AB61-4E2143F9CBB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1168B1-1784-4463-B96C-D109A23D6DEC}"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IN"/>
        </a:p>
      </dgm:t>
    </dgm:pt>
    <dgm:pt modelId="{8E5C6BFD-1824-44DE-85DC-55A762229DBC}">
      <dgm:prSet custT="1"/>
      <dgm:spPr/>
      <dgm:t>
        <a:bodyPr/>
        <a:lstStyle/>
        <a:p>
          <a:r>
            <a:rPr lang="en-IN" sz="1600" b="1" dirty="0" smtClean="0"/>
            <a:t>No. of Bids by a Bidder</a:t>
          </a:r>
          <a:endParaRPr lang="en-IN" sz="1600" b="1" dirty="0"/>
        </a:p>
      </dgm:t>
    </dgm:pt>
    <dgm:pt modelId="{154E449D-21BA-4E05-94CA-7BD7E1B4A252}" type="parTrans" cxnId="{E94A2845-DB59-4AAD-A8CF-8218DCA2D7F2}">
      <dgm:prSet/>
      <dgm:spPr/>
      <dgm:t>
        <a:bodyPr/>
        <a:lstStyle/>
        <a:p>
          <a:endParaRPr lang="en-IN" sz="4000"/>
        </a:p>
      </dgm:t>
    </dgm:pt>
    <dgm:pt modelId="{AED5E98B-BB1A-4646-AAD5-E4C1A3105260}" type="sibTrans" cxnId="{E94A2845-DB59-4AAD-A8CF-8218DCA2D7F2}">
      <dgm:prSet/>
      <dgm:spPr/>
      <dgm:t>
        <a:bodyPr/>
        <a:lstStyle/>
        <a:p>
          <a:endParaRPr lang="en-IN" sz="4000"/>
        </a:p>
      </dgm:t>
    </dgm:pt>
    <dgm:pt modelId="{1B3B5C1D-4646-46A4-803B-386A3F879EB8}">
      <dgm:prSet custT="1"/>
      <dgm:spPr/>
      <dgm:t>
        <a:bodyPr/>
        <a:lstStyle/>
        <a:p>
          <a:pPr algn="just"/>
          <a:r>
            <a:rPr lang="en-IN" sz="1600" dirty="0" smtClean="0"/>
            <a:t>With</a:t>
          </a:r>
          <a:r>
            <a:rPr lang="en-IN" sz="1600" baseline="0" dirty="0" smtClean="0"/>
            <a:t> respect to one specified EUP, Bidder is required to submit </a:t>
          </a:r>
          <a:r>
            <a:rPr lang="en-IN" sz="1600" dirty="0" smtClean="0"/>
            <a:t>information/documents and payments as required under Conditions to e-Auction </a:t>
          </a:r>
          <a:endParaRPr lang="en-IN" sz="1600" dirty="0"/>
        </a:p>
      </dgm:t>
    </dgm:pt>
    <dgm:pt modelId="{4D1908BA-7BF8-4714-BDD1-AF63710CFF50}" type="parTrans" cxnId="{49221E2B-CCC0-46D4-92F7-019C9193E482}">
      <dgm:prSet/>
      <dgm:spPr/>
      <dgm:t>
        <a:bodyPr/>
        <a:lstStyle/>
        <a:p>
          <a:endParaRPr lang="en-IN" sz="4000"/>
        </a:p>
      </dgm:t>
    </dgm:pt>
    <dgm:pt modelId="{2D7F3A65-2198-4B07-9EB4-3228970D2E74}" type="sibTrans" cxnId="{49221E2B-CCC0-46D4-92F7-019C9193E482}">
      <dgm:prSet/>
      <dgm:spPr/>
      <dgm:t>
        <a:bodyPr/>
        <a:lstStyle/>
        <a:p>
          <a:endParaRPr lang="en-IN" sz="4000"/>
        </a:p>
      </dgm:t>
    </dgm:pt>
    <dgm:pt modelId="{2FD71D90-BC3F-4762-BC52-58F7C190E354}">
      <dgm:prSet custT="1"/>
      <dgm:spPr/>
      <dgm:t>
        <a:bodyPr/>
        <a:lstStyle/>
        <a:p>
          <a:r>
            <a:rPr lang="en-IN" sz="1600" b="1" dirty="0" smtClean="0"/>
            <a:t>Other Conditions</a:t>
          </a:r>
          <a:endParaRPr lang="en-IN" sz="1600" b="1" dirty="0"/>
        </a:p>
      </dgm:t>
    </dgm:pt>
    <dgm:pt modelId="{8F0DD23C-A5A0-4827-BC57-F6AFCB8648B6}" type="parTrans" cxnId="{E3B45F70-3716-47FB-89A8-A172F3443145}">
      <dgm:prSet/>
      <dgm:spPr/>
      <dgm:t>
        <a:bodyPr/>
        <a:lstStyle/>
        <a:p>
          <a:endParaRPr lang="en-IN" sz="4000"/>
        </a:p>
      </dgm:t>
    </dgm:pt>
    <dgm:pt modelId="{5010B5CC-0921-41F7-B49B-378638ACF897}" type="sibTrans" cxnId="{E3B45F70-3716-47FB-89A8-A172F3443145}">
      <dgm:prSet/>
      <dgm:spPr/>
      <dgm:t>
        <a:bodyPr/>
        <a:lstStyle/>
        <a:p>
          <a:endParaRPr lang="en-IN" sz="4000"/>
        </a:p>
      </dgm:t>
    </dgm:pt>
    <dgm:pt modelId="{4705DC63-4612-4C7D-8DC5-2635BB806679}">
      <dgm:prSet custT="1"/>
      <dgm:spPr/>
      <dgm:t>
        <a:bodyPr/>
        <a:lstStyle/>
        <a:p>
          <a:pPr algn="just"/>
          <a:r>
            <a:rPr lang="en-IN" sz="1600" dirty="0" smtClean="0"/>
            <a:t>Bidders with criminal conviction with respect to </a:t>
          </a:r>
          <a:r>
            <a:rPr lang="en-IN" sz="1600" dirty="0" err="1" smtClean="0"/>
            <a:t>misutilisation</a:t>
          </a:r>
          <a:r>
            <a:rPr lang="en-IN" sz="1600" dirty="0" smtClean="0"/>
            <a:t> of coal allocated through FSA will not be eligible.</a:t>
          </a:r>
          <a:endParaRPr lang="en-IN" sz="1600" dirty="0"/>
        </a:p>
      </dgm:t>
    </dgm:pt>
    <dgm:pt modelId="{A4012B3A-2FCC-4D7D-853C-2995BA3D21E7}" type="parTrans" cxnId="{2F9C7481-DD70-4B87-8ED5-3654A2720E71}">
      <dgm:prSet/>
      <dgm:spPr/>
      <dgm:t>
        <a:bodyPr/>
        <a:lstStyle/>
        <a:p>
          <a:endParaRPr lang="en-IN" sz="4000"/>
        </a:p>
      </dgm:t>
    </dgm:pt>
    <dgm:pt modelId="{E7BB4D7E-EA4D-46B9-B437-D670A692722D}" type="sibTrans" cxnId="{2F9C7481-DD70-4B87-8ED5-3654A2720E71}">
      <dgm:prSet/>
      <dgm:spPr/>
      <dgm:t>
        <a:bodyPr/>
        <a:lstStyle/>
        <a:p>
          <a:endParaRPr lang="en-IN" sz="4000"/>
        </a:p>
      </dgm:t>
    </dgm:pt>
    <dgm:pt modelId="{02AE9F3A-88D5-4812-ACBE-1B576A37039A}">
      <dgm:prSet custT="1"/>
      <dgm:spPr/>
      <dgm:t>
        <a:bodyPr/>
        <a:lstStyle/>
        <a:p>
          <a:pPr algn="just"/>
          <a:r>
            <a:rPr lang="en-IN" sz="1600" dirty="0" smtClean="0"/>
            <a:t>With respect to one EUP, the Bidder may submit financial bid for multiple Lots </a:t>
          </a:r>
          <a:endParaRPr lang="en-IN" sz="1600" dirty="0"/>
        </a:p>
      </dgm:t>
    </dgm:pt>
    <dgm:pt modelId="{A5341F8D-976E-4541-A497-A8B5EE9FBDF2}" type="parTrans" cxnId="{AA18BBA0-2D0D-4B6B-8D45-465840848C65}">
      <dgm:prSet/>
      <dgm:spPr/>
      <dgm:t>
        <a:bodyPr/>
        <a:lstStyle/>
        <a:p>
          <a:endParaRPr lang="en-IN" sz="2000"/>
        </a:p>
      </dgm:t>
    </dgm:pt>
    <dgm:pt modelId="{870E30C0-2F17-4A8C-971D-8C54758D0135}" type="sibTrans" cxnId="{AA18BBA0-2D0D-4B6B-8D45-465840848C65}">
      <dgm:prSet/>
      <dgm:spPr/>
      <dgm:t>
        <a:bodyPr/>
        <a:lstStyle/>
        <a:p>
          <a:endParaRPr lang="en-IN" sz="2000"/>
        </a:p>
      </dgm:t>
    </dgm:pt>
    <dgm:pt modelId="{535AFC65-7AB9-4642-B175-C1D56176F303}">
      <dgm:prSet custT="1"/>
      <dgm:spPr/>
      <dgm:t>
        <a:bodyPr/>
        <a:lstStyle/>
        <a:p>
          <a:pPr algn="just"/>
          <a:r>
            <a:rPr lang="en-US" sz="1600" dirty="0" smtClean="0"/>
            <a:t>No transfer of linkage is allowed under the current linkage auction process. However change of control may be considered as specified in the Scheme Document.</a:t>
          </a:r>
          <a:endParaRPr lang="en-IN" sz="1600" dirty="0"/>
        </a:p>
      </dgm:t>
    </dgm:pt>
    <dgm:pt modelId="{11685809-871B-429C-8DB7-5912A372799A}" type="parTrans" cxnId="{CC2139CB-7881-4EED-B594-C2416B9FF3C1}">
      <dgm:prSet/>
      <dgm:spPr/>
      <dgm:t>
        <a:bodyPr/>
        <a:lstStyle/>
        <a:p>
          <a:endParaRPr lang="en-US" sz="2000"/>
        </a:p>
      </dgm:t>
    </dgm:pt>
    <dgm:pt modelId="{B7BC38B9-5A3E-4B0E-94C8-C977BC15DF85}" type="sibTrans" cxnId="{CC2139CB-7881-4EED-B594-C2416B9FF3C1}">
      <dgm:prSet/>
      <dgm:spPr/>
      <dgm:t>
        <a:bodyPr/>
        <a:lstStyle/>
        <a:p>
          <a:endParaRPr lang="en-US" sz="2000"/>
        </a:p>
      </dgm:t>
    </dgm:pt>
    <dgm:pt modelId="{2C186F1B-CA50-4C0E-A5FF-72292E2A9002}" type="pres">
      <dgm:prSet presAssocID="{4C1168B1-1784-4463-B96C-D109A23D6DEC}" presName="linear" presStyleCnt="0">
        <dgm:presLayoutVars>
          <dgm:dir/>
          <dgm:animLvl val="lvl"/>
          <dgm:resizeHandles val="exact"/>
        </dgm:presLayoutVars>
      </dgm:prSet>
      <dgm:spPr/>
      <dgm:t>
        <a:bodyPr/>
        <a:lstStyle/>
        <a:p>
          <a:endParaRPr lang="en-IN"/>
        </a:p>
      </dgm:t>
    </dgm:pt>
    <dgm:pt modelId="{9E8E68A3-9400-4761-9874-958AE25F61CC}" type="pres">
      <dgm:prSet presAssocID="{8E5C6BFD-1824-44DE-85DC-55A762229DBC}" presName="parentLin" presStyleCnt="0"/>
      <dgm:spPr/>
      <dgm:t>
        <a:bodyPr/>
        <a:lstStyle/>
        <a:p>
          <a:endParaRPr lang="en-IN"/>
        </a:p>
      </dgm:t>
    </dgm:pt>
    <dgm:pt modelId="{99AEFA94-E0F9-4F76-9257-475030BC5349}" type="pres">
      <dgm:prSet presAssocID="{8E5C6BFD-1824-44DE-85DC-55A762229DBC}" presName="parentLeftMargin" presStyleLbl="node1" presStyleIdx="0" presStyleCnt="2"/>
      <dgm:spPr/>
      <dgm:t>
        <a:bodyPr/>
        <a:lstStyle/>
        <a:p>
          <a:endParaRPr lang="en-IN"/>
        </a:p>
      </dgm:t>
    </dgm:pt>
    <dgm:pt modelId="{95FBF207-2910-4878-872D-86ACFB1124FE}" type="pres">
      <dgm:prSet presAssocID="{8E5C6BFD-1824-44DE-85DC-55A762229DBC}" presName="parentText" presStyleLbl="node1" presStyleIdx="0" presStyleCnt="2">
        <dgm:presLayoutVars>
          <dgm:chMax val="0"/>
          <dgm:bulletEnabled val="1"/>
        </dgm:presLayoutVars>
      </dgm:prSet>
      <dgm:spPr/>
      <dgm:t>
        <a:bodyPr/>
        <a:lstStyle/>
        <a:p>
          <a:endParaRPr lang="en-IN"/>
        </a:p>
      </dgm:t>
    </dgm:pt>
    <dgm:pt modelId="{B1D618F0-3F60-461C-B9C9-4CD514B2A5DF}" type="pres">
      <dgm:prSet presAssocID="{8E5C6BFD-1824-44DE-85DC-55A762229DBC}" presName="negativeSpace" presStyleCnt="0"/>
      <dgm:spPr/>
      <dgm:t>
        <a:bodyPr/>
        <a:lstStyle/>
        <a:p>
          <a:endParaRPr lang="en-IN"/>
        </a:p>
      </dgm:t>
    </dgm:pt>
    <dgm:pt modelId="{035CB620-D6FE-45FE-BCBA-AA2A58915EF6}" type="pres">
      <dgm:prSet presAssocID="{8E5C6BFD-1824-44DE-85DC-55A762229DBC}" presName="childText" presStyleLbl="conFgAcc1" presStyleIdx="0" presStyleCnt="2">
        <dgm:presLayoutVars>
          <dgm:bulletEnabled val="1"/>
        </dgm:presLayoutVars>
      </dgm:prSet>
      <dgm:spPr/>
      <dgm:t>
        <a:bodyPr/>
        <a:lstStyle/>
        <a:p>
          <a:endParaRPr lang="en-IN"/>
        </a:p>
      </dgm:t>
    </dgm:pt>
    <dgm:pt modelId="{AB7E5135-18C7-4258-8792-9068F394399E}" type="pres">
      <dgm:prSet presAssocID="{AED5E98B-BB1A-4646-AAD5-E4C1A3105260}" presName="spaceBetweenRectangles" presStyleCnt="0"/>
      <dgm:spPr/>
      <dgm:t>
        <a:bodyPr/>
        <a:lstStyle/>
        <a:p>
          <a:endParaRPr lang="en-IN"/>
        </a:p>
      </dgm:t>
    </dgm:pt>
    <dgm:pt modelId="{58061B89-7089-4258-853B-9A16D3351654}" type="pres">
      <dgm:prSet presAssocID="{2FD71D90-BC3F-4762-BC52-58F7C190E354}" presName="parentLin" presStyleCnt="0"/>
      <dgm:spPr/>
      <dgm:t>
        <a:bodyPr/>
        <a:lstStyle/>
        <a:p>
          <a:endParaRPr lang="en-IN"/>
        </a:p>
      </dgm:t>
    </dgm:pt>
    <dgm:pt modelId="{B4F90A94-D3D9-4F07-9A08-CBB8DE64A524}" type="pres">
      <dgm:prSet presAssocID="{2FD71D90-BC3F-4762-BC52-58F7C190E354}" presName="parentLeftMargin" presStyleLbl="node1" presStyleIdx="0" presStyleCnt="2"/>
      <dgm:spPr/>
      <dgm:t>
        <a:bodyPr/>
        <a:lstStyle/>
        <a:p>
          <a:endParaRPr lang="en-IN"/>
        </a:p>
      </dgm:t>
    </dgm:pt>
    <dgm:pt modelId="{28DF2538-14CB-4636-8CAA-6990C106208B}" type="pres">
      <dgm:prSet presAssocID="{2FD71D90-BC3F-4762-BC52-58F7C190E354}" presName="parentText" presStyleLbl="node1" presStyleIdx="1" presStyleCnt="2">
        <dgm:presLayoutVars>
          <dgm:chMax val="0"/>
          <dgm:bulletEnabled val="1"/>
        </dgm:presLayoutVars>
      </dgm:prSet>
      <dgm:spPr/>
      <dgm:t>
        <a:bodyPr/>
        <a:lstStyle/>
        <a:p>
          <a:endParaRPr lang="en-IN"/>
        </a:p>
      </dgm:t>
    </dgm:pt>
    <dgm:pt modelId="{CC6B990B-64D4-474B-97F7-7228E5A46327}" type="pres">
      <dgm:prSet presAssocID="{2FD71D90-BC3F-4762-BC52-58F7C190E354}" presName="negativeSpace" presStyleCnt="0"/>
      <dgm:spPr/>
      <dgm:t>
        <a:bodyPr/>
        <a:lstStyle/>
        <a:p>
          <a:endParaRPr lang="en-IN"/>
        </a:p>
      </dgm:t>
    </dgm:pt>
    <dgm:pt modelId="{858449DB-EE8E-40B7-971C-C2C5CD583FCA}" type="pres">
      <dgm:prSet presAssocID="{2FD71D90-BC3F-4762-BC52-58F7C190E354}" presName="childText" presStyleLbl="conFgAcc1" presStyleIdx="1" presStyleCnt="2">
        <dgm:presLayoutVars>
          <dgm:bulletEnabled val="1"/>
        </dgm:presLayoutVars>
      </dgm:prSet>
      <dgm:spPr/>
      <dgm:t>
        <a:bodyPr/>
        <a:lstStyle/>
        <a:p>
          <a:endParaRPr lang="en-IN"/>
        </a:p>
      </dgm:t>
    </dgm:pt>
  </dgm:ptLst>
  <dgm:cxnLst>
    <dgm:cxn modelId="{40A7F19C-677D-4E10-9975-D44CA544B62B}" type="presOf" srcId="{1B3B5C1D-4646-46A4-803B-386A3F879EB8}" destId="{035CB620-D6FE-45FE-BCBA-AA2A58915EF6}" srcOrd="0" destOrd="0" presId="urn:microsoft.com/office/officeart/2005/8/layout/list1"/>
    <dgm:cxn modelId="{CC2139CB-7881-4EED-B594-C2416B9FF3C1}" srcId="{2FD71D90-BC3F-4762-BC52-58F7C190E354}" destId="{535AFC65-7AB9-4642-B175-C1D56176F303}" srcOrd="1" destOrd="0" parTransId="{11685809-871B-429C-8DB7-5912A372799A}" sibTransId="{B7BC38B9-5A3E-4B0E-94C8-C977BC15DF85}"/>
    <dgm:cxn modelId="{49221E2B-CCC0-46D4-92F7-019C9193E482}" srcId="{8E5C6BFD-1824-44DE-85DC-55A762229DBC}" destId="{1B3B5C1D-4646-46A4-803B-386A3F879EB8}" srcOrd="0" destOrd="0" parTransId="{4D1908BA-7BF8-4714-BDD1-AF63710CFF50}" sibTransId="{2D7F3A65-2198-4B07-9EB4-3228970D2E74}"/>
    <dgm:cxn modelId="{3B7FA809-1A9A-459D-BD94-E37E6EBEA728}" type="presOf" srcId="{4705DC63-4612-4C7D-8DC5-2635BB806679}" destId="{858449DB-EE8E-40B7-971C-C2C5CD583FCA}" srcOrd="0" destOrd="0" presId="urn:microsoft.com/office/officeart/2005/8/layout/list1"/>
    <dgm:cxn modelId="{C7262CA4-0DD4-41A9-917C-800D2F68B66F}" type="presOf" srcId="{02AE9F3A-88D5-4812-ACBE-1B576A37039A}" destId="{035CB620-D6FE-45FE-BCBA-AA2A58915EF6}" srcOrd="0" destOrd="1" presId="urn:microsoft.com/office/officeart/2005/8/layout/list1"/>
    <dgm:cxn modelId="{E94A2845-DB59-4AAD-A8CF-8218DCA2D7F2}" srcId="{4C1168B1-1784-4463-B96C-D109A23D6DEC}" destId="{8E5C6BFD-1824-44DE-85DC-55A762229DBC}" srcOrd="0" destOrd="0" parTransId="{154E449D-21BA-4E05-94CA-7BD7E1B4A252}" sibTransId="{AED5E98B-BB1A-4646-AAD5-E4C1A3105260}"/>
    <dgm:cxn modelId="{E41DBF26-4CA2-490C-BE14-EF1F4936B566}" type="presOf" srcId="{4C1168B1-1784-4463-B96C-D109A23D6DEC}" destId="{2C186F1B-CA50-4C0E-A5FF-72292E2A9002}" srcOrd="0" destOrd="0" presId="urn:microsoft.com/office/officeart/2005/8/layout/list1"/>
    <dgm:cxn modelId="{2F9C7481-DD70-4B87-8ED5-3654A2720E71}" srcId="{2FD71D90-BC3F-4762-BC52-58F7C190E354}" destId="{4705DC63-4612-4C7D-8DC5-2635BB806679}" srcOrd="0" destOrd="0" parTransId="{A4012B3A-2FCC-4D7D-853C-2995BA3D21E7}" sibTransId="{E7BB4D7E-EA4D-46B9-B437-D670A692722D}"/>
    <dgm:cxn modelId="{899E65A9-2471-423E-A351-3ED711CBC074}" type="presOf" srcId="{2FD71D90-BC3F-4762-BC52-58F7C190E354}" destId="{28DF2538-14CB-4636-8CAA-6990C106208B}" srcOrd="1" destOrd="0" presId="urn:microsoft.com/office/officeart/2005/8/layout/list1"/>
    <dgm:cxn modelId="{5742097D-8DF1-4F0F-842D-DD49F6F19F2D}" type="presOf" srcId="{8E5C6BFD-1824-44DE-85DC-55A762229DBC}" destId="{99AEFA94-E0F9-4F76-9257-475030BC5349}" srcOrd="0" destOrd="0" presId="urn:microsoft.com/office/officeart/2005/8/layout/list1"/>
    <dgm:cxn modelId="{AA18BBA0-2D0D-4B6B-8D45-465840848C65}" srcId="{8E5C6BFD-1824-44DE-85DC-55A762229DBC}" destId="{02AE9F3A-88D5-4812-ACBE-1B576A37039A}" srcOrd="1" destOrd="0" parTransId="{A5341F8D-976E-4541-A497-A8B5EE9FBDF2}" sibTransId="{870E30C0-2F17-4A8C-971D-8C54758D0135}"/>
    <dgm:cxn modelId="{46FDFED6-174B-4ECA-B3A9-F81A139B940C}" type="presOf" srcId="{535AFC65-7AB9-4642-B175-C1D56176F303}" destId="{858449DB-EE8E-40B7-971C-C2C5CD583FCA}" srcOrd="0" destOrd="1" presId="urn:microsoft.com/office/officeart/2005/8/layout/list1"/>
    <dgm:cxn modelId="{E3B45F70-3716-47FB-89A8-A172F3443145}" srcId="{4C1168B1-1784-4463-B96C-D109A23D6DEC}" destId="{2FD71D90-BC3F-4762-BC52-58F7C190E354}" srcOrd="1" destOrd="0" parTransId="{8F0DD23C-A5A0-4827-BC57-F6AFCB8648B6}" sibTransId="{5010B5CC-0921-41F7-B49B-378638ACF897}"/>
    <dgm:cxn modelId="{0E9B6340-4043-4D2A-903F-A6AC46A68E02}" type="presOf" srcId="{2FD71D90-BC3F-4762-BC52-58F7C190E354}" destId="{B4F90A94-D3D9-4F07-9A08-CBB8DE64A524}" srcOrd="0" destOrd="0" presId="urn:microsoft.com/office/officeart/2005/8/layout/list1"/>
    <dgm:cxn modelId="{EF7E2B69-C8B3-45BE-9E89-B920B5A9C6CE}" type="presOf" srcId="{8E5C6BFD-1824-44DE-85DC-55A762229DBC}" destId="{95FBF207-2910-4878-872D-86ACFB1124FE}" srcOrd="1" destOrd="0" presId="urn:microsoft.com/office/officeart/2005/8/layout/list1"/>
    <dgm:cxn modelId="{EB6947BE-E97F-46B9-98EE-8D839AC53F18}" type="presParOf" srcId="{2C186F1B-CA50-4C0E-A5FF-72292E2A9002}" destId="{9E8E68A3-9400-4761-9874-958AE25F61CC}" srcOrd="0" destOrd="0" presId="urn:microsoft.com/office/officeart/2005/8/layout/list1"/>
    <dgm:cxn modelId="{DF3A1B4D-91F2-456B-B995-72F53747B95C}" type="presParOf" srcId="{9E8E68A3-9400-4761-9874-958AE25F61CC}" destId="{99AEFA94-E0F9-4F76-9257-475030BC5349}" srcOrd="0" destOrd="0" presId="urn:microsoft.com/office/officeart/2005/8/layout/list1"/>
    <dgm:cxn modelId="{C0C82E7B-E2FA-4442-88F0-6FB60DDD17F2}" type="presParOf" srcId="{9E8E68A3-9400-4761-9874-958AE25F61CC}" destId="{95FBF207-2910-4878-872D-86ACFB1124FE}" srcOrd="1" destOrd="0" presId="urn:microsoft.com/office/officeart/2005/8/layout/list1"/>
    <dgm:cxn modelId="{CBF88742-BA6F-45A0-8970-7DCF892F6D83}" type="presParOf" srcId="{2C186F1B-CA50-4C0E-A5FF-72292E2A9002}" destId="{B1D618F0-3F60-461C-B9C9-4CD514B2A5DF}" srcOrd="1" destOrd="0" presId="urn:microsoft.com/office/officeart/2005/8/layout/list1"/>
    <dgm:cxn modelId="{03DF0ADC-D952-4BC3-B9C2-096FF8808CD5}" type="presParOf" srcId="{2C186F1B-CA50-4C0E-A5FF-72292E2A9002}" destId="{035CB620-D6FE-45FE-BCBA-AA2A58915EF6}" srcOrd="2" destOrd="0" presId="urn:microsoft.com/office/officeart/2005/8/layout/list1"/>
    <dgm:cxn modelId="{5721BEEB-81F7-47C6-8857-FBBC947D9474}" type="presParOf" srcId="{2C186F1B-CA50-4C0E-A5FF-72292E2A9002}" destId="{AB7E5135-18C7-4258-8792-9068F394399E}" srcOrd="3" destOrd="0" presId="urn:microsoft.com/office/officeart/2005/8/layout/list1"/>
    <dgm:cxn modelId="{C4ECD163-59CA-45B2-AC01-6C533EDD6A31}" type="presParOf" srcId="{2C186F1B-CA50-4C0E-A5FF-72292E2A9002}" destId="{58061B89-7089-4258-853B-9A16D3351654}" srcOrd="4" destOrd="0" presId="urn:microsoft.com/office/officeart/2005/8/layout/list1"/>
    <dgm:cxn modelId="{23F3EEEB-48F8-4B6C-9C9B-078972E48373}" type="presParOf" srcId="{58061B89-7089-4258-853B-9A16D3351654}" destId="{B4F90A94-D3D9-4F07-9A08-CBB8DE64A524}" srcOrd="0" destOrd="0" presId="urn:microsoft.com/office/officeart/2005/8/layout/list1"/>
    <dgm:cxn modelId="{023B062C-C9B8-4907-93ED-B5F11C44D07D}" type="presParOf" srcId="{58061B89-7089-4258-853B-9A16D3351654}" destId="{28DF2538-14CB-4636-8CAA-6990C106208B}" srcOrd="1" destOrd="0" presId="urn:microsoft.com/office/officeart/2005/8/layout/list1"/>
    <dgm:cxn modelId="{1C6D408C-DA9F-4D47-8ED0-5831ED234379}" type="presParOf" srcId="{2C186F1B-CA50-4C0E-A5FF-72292E2A9002}" destId="{CC6B990B-64D4-474B-97F7-7228E5A46327}" srcOrd="5" destOrd="0" presId="urn:microsoft.com/office/officeart/2005/8/layout/list1"/>
    <dgm:cxn modelId="{75402290-887A-4834-8123-CA57DCA48BF8}" type="presParOf" srcId="{2C186F1B-CA50-4C0E-A5FF-72292E2A9002}" destId="{858449DB-EE8E-40B7-971C-C2C5CD583FCA}"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3DFF8-9DD2-4C96-BAFF-E43B807B0DAB}">
      <dsp:nvSpPr>
        <dsp:cNvPr id="0" name=""/>
        <dsp:cNvSpPr/>
      </dsp:nvSpPr>
      <dsp:spPr>
        <a:xfrm>
          <a:off x="0" y="145065"/>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39D4785B-FAB6-4A87-99E9-9E9899231C6C}">
      <dsp:nvSpPr>
        <dsp:cNvPr id="0" name=""/>
        <dsp:cNvSpPr/>
      </dsp:nvSpPr>
      <dsp:spPr>
        <a:xfrm>
          <a:off x="457493" y="0"/>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Background</a:t>
          </a:r>
          <a:endParaRPr lang="en-US" sz="1800" b="1" kern="1200" dirty="0">
            <a:solidFill>
              <a:schemeClr val="tx1"/>
            </a:solidFill>
          </a:endParaRPr>
        </a:p>
      </dsp:txBody>
      <dsp:txXfrm>
        <a:off x="477668" y="20175"/>
        <a:ext cx="6364553" cy="372930"/>
      </dsp:txXfrm>
    </dsp:sp>
    <dsp:sp modelId="{12440714-3007-4B16-B5F3-8B7BA19FD2C8}">
      <dsp:nvSpPr>
        <dsp:cNvPr id="0" name=""/>
        <dsp:cNvSpPr/>
      </dsp:nvSpPr>
      <dsp:spPr>
        <a:xfrm>
          <a:off x="0" y="817979"/>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AEAD88AF-CFD4-47B7-96AD-12E5F666CE97}">
      <dsp:nvSpPr>
        <dsp:cNvPr id="0" name=""/>
        <dsp:cNvSpPr/>
      </dsp:nvSpPr>
      <dsp:spPr>
        <a:xfrm>
          <a:off x="457493" y="649213"/>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Key Auction Principles</a:t>
          </a:r>
          <a:endParaRPr lang="en-US" sz="1800" b="1" kern="1200" dirty="0">
            <a:solidFill>
              <a:schemeClr val="tx1"/>
            </a:solidFill>
          </a:endParaRPr>
        </a:p>
      </dsp:txBody>
      <dsp:txXfrm>
        <a:off x="477668" y="669388"/>
        <a:ext cx="6364553" cy="372930"/>
      </dsp:txXfrm>
    </dsp:sp>
    <dsp:sp modelId="{46D5D732-BFC1-445C-84BF-4646D1BB723B}">
      <dsp:nvSpPr>
        <dsp:cNvPr id="0" name=""/>
        <dsp:cNvSpPr/>
      </dsp:nvSpPr>
      <dsp:spPr>
        <a:xfrm>
          <a:off x="0" y="1471955"/>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176D3661-EA8A-44E4-893C-84C6DB5B52EF}">
      <dsp:nvSpPr>
        <dsp:cNvPr id="0" name=""/>
        <dsp:cNvSpPr/>
      </dsp:nvSpPr>
      <dsp:spPr>
        <a:xfrm>
          <a:off x="457493" y="1284253"/>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Auction Methodology</a:t>
          </a:r>
          <a:endParaRPr lang="en-US" sz="1800" b="1" kern="1200" dirty="0">
            <a:solidFill>
              <a:schemeClr val="tx1"/>
            </a:solidFill>
          </a:endParaRPr>
        </a:p>
      </dsp:txBody>
      <dsp:txXfrm>
        <a:off x="477668" y="1304428"/>
        <a:ext cx="6364553" cy="372930"/>
      </dsp:txXfrm>
    </dsp:sp>
    <dsp:sp modelId="{9DB279CF-4A44-477E-AD61-9A89E443F5F7}">
      <dsp:nvSpPr>
        <dsp:cNvPr id="0" name=""/>
        <dsp:cNvSpPr/>
      </dsp:nvSpPr>
      <dsp:spPr>
        <a:xfrm>
          <a:off x="0" y="2106995"/>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3AC56458-668B-41C1-B1AA-306DCE1172C5}">
      <dsp:nvSpPr>
        <dsp:cNvPr id="0" name=""/>
        <dsp:cNvSpPr/>
      </dsp:nvSpPr>
      <dsp:spPr>
        <a:xfrm>
          <a:off x="457493" y="1919293"/>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Key Terms</a:t>
          </a:r>
          <a:endParaRPr lang="en-US" sz="1800" b="1" kern="1200" dirty="0">
            <a:solidFill>
              <a:schemeClr val="tx1"/>
            </a:solidFill>
          </a:endParaRPr>
        </a:p>
      </dsp:txBody>
      <dsp:txXfrm>
        <a:off x="477668" y="1939468"/>
        <a:ext cx="6364553" cy="372930"/>
      </dsp:txXfrm>
    </dsp:sp>
    <dsp:sp modelId="{555E7D68-F83F-429D-931C-0FFA1694EC71}">
      <dsp:nvSpPr>
        <dsp:cNvPr id="0" name=""/>
        <dsp:cNvSpPr/>
      </dsp:nvSpPr>
      <dsp:spPr>
        <a:xfrm>
          <a:off x="0" y="2742035"/>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6063D7E3-F7C3-404C-89AF-8AA729CE2401}">
      <dsp:nvSpPr>
        <dsp:cNvPr id="0" name=""/>
        <dsp:cNvSpPr/>
      </dsp:nvSpPr>
      <dsp:spPr>
        <a:xfrm>
          <a:off x="457493" y="2554333"/>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Eligibility Criteria</a:t>
          </a:r>
          <a:endParaRPr lang="en-US" sz="1800" b="1" kern="1200" dirty="0">
            <a:solidFill>
              <a:schemeClr val="tx1"/>
            </a:solidFill>
          </a:endParaRPr>
        </a:p>
      </dsp:txBody>
      <dsp:txXfrm>
        <a:off x="477668" y="2574508"/>
        <a:ext cx="6364553" cy="372930"/>
      </dsp:txXfrm>
    </dsp:sp>
    <dsp:sp modelId="{BB1C5067-13D1-4EF0-AA05-7D5088DDF49A}">
      <dsp:nvSpPr>
        <dsp:cNvPr id="0" name=""/>
        <dsp:cNvSpPr/>
      </dsp:nvSpPr>
      <dsp:spPr>
        <a:xfrm>
          <a:off x="0" y="3377075"/>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4FD57A87-7411-4C98-BC30-B3AD8C496315}">
      <dsp:nvSpPr>
        <dsp:cNvPr id="0" name=""/>
        <dsp:cNvSpPr/>
      </dsp:nvSpPr>
      <dsp:spPr>
        <a:xfrm>
          <a:off x="457493" y="3189373"/>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Conditions to E-Auction</a:t>
          </a:r>
          <a:endParaRPr lang="en-US" sz="1800" b="1" kern="1200" dirty="0">
            <a:solidFill>
              <a:schemeClr val="tx1"/>
            </a:solidFill>
          </a:endParaRPr>
        </a:p>
      </dsp:txBody>
      <dsp:txXfrm>
        <a:off x="477668" y="3209548"/>
        <a:ext cx="6364553" cy="372930"/>
      </dsp:txXfrm>
    </dsp:sp>
    <dsp:sp modelId="{764172E7-EBFA-4594-904C-150AB6E436EA}">
      <dsp:nvSpPr>
        <dsp:cNvPr id="0" name=""/>
        <dsp:cNvSpPr/>
      </dsp:nvSpPr>
      <dsp:spPr>
        <a:xfrm>
          <a:off x="0" y="4031053"/>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0D4B98E1-B629-44A1-8413-85A0B234C5B1}">
      <dsp:nvSpPr>
        <dsp:cNvPr id="0" name=""/>
        <dsp:cNvSpPr/>
      </dsp:nvSpPr>
      <dsp:spPr>
        <a:xfrm>
          <a:off x="457493" y="3824413"/>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E-Auction Process</a:t>
          </a:r>
          <a:endParaRPr lang="en-US" sz="1800" b="1" kern="1200" dirty="0">
            <a:solidFill>
              <a:schemeClr val="tx1"/>
            </a:solidFill>
          </a:endParaRPr>
        </a:p>
      </dsp:txBody>
      <dsp:txXfrm>
        <a:off x="477668" y="3844588"/>
        <a:ext cx="6364553" cy="372930"/>
      </dsp:txXfrm>
    </dsp:sp>
    <dsp:sp modelId="{FFFB2C05-F346-4394-8B8E-93E7B1347C8F}">
      <dsp:nvSpPr>
        <dsp:cNvPr id="0" name=""/>
        <dsp:cNvSpPr/>
      </dsp:nvSpPr>
      <dsp:spPr>
        <a:xfrm>
          <a:off x="0" y="4666093"/>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2D1E5F0F-A2F6-4B40-AFDE-5301C53EB9D9}">
      <dsp:nvSpPr>
        <dsp:cNvPr id="0" name=""/>
        <dsp:cNvSpPr/>
      </dsp:nvSpPr>
      <dsp:spPr>
        <a:xfrm>
          <a:off x="457493" y="4459453"/>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Payments</a:t>
          </a:r>
          <a:endParaRPr lang="en-US" sz="1800" b="1" kern="1200" dirty="0">
            <a:solidFill>
              <a:schemeClr val="tx1"/>
            </a:solidFill>
          </a:endParaRPr>
        </a:p>
      </dsp:txBody>
      <dsp:txXfrm>
        <a:off x="477668" y="4479628"/>
        <a:ext cx="6364553" cy="372930"/>
      </dsp:txXfrm>
    </dsp:sp>
    <dsp:sp modelId="{DEE4A3A9-6D0F-4119-85E5-7E2BC1A801F3}">
      <dsp:nvSpPr>
        <dsp:cNvPr id="0" name=""/>
        <dsp:cNvSpPr/>
      </dsp:nvSpPr>
      <dsp:spPr>
        <a:xfrm>
          <a:off x="0" y="5301133"/>
          <a:ext cx="9149862" cy="352800"/>
        </a:xfrm>
        <a:prstGeom prst="rect">
          <a:avLst/>
        </a:prstGeom>
        <a:solidFill>
          <a:schemeClr val="bg1">
            <a:lumMod val="95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0"/>
          <a:bevelB w="0"/>
        </a:sp3d>
      </dsp:spPr>
      <dsp:style>
        <a:lnRef idx="2">
          <a:scrgbClr r="0" g="0" b="0"/>
        </a:lnRef>
        <a:fillRef idx="1">
          <a:scrgbClr r="0" g="0" b="0"/>
        </a:fillRef>
        <a:effectRef idx="0">
          <a:scrgbClr r="0" g="0" b="0"/>
        </a:effectRef>
        <a:fontRef idx="minor"/>
      </dsp:style>
    </dsp:sp>
    <dsp:sp modelId="{0965E0BA-B8C5-41ED-9842-33AC54FEF606}">
      <dsp:nvSpPr>
        <dsp:cNvPr id="0" name=""/>
        <dsp:cNvSpPr/>
      </dsp:nvSpPr>
      <dsp:spPr>
        <a:xfrm>
          <a:off x="457493" y="5094493"/>
          <a:ext cx="6404903" cy="413280"/>
        </a:xfrm>
        <a:prstGeom prst="round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42090" tIns="0" rIns="242090"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1"/>
              </a:solidFill>
            </a:rPr>
            <a:t>Key FSA Terms &amp; Modifications to existing FSA</a:t>
          </a:r>
          <a:endParaRPr lang="en-US" sz="1800" b="1" kern="1200" dirty="0">
            <a:solidFill>
              <a:schemeClr val="tx1"/>
            </a:solidFill>
          </a:endParaRPr>
        </a:p>
      </dsp:txBody>
      <dsp:txXfrm>
        <a:off x="477668" y="5114668"/>
        <a:ext cx="6364553"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2B840-DB3C-4902-A967-D52755F4DEBB}">
      <dsp:nvSpPr>
        <dsp:cNvPr id="0" name=""/>
        <dsp:cNvSpPr/>
      </dsp:nvSpPr>
      <dsp:spPr>
        <a:xfrm rot="5400000">
          <a:off x="-171745" y="176478"/>
          <a:ext cx="1144970" cy="801479"/>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b="1" kern="1200" dirty="0" smtClean="0"/>
            <a:t>Dec 2006</a:t>
          </a:r>
          <a:endParaRPr lang="en-IN" sz="1600" b="1" kern="1200" dirty="0"/>
        </a:p>
      </dsp:txBody>
      <dsp:txXfrm rot="-5400000">
        <a:off x="1" y="405473"/>
        <a:ext cx="801479" cy="343491"/>
      </dsp:txXfrm>
    </dsp:sp>
    <dsp:sp modelId="{1FCB0234-F394-4BE0-A8A4-4BC7DDBC8984}">
      <dsp:nvSpPr>
        <dsp:cNvPr id="0" name=""/>
        <dsp:cNvSpPr/>
      </dsp:nvSpPr>
      <dsp:spPr>
        <a:xfrm rot="5400000">
          <a:off x="4641757" y="-3835545"/>
          <a:ext cx="744230" cy="8424786"/>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4763" lvl="1" indent="0" algn="l" defTabSz="711200">
            <a:lnSpc>
              <a:spcPct val="90000"/>
            </a:lnSpc>
            <a:spcBef>
              <a:spcPct val="0"/>
            </a:spcBef>
            <a:spcAft>
              <a:spcPct val="15000"/>
            </a:spcAft>
            <a:buChar char="••"/>
          </a:pPr>
          <a:r>
            <a:rPr lang="en-IN" sz="1600" kern="1200" dirty="0" smtClean="0"/>
            <a:t>Supreme Court judgment in </a:t>
          </a:r>
          <a:r>
            <a:rPr lang="en-IN" sz="1600" kern="1200" dirty="0" err="1" smtClean="0"/>
            <a:t>Ashoka</a:t>
          </a:r>
          <a:r>
            <a:rPr lang="en-IN" sz="1600" kern="1200" dirty="0" smtClean="0"/>
            <a:t> Smokeless Case: 2 Principles</a:t>
          </a:r>
          <a:endParaRPr lang="en-IN" sz="1600" kern="1200" dirty="0"/>
        </a:p>
        <a:p>
          <a:pPr marL="355600" lvl="1" indent="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Coal being a </a:t>
          </a:r>
          <a:r>
            <a:rPr lang="en-IN" sz="1600" kern="1200" dirty="0" smtClean="0">
              <a:latin typeface="Calibri" pitchFamily="34" charset="0"/>
              <a:cs typeface="Calibri" pitchFamily="34" charset="0"/>
            </a:rPr>
            <a:t>scarce commodity</a:t>
          </a:r>
          <a:r>
            <a:rPr lang="en-IN" sz="1600" b="0" kern="1200" dirty="0" smtClean="0">
              <a:latin typeface="Calibri" pitchFamily="34" charset="0"/>
              <a:cs typeface="Calibri" pitchFamily="34" charset="0"/>
            </a:rPr>
            <a:t>, its utility for the purpose for which it is needed is </a:t>
          </a:r>
          <a:r>
            <a:rPr lang="en-IN" sz="1600" kern="1200" dirty="0" smtClean="0">
              <a:latin typeface="Calibri" pitchFamily="34" charset="0"/>
              <a:cs typeface="Calibri" pitchFamily="34" charset="0"/>
            </a:rPr>
            <a:t>essential</a:t>
          </a:r>
          <a:endParaRPr lang="en-IN" sz="1600" kern="1200" dirty="0"/>
        </a:p>
        <a:p>
          <a:pPr marL="355600" lvl="1" indent="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Nobody should be allowed to take </a:t>
          </a:r>
          <a:r>
            <a:rPr lang="en-IN" sz="1600" kern="1200" dirty="0" smtClean="0">
              <a:latin typeface="Calibri" pitchFamily="34" charset="0"/>
              <a:cs typeface="Calibri" pitchFamily="34" charset="0"/>
            </a:rPr>
            <a:t>undue advantage</a:t>
          </a:r>
          <a:r>
            <a:rPr lang="en-IN" sz="1600" b="0" kern="1200" dirty="0" smtClean="0">
              <a:latin typeface="Calibri" pitchFamily="34" charset="0"/>
              <a:cs typeface="Calibri" pitchFamily="34" charset="0"/>
            </a:rPr>
            <a:t> while dealing with a scarce commodity</a:t>
          </a:r>
          <a:endParaRPr lang="en-IN" sz="1600" kern="1200" dirty="0"/>
        </a:p>
      </dsp:txBody>
      <dsp:txXfrm rot="-5400000">
        <a:off x="801479" y="41063"/>
        <a:ext cx="8388456" cy="671570"/>
      </dsp:txXfrm>
    </dsp:sp>
    <dsp:sp modelId="{08796993-E8A2-4B0E-AB13-8D48EE2223A0}">
      <dsp:nvSpPr>
        <dsp:cNvPr id="0" name=""/>
        <dsp:cNvSpPr/>
      </dsp:nvSpPr>
      <dsp:spPr>
        <a:xfrm rot="5400000">
          <a:off x="-171745" y="1205036"/>
          <a:ext cx="1144970" cy="801479"/>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b="1" kern="1200" dirty="0" smtClean="0"/>
            <a:t>Sep 2014</a:t>
          </a:r>
          <a:endParaRPr lang="en-IN" sz="1600" b="1" kern="1200" dirty="0"/>
        </a:p>
      </dsp:txBody>
      <dsp:txXfrm rot="-5400000">
        <a:off x="1" y="1434031"/>
        <a:ext cx="801479" cy="343491"/>
      </dsp:txXfrm>
    </dsp:sp>
    <dsp:sp modelId="{6A9630D4-EEFC-469B-A769-C35514CF15DE}">
      <dsp:nvSpPr>
        <dsp:cNvPr id="0" name=""/>
        <dsp:cNvSpPr/>
      </dsp:nvSpPr>
      <dsp:spPr>
        <a:xfrm rot="5400000">
          <a:off x="4641757" y="-2806987"/>
          <a:ext cx="744230" cy="8424786"/>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Supreme Court cancelled coal block allocations since 1993 on the grounds that the procedure followed was arbitrary and no objective criterion was used</a:t>
          </a:r>
          <a:endParaRPr lang="en-IN" sz="1600" kern="1200" dirty="0"/>
        </a:p>
      </dsp:txBody>
      <dsp:txXfrm rot="-5400000">
        <a:off x="801479" y="1069621"/>
        <a:ext cx="8388456" cy="671570"/>
      </dsp:txXfrm>
    </dsp:sp>
    <dsp:sp modelId="{FFEA1663-EE1F-4244-A95A-A5B5015F5AA2}">
      <dsp:nvSpPr>
        <dsp:cNvPr id="0" name=""/>
        <dsp:cNvSpPr/>
      </dsp:nvSpPr>
      <dsp:spPr>
        <a:xfrm rot="5400000">
          <a:off x="-171745" y="2233594"/>
          <a:ext cx="1144970" cy="801479"/>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b="1" kern="1200" dirty="0" smtClean="0"/>
            <a:t>Mar- Sep 2015</a:t>
          </a:r>
          <a:endParaRPr lang="en-IN" sz="1600" b="1" kern="1200" dirty="0"/>
        </a:p>
      </dsp:txBody>
      <dsp:txXfrm rot="-5400000">
        <a:off x="1" y="2462589"/>
        <a:ext cx="801479" cy="343491"/>
      </dsp:txXfrm>
    </dsp:sp>
    <dsp:sp modelId="{6CDAAEA5-D8E3-4738-A417-83BE7B1DA757}">
      <dsp:nvSpPr>
        <dsp:cNvPr id="0" name=""/>
        <dsp:cNvSpPr/>
      </dsp:nvSpPr>
      <dsp:spPr>
        <a:xfrm rot="5400000">
          <a:off x="4641561" y="-1778233"/>
          <a:ext cx="744622" cy="8424786"/>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E-auction of Coal Mines conducted in accordance with Coal Mines (Special Provisions) Act, 2015</a:t>
          </a:r>
          <a:endParaRPr lang="en-IN" sz="1600" kern="1200" dirty="0"/>
        </a:p>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IMC constituted for examining allocation of coal linkage through market-based mechanism</a:t>
          </a:r>
          <a:endParaRPr lang="en-IN" sz="1600" kern="1200" dirty="0"/>
        </a:p>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IMC agreed on auction of coal linkages to non-regulated sector through competitive bidding</a:t>
          </a:r>
          <a:endParaRPr lang="en-IN" sz="1600" kern="1200" dirty="0"/>
        </a:p>
      </dsp:txBody>
      <dsp:txXfrm rot="-5400000">
        <a:off x="801480" y="2098197"/>
        <a:ext cx="8388437" cy="671924"/>
      </dsp:txXfrm>
    </dsp:sp>
    <dsp:sp modelId="{33FC272A-856D-4A74-9BD6-B42DD75C9DFF}">
      <dsp:nvSpPr>
        <dsp:cNvPr id="0" name=""/>
        <dsp:cNvSpPr/>
      </dsp:nvSpPr>
      <dsp:spPr>
        <a:xfrm rot="5400000">
          <a:off x="-171745" y="3262152"/>
          <a:ext cx="1144970" cy="801479"/>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b="1" kern="1200" dirty="0" smtClean="0"/>
            <a:t>Feb 2016</a:t>
          </a:r>
          <a:endParaRPr lang="en-IN" sz="1600" b="1" kern="1200" dirty="0"/>
        </a:p>
      </dsp:txBody>
      <dsp:txXfrm rot="-5400000">
        <a:off x="1" y="3491147"/>
        <a:ext cx="801479" cy="343491"/>
      </dsp:txXfrm>
    </dsp:sp>
    <dsp:sp modelId="{B841E1AC-BE18-4F00-BF0D-731DEF06C543}">
      <dsp:nvSpPr>
        <dsp:cNvPr id="0" name=""/>
        <dsp:cNvSpPr/>
      </dsp:nvSpPr>
      <dsp:spPr>
        <a:xfrm rot="5400000">
          <a:off x="4641757" y="-749871"/>
          <a:ext cx="744230" cy="8424786"/>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On Feb 3, 2016, CCEA approved that all allocations of coal linkages/Letter of Assurance (</a:t>
          </a:r>
          <a:r>
            <a:rPr lang="en-IN" sz="1600" b="0" kern="1200" dirty="0" err="1" smtClean="0">
              <a:latin typeface="Calibri" pitchFamily="34" charset="0"/>
              <a:cs typeface="Calibri" pitchFamily="34" charset="0"/>
            </a:rPr>
            <a:t>LoAs</a:t>
          </a:r>
          <a:r>
            <a:rPr lang="en-IN" sz="1600" b="0" kern="1200" dirty="0" smtClean="0">
              <a:latin typeface="Calibri" pitchFamily="34" charset="0"/>
              <a:cs typeface="Calibri" pitchFamily="34" charset="0"/>
            </a:rPr>
            <a:t>) for non-regulated sector shall henceforth be auction based</a:t>
          </a:r>
          <a:endParaRPr lang="en-IN" sz="1600" kern="1200" dirty="0"/>
        </a:p>
      </dsp:txBody>
      <dsp:txXfrm rot="-5400000">
        <a:off x="801479" y="3126737"/>
        <a:ext cx="8388456" cy="671570"/>
      </dsp:txXfrm>
    </dsp:sp>
    <dsp:sp modelId="{EDA79E87-EB4B-470D-A7D5-FA9BF887481C}">
      <dsp:nvSpPr>
        <dsp:cNvPr id="0" name=""/>
        <dsp:cNvSpPr/>
      </dsp:nvSpPr>
      <dsp:spPr>
        <a:xfrm rot="5400000">
          <a:off x="-171745" y="4290710"/>
          <a:ext cx="1144970" cy="801479"/>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b="1" kern="1200" dirty="0" smtClean="0"/>
            <a:t>Feb 2016</a:t>
          </a:r>
          <a:endParaRPr lang="en-IN" sz="1600" b="1" kern="1200" dirty="0"/>
        </a:p>
      </dsp:txBody>
      <dsp:txXfrm rot="-5400000">
        <a:off x="1" y="4519705"/>
        <a:ext cx="801479" cy="343491"/>
      </dsp:txXfrm>
    </dsp:sp>
    <dsp:sp modelId="{10D9363A-08CA-4D91-AE0B-DC4636CF823C}">
      <dsp:nvSpPr>
        <dsp:cNvPr id="0" name=""/>
        <dsp:cNvSpPr/>
      </dsp:nvSpPr>
      <dsp:spPr>
        <a:xfrm rot="5400000">
          <a:off x="4641757" y="278687"/>
          <a:ext cx="744230" cy="8424786"/>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IN" sz="1600" b="1" kern="1200" dirty="0" err="1" smtClean="0">
              <a:latin typeface="Calibri" pitchFamily="34" charset="0"/>
              <a:cs typeface="Calibri" pitchFamily="34" charset="0"/>
            </a:rPr>
            <a:t>MoC</a:t>
          </a:r>
          <a:r>
            <a:rPr lang="en-IN" sz="1600" b="1" kern="1200" dirty="0" smtClean="0">
              <a:latin typeface="Calibri" pitchFamily="34" charset="0"/>
              <a:cs typeface="Calibri" pitchFamily="34" charset="0"/>
            </a:rPr>
            <a:t> has issued letter to CIL and SCCL dated Feb 15, 2016 (“Policy”)</a:t>
          </a:r>
          <a:r>
            <a:rPr lang="en-IN" sz="1600" b="0" kern="1200" dirty="0" smtClean="0">
              <a:latin typeface="Calibri" pitchFamily="34" charset="0"/>
              <a:cs typeface="Calibri" pitchFamily="34" charset="0"/>
            </a:rPr>
            <a:t>,</a:t>
          </a:r>
          <a:endParaRPr lang="en-IN" sz="1600" kern="1200" dirty="0"/>
        </a:p>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Auctions shall be conducted by Coal India Ltd (CIL) &amp; SCCL</a:t>
          </a:r>
          <a:endParaRPr lang="en-IN" sz="1600" kern="1200" dirty="0"/>
        </a:p>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Details of procedure for the methodology shall be worked out by CIL</a:t>
          </a:r>
        </a:p>
      </dsp:txBody>
      <dsp:txXfrm rot="-5400000">
        <a:off x="801479" y="4155295"/>
        <a:ext cx="8388456" cy="6715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3AD23-D4C3-40DB-B6B5-B5EDDAE77430}">
      <dsp:nvSpPr>
        <dsp:cNvPr id="0" name=""/>
        <dsp:cNvSpPr/>
      </dsp:nvSpPr>
      <dsp:spPr>
        <a:xfrm>
          <a:off x="3834369" y="1860565"/>
          <a:ext cx="2027159" cy="938667"/>
        </a:xfrm>
        <a:custGeom>
          <a:avLst/>
          <a:gdLst/>
          <a:ahLst/>
          <a:cxnLst/>
          <a:rect l="0" t="0" r="0" b="0"/>
          <a:pathLst>
            <a:path>
              <a:moveTo>
                <a:pt x="0" y="0"/>
              </a:moveTo>
              <a:lnTo>
                <a:pt x="0" y="559590"/>
              </a:lnTo>
              <a:lnTo>
                <a:pt x="2027159" y="559590"/>
              </a:lnTo>
              <a:lnTo>
                <a:pt x="2027159" y="93866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E6992A-361D-466E-AF4F-426B05C26DC2}">
      <dsp:nvSpPr>
        <dsp:cNvPr id="0" name=""/>
        <dsp:cNvSpPr/>
      </dsp:nvSpPr>
      <dsp:spPr>
        <a:xfrm>
          <a:off x="1651789" y="1860565"/>
          <a:ext cx="2182579" cy="938667"/>
        </a:xfrm>
        <a:custGeom>
          <a:avLst/>
          <a:gdLst/>
          <a:ahLst/>
          <a:cxnLst/>
          <a:rect l="0" t="0" r="0" b="0"/>
          <a:pathLst>
            <a:path>
              <a:moveTo>
                <a:pt x="2182579" y="0"/>
              </a:moveTo>
              <a:lnTo>
                <a:pt x="2182579" y="559590"/>
              </a:lnTo>
              <a:lnTo>
                <a:pt x="0" y="559590"/>
              </a:lnTo>
              <a:lnTo>
                <a:pt x="0" y="93866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0A11BB-5D9C-45BA-BD62-7D953ACB515C}">
      <dsp:nvSpPr>
        <dsp:cNvPr id="0" name=""/>
        <dsp:cNvSpPr/>
      </dsp:nvSpPr>
      <dsp:spPr>
        <a:xfrm>
          <a:off x="2265467" y="235949"/>
          <a:ext cx="3137804" cy="1624616"/>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29251" numCol="1" spcCol="1270" anchor="ctr" anchorCtr="0">
          <a:noAutofit/>
        </a:bodyPr>
        <a:lstStyle/>
        <a:p>
          <a:pPr lvl="0" algn="ctr" defTabSz="1422400">
            <a:lnSpc>
              <a:spcPct val="90000"/>
            </a:lnSpc>
            <a:spcBef>
              <a:spcPct val="0"/>
            </a:spcBef>
            <a:spcAft>
              <a:spcPct val="35000"/>
            </a:spcAft>
          </a:pPr>
          <a:r>
            <a:rPr lang="en-IN" sz="3200" kern="1200" dirty="0" smtClean="0">
              <a:solidFill>
                <a:schemeClr val="bg2">
                  <a:lumMod val="25000"/>
                </a:schemeClr>
              </a:solidFill>
            </a:rPr>
            <a:t>Online Electronic Auction Platform</a:t>
          </a:r>
          <a:endParaRPr lang="en-IN" sz="3200" kern="1200" dirty="0">
            <a:solidFill>
              <a:schemeClr val="bg2">
                <a:lumMod val="25000"/>
              </a:schemeClr>
            </a:solidFill>
          </a:endParaRPr>
        </a:p>
      </dsp:txBody>
      <dsp:txXfrm>
        <a:off x="2265467" y="235949"/>
        <a:ext cx="3137804" cy="1624616"/>
      </dsp:txXfrm>
    </dsp:sp>
    <dsp:sp modelId="{918B6402-BB9F-43DB-8DB0-3EA7B7206C79}">
      <dsp:nvSpPr>
        <dsp:cNvPr id="0" name=""/>
        <dsp:cNvSpPr/>
      </dsp:nvSpPr>
      <dsp:spPr>
        <a:xfrm>
          <a:off x="2893028" y="1499540"/>
          <a:ext cx="2824024" cy="541538"/>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lvl="0" algn="ctr" defTabSz="800100">
            <a:lnSpc>
              <a:spcPct val="90000"/>
            </a:lnSpc>
            <a:spcBef>
              <a:spcPct val="0"/>
            </a:spcBef>
            <a:spcAft>
              <a:spcPct val="35000"/>
            </a:spcAft>
          </a:pPr>
          <a:r>
            <a:rPr lang="en-IN" sz="1800" kern="1200" dirty="0" smtClean="0"/>
            <a:t>Registration on Auction Platform; No physical bids</a:t>
          </a:r>
          <a:endParaRPr lang="en-IN" sz="1800" kern="1200" dirty="0"/>
        </a:p>
      </dsp:txBody>
      <dsp:txXfrm>
        <a:off x="2893028" y="1499540"/>
        <a:ext cx="2824024" cy="541538"/>
      </dsp:txXfrm>
    </dsp:sp>
    <dsp:sp modelId="{1B9DF145-F77E-4933-986F-9A5647E6A395}">
      <dsp:nvSpPr>
        <dsp:cNvPr id="0" name=""/>
        <dsp:cNvSpPr/>
      </dsp:nvSpPr>
      <dsp:spPr>
        <a:xfrm>
          <a:off x="82887" y="2799233"/>
          <a:ext cx="3137804" cy="1624616"/>
        </a:xfrm>
        <a:prstGeom prst="rect">
          <a:avLst/>
        </a:prstGeom>
        <a:gradFill rotWithShape="0">
          <a:gsLst>
            <a:gs pos="0">
              <a:srgbClr val="FFEFD1"/>
            </a:gs>
            <a:gs pos="64999">
              <a:srgbClr val="F0EBD5"/>
            </a:gs>
            <a:gs pos="100000">
              <a:srgbClr val="D1C39F"/>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29251" numCol="1" spcCol="1270" anchor="ctr" anchorCtr="0">
          <a:noAutofit/>
        </a:bodyPr>
        <a:lstStyle/>
        <a:p>
          <a:pPr lvl="0" algn="ctr" defTabSz="1422400">
            <a:lnSpc>
              <a:spcPct val="90000"/>
            </a:lnSpc>
            <a:spcBef>
              <a:spcPct val="0"/>
            </a:spcBef>
            <a:spcAft>
              <a:spcPct val="35000"/>
            </a:spcAft>
          </a:pPr>
          <a:r>
            <a:rPr lang="en-IN" sz="3200" kern="1200" dirty="0" smtClean="0">
              <a:solidFill>
                <a:schemeClr val="tx1"/>
              </a:solidFill>
            </a:rPr>
            <a:t>Conditions to Auction</a:t>
          </a:r>
          <a:endParaRPr lang="en-IN" sz="3200" kern="1200" dirty="0">
            <a:solidFill>
              <a:schemeClr val="tx1"/>
            </a:solidFill>
          </a:endParaRPr>
        </a:p>
      </dsp:txBody>
      <dsp:txXfrm>
        <a:off x="82887" y="2799233"/>
        <a:ext cx="3137804" cy="1624616"/>
      </dsp:txXfrm>
    </dsp:sp>
    <dsp:sp modelId="{343ECC06-5136-494D-A926-AEF9E8431A32}">
      <dsp:nvSpPr>
        <dsp:cNvPr id="0" name=""/>
        <dsp:cNvSpPr/>
      </dsp:nvSpPr>
      <dsp:spPr>
        <a:xfrm>
          <a:off x="710448" y="4062823"/>
          <a:ext cx="2824024" cy="541538"/>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lvl="0" algn="ctr" defTabSz="800100">
            <a:lnSpc>
              <a:spcPct val="90000"/>
            </a:lnSpc>
            <a:spcBef>
              <a:spcPct val="0"/>
            </a:spcBef>
            <a:spcAft>
              <a:spcPct val="35000"/>
            </a:spcAft>
          </a:pPr>
          <a:r>
            <a:rPr lang="en-IN" sz="1800" kern="1200" dirty="0" smtClean="0"/>
            <a:t>Auction Platform to display Normative Coal Requirement</a:t>
          </a:r>
          <a:endParaRPr lang="en-IN" sz="1800" kern="1200" dirty="0"/>
        </a:p>
      </dsp:txBody>
      <dsp:txXfrm>
        <a:off x="710448" y="4062823"/>
        <a:ext cx="2824024" cy="541538"/>
      </dsp:txXfrm>
    </dsp:sp>
    <dsp:sp modelId="{B47C6817-F710-4B0F-B2BA-7505A0098D8B}">
      <dsp:nvSpPr>
        <dsp:cNvPr id="0" name=""/>
        <dsp:cNvSpPr/>
      </dsp:nvSpPr>
      <dsp:spPr>
        <a:xfrm>
          <a:off x="4292627" y="2799233"/>
          <a:ext cx="3137804" cy="1624616"/>
        </a:xfrm>
        <a:prstGeom prst="rect">
          <a:avLst/>
        </a:prstGeom>
        <a:gradFill rotWithShape="0">
          <a:gsLst>
            <a:gs pos="0">
              <a:srgbClr val="DDEBCF"/>
            </a:gs>
            <a:gs pos="50000">
              <a:srgbClr val="9CB86E"/>
            </a:gs>
            <a:gs pos="100000">
              <a:srgbClr val="156B13"/>
            </a:gs>
          </a:gsLst>
          <a:lin ang="5400000" scaled="0"/>
        </a:gradFill>
        <a:ln w="25400" cap="flat" cmpd="sng" algn="ctr">
          <a:solidFill>
            <a:schemeClr val="lt1">
              <a:hueOff val="0"/>
              <a:satOff val="0"/>
              <a:lumOff val="0"/>
              <a:alphaOff val="0"/>
            </a:schemeClr>
          </a:solidFill>
          <a:prstDash val="solid"/>
        </a:ln>
        <a:effectLst/>
        <a:scene3d>
          <a:camera prst="orthographicFront"/>
          <a:lightRig rig="threePt" dir="t"/>
        </a:scene3d>
        <a:sp3d>
          <a:bevelT w="381000"/>
          <a:bevelB w="381000"/>
        </a:sp3d>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229251" numCol="1" spcCol="1270" anchor="ctr" anchorCtr="0">
          <a:noAutofit/>
        </a:bodyPr>
        <a:lstStyle/>
        <a:p>
          <a:pPr lvl="0" algn="ctr" defTabSz="1244600">
            <a:lnSpc>
              <a:spcPct val="90000"/>
            </a:lnSpc>
            <a:spcBef>
              <a:spcPct val="0"/>
            </a:spcBef>
            <a:spcAft>
              <a:spcPct val="35000"/>
            </a:spcAft>
          </a:pPr>
          <a:r>
            <a:rPr lang="en-IN" sz="2800" kern="1200" dirty="0" smtClean="0">
              <a:solidFill>
                <a:schemeClr val="tx1"/>
              </a:solidFill>
            </a:rPr>
            <a:t>Non-Discriminatory Ascending Clock Auction Process</a:t>
          </a:r>
          <a:endParaRPr lang="en-IN" sz="2800" kern="1200" dirty="0">
            <a:solidFill>
              <a:schemeClr val="tx1"/>
            </a:solidFill>
          </a:endParaRPr>
        </a:p>
      </dsp:txBody>
      <dsp:txXfrm>
        <a:off x="4292627" y="2799233"/>
        <a:ext cx="3137804" cy="1624616"/>
      </dsp:txXfrm>
    </dsp:sp>
    <dsp:sp modelId="{E4E2279B-A109-4092-9B1F-CACB701CC04A}">
      <dsp:nvSpPr>
        <dsp:cNvPr id="0" name=""/>
        <dsp:cNvSpPr/>
      </dsp:nvSpPr>
      <dsp:spPr>
        <a:xfrm>
          <a:off x="4764767" y="4062823"/>
          <a:ext cx="3134864" cy="541538"/>
        </a:xfrm>
        <a:prstGeom prst="rect">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lvl="0" algn="ctr" defTabSz="800100">
            <a:lnSpc>
              <a:spcPct val="90000"/>
            </a:lnSpc>
            <a:spcBef>
              <a:spcPct val="0"/>
            </a:spcBef>
            <a:spcAft>
              <a:spcPct val="35000"/>
            </a:spcAft>
          </a:pPr>
          <a:r>
            <a:rPr lang="en-IN" sz="1800" kern="1200" dirty="0" smtClean="0"/>
            <a:t>Increase in Premium till Demand Supply equilibrium is established</a:t>
          </a:r>
          <a:endParaRPr lang="en-IN" sz="1800" kern="1200" dirty="0"/>
        </a:p>
      </dsp:txBody>
      <dsp:txXfrm>
        <a:off x="4764767" y="4062823"/>
        <a:ext cx="3134864" cy="5415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FBD72-02F5-4F75-B3C2-C261C3A1E15C}">
      <dsp:nvSpPr>
        <dsp:cNvPr id="0" name=""/>
        <dsp:cNvSpPr/>
      </dsp:nvSpPr>
      <dsp:spPr>
        <a:xfrm>
          <a:off x="0" y="243034"/>
          <a:ext cx="9417335" cy="932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0890" tIns="333248" rIns="730890" bIns="113792" numCol="1" spcCol="1270" anchor="t" anchorCtr="0">
          <a:noAutofit/>
        </a:bodyPr>
        <a:lstStyle/>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Any resident Indian Person including a Proprietorship/partnership firm registered in India</a:t>
          </a:r>
          <a:endParaRPr lang="en-IN" sz="1600" kern="1200" dirty="0"/>
        </a:p>
        <a:p>
          <a:pPr marL="171450" lvl="1" indent="-171450" algn="l" defTabSz="711200">
            <a:lnSpc>
              <a:spcPct val="90000"/>
            </a:lnSpc>
            <a:spcBef>
              <a:spcPct val="0"/>
            </a:spcBef>
            <a:spcAft>
              <a:spcPct val="15000"/>
            </a:spcAft>
            <a:buChar char="••"/>
          </a:pPr>
          <a:r>
            <a:rPr lang="en-IN" sz="1600" b="0" kern="1200" dirty="0" smtClean="0">
              <a:latin typeface="Calibri" pitchFamily="34" charset="0"/>
              <a:cs typeface="Calibri" pitchFamily="34" charset="0"/>
            </a:rPr>
            <a:t>Companies incorporated in India</a:t>
          </a:r>
          <a:endParaRPr lang="en-IN" sz="1600" kern="1200" dirty="0"/>
        </a:p>
      </dsp:txBody>
      <dsp:txXfrm>
        <a:off x="0" y="243034"/>
        <a:ext cx="9417335" cy="932400"/>
      </dsp:txXfrm>
    </dsp:sp>
    <dsp:sp modelId="{9B7A41EF-529C-4A60-839A-A43DEE52DA83}">
      <dsp:nvSpPr>
        <dsp:cNvPr id="0" name=""/>
        <dsp:cNvSpPr/>
      </dsp:nvSpPr>
      <dsp:spPr>
        <a:xfrm>
          <a:off x="470866" y="6874"/>
          <a:ext cx="6592134" cy="4723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167" tIns="0" rIns="249167" bIns="0" numCol="1" spcCol="1270" anchor="ctr" anchorCtr="0">
          <a:noAutofit/>
        </a:bodyPr>
        <a:lstStyle/>
        <a:p>
          <a:pPr lvl="0" algn="l" defTabSz="711200">
            <a:lnSpc>
              <a:spcPct val="90000"/>
            </a:lnSpc>
            <a:spcBef>
              <a:spcPct val="0"/>
            </a:spcBef>
            <a:spcAft>
              <a:spcPct val="35000"/>
            </a:spcAft>
          </a:pPr>
          <a:r>
            <a:rPr lang="en-IN" sz="1600" b="1" kern="1200" dirty="0" smtClean="0"/>
            <a:t>Composition of the Bidder</a:t>
          </a:r>
          <a:endParaRPr lang="en-IN" sz="1600" b="1" kern="1200" dirty="0"/>
        </a:p>
      </dsp:txBody>
      <dsp:txXfrm>
        <a:off x="493923" y="29931"/>
        <a:ext cx="6546020" cy="426206"/>
      </dsp:txXfrm>
    </dsp:sp>
    <dsp:sp modelId="{E8ACB3C7-942D-4727-874D-E3B6B31E1094}">
      <dsp:nvSpPr>
        <dsp:cNvPr id="0" name=""/>
        <dsp:cNvSpPr/>
      </dsp:nvSpPr>
      <dsp:spPr>
        <a:xfrm>
          <a:off x="0" y="1497994"/>
          <a:ext cx="9417335" cy="1209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0890" tIns="333248" rIns="730890" bIns="113792" numCol="1" spcCol="1270" anchor="t" anchorCtr="0">
          <a:noAutofit/>
        </a:bodyPr>
        <a:lstStyle/>
        <a:p>
          <a:pPr marL="171450" lvl="1" indent="-171450" algn="l" defTabSz="711200">
            <a:lnSpc>
              <a:spcPct val="90000"/>
            </a:lnSpc>
            <a:spcBef>
              <a:spcPct val="0"/>
            </a:spcBef>
            <a:spcAft>
              <a:spcPct val="15000"/>
            </a:spcAft>
            <a:buChar char="••"/>
          </a:pPr>
          <a:r>
            <a:rPr lang="en-IN" sz="1600" kern="1200" dirty="0" smtClean="0"/>
            <a:t>Bidder to own the EUP</a:t>
          </a:r>
          <a:endParaRPr lang="en-IN" sz="1600" kern="1200" dirty="0"/>
        </a:p>
        <a:p>
          <a:pPr marL="171450" lvl="1" indent="-171450" algn="l" defTabSz="711200">
            <a:lnSpc>
              <a:spcPct val="90000"/>
            </a:lnSpc>
            <a:spcBef>
              <a:spcPct val="0"/>
            </a:spcBef>
            <a:spcAft>
              <a:spcPct val="15000"/>
            </a:spcAft>
            <a:buChar char="••"/>
          </a:pPr>
          <a:r>
            <a:rPr lang="en-IN" sz="1600" kern="1200" dirty="0" smtClean="0"/>
            <a:t>EUP to be located in India</a:t>
          </a:r>
          <a:endParaRPr lang="en-IN" sz="1600" kern="1200" dirty="0"/>
        </a:p>
        <a:p>
          <a:pPr marL="171450" lvl="1" indent="-171450" algn="l" defTabSz="711200">
            <a:lnSpc>
              <a:spcPct val="90000"/>
            </a:lnSpc>
            <a:spcBef>
              <a:spcPct val="0"/>
            </a:spcBef>
            <a:spcAft>
              <a:spcPct val="15000"/>
            </a:spcAft>
            <a:buChar char="••"/>
          </a:pPr>
          <a:r>
            <a:rPr lang="en-IN" sz="1600" kern="1200" dirty="0" smtClean="0"/>
            <a:t>Coal to be used for own consumption</a:t>
          </a:r>
          <a:endParaRPr lang="en-IN" sz="1600" kern="1200" dirty="0"/>
        </a:p>
      </dsp:txBody>
      <dsp:txXfrm>
        <a:off x="0" y="1497994"/>
        <a:ext cx="9417335" cy="1209600"/>
      </dsp:txXfrm>
    </dsp:sp>
    <dsp:sp modelId="{3A372FCF-1422-4D78-8968-75ACC9FEC369}">
      <dsp:nvSpPr>
        <dsp:cNvPr id="0" name=""/>
        <dsp:cNvSpPr/>
      </dsp:nvSpPr>
      <dsp:spPr>
        <a:xfrm>
          <a:off x="470866" y="1261834"/>
          <a:ext cx="6592134" cy="4723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167" tIns="0" rIns="249167" bIns="0" numCol="1" spcCol="1270" anchor="ctr" anchorCtr="0">
          <a:noAutofit/>
        </a:bodyPr>
        <a:lstStyle/>
        <a:p>
          <a:pPr lvl="0" algn="l" defTabSz="711200">
            <a:lnSpc>
              <a:spcPct val="90000"/>
            </a:lnSpc>
            <a:spcBef>
              <a:spcPct val="0"/>
            </a:spcBef>
            <a:spcAft>
              <a:spcPct val="35000"/>
            </a:spcAft>
          </a:pPr>
          <a:r>
            <a:rPr lang="en-IN" sz="1600" b="1" kern="1200" dirty="0" smtClean="0"/>
            <a:t>Ownership of End Use Plant (EUP)</a:t>
          </a:r>
          <a:endParaRPr lang="en-IN" sz="1600" b="1" kern="1200" dirty="0"/>
        </a:p>
      </dsp:txBody>
      <dsp:txXfrm>
        <a:off x="493923" y="1284891"/>
        <a:ext cx="6546020" cy="426206"/>
      </dsp:txXfrm>
    </dsp:sp>
    <dsp:sp modelId="{19C4D755-2922-496E-8E3C-969E3B2030EC}">
      <dsp:nvSpPr>
        <dsp:cNvPr id="0" name=""/>
        <dsp:cNvSpPr/>
      </dsp:nvSpPr>
      <dsp:spPr>
        <a:xfrm>
          <a:off x="0" y="3030154"/>
          <a:ext cx="9417335" cy="680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0890" tIns="333248" rIns="730890" bIns="113792" numCol="1" spcCol="1270" anchor="t" anchorCtr="0">
          <a:noAutofit/>
        </a:bodyPr>
        <a:lstStyle/>
        <a:p>
          <a:pPr marL="171450" lvl="1" indent="-171450" algn="l" defTabSz="711200">
            <a:lnSpc>
              <a:spcPct val="90000"/>
            </a:lnSpc>
            <a:spcBef>
              <a:spcPct val="0"/>
            </a:spcBef>
            <a:spcAft>
              <a:spcPct val="15000"/>
            </a:spcAft>
            <a:buChar char="••"/>
          </a:pPr>
          <a:r>
            <a:rPr lang="en-AU" sz="1600" b="0" kern="1200" dirty="0" smtClean="0"/>
            <a:t>EUPs should have commenced commercial operations</a:t>
          </a:r>
          <a:endParaRPr lang="en-IN" sz="1600" b="0" kern="1200" dirty="0"/>
        </a:p>
      </dsp:txBody>
      <dsp:txXfrm>
        <a:off x="0" y="3030154"/>
        <a:ext cx="9417335" cy="680400"/>
      </dsp:txXfrm>
    </dsp:sp>
    <dsp:sp modelId="{BC82A315-E8C3-48A0-AC7C-1352A1D5830C}">
      <dsp:nvSpPr>
        <dsp:cNvPr id="0" name=""/>
        <dsp:cNvSpPr/>
      </dsp:nvSpPr>
      <dsp:spPr>
        <a:xfrm>
          <a:off x="470866" y="2793994"/>
          <a:ext cx="6592134" cy="4723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167" tIns="0" rIns="249167" bIns="0" numCol="1" spcCol="1270" anchor="ctr" anchorCtr="0">
          <a:noAutofit/>
        </a:bodyPr>
        <a:lstStyle/>
        <a:p>
          <a:pPr lvl="0" algn="l" defTabSz="711200">
            <a:lnSpc>
              <a:spcPct val="90000"/>
            </a:lnSpc>
            <a:spcBef>
              <a:spcPct val="0"/>
            </a:spcBef>
            <a:spcAft>
              <a:spcPct val="35000"/>
            </a:spcAft>
          </a:pPr>
          <a:r>
            <a:rPr lang="en-IN" sz="1600" b="1" kern="1200" dirty="0" smtClean="0"/>
            <a:t>Status of End Use Plant</a:t>
          </a:r>
          <a:endParaRPr lang="en-IN" sz="1600" b="1" kern="1200" dirty="0"/>
        </a:p>
      </dsp:txBody>
      <dsp:txXfrm>
        <a:off x="493923" y="2817051"/>
        <a:ext cx="6546020" cy="426206"/>
      </dsp:txXfrm>
    </dsp:sp>
    <dsp:sp modelId="{CB7E98B8-57AC-4B0D-AB61-4E2143F9CBB7}">
      <dsp:nvSpPr>
        <dsp:cNvPr id="0" name=""/>
        <dsp:cNvSpPr/>
      </dsp:nvSpPr>
      <dsp:spPr>
        <a:xfrm>
          <a:off x="0" y="4033114"/>
          <a:ext cx="9417335" cy="1436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0890" tIns="333248" rIns="730890" bIns="113792" numCol="1" spcCol="1270" anchor="t" anchorCtr="0">
          <a:noAutofit/>
        </a:bodyPr>
        <a:lstStyle/>
        <a:p>
          <a:pPr marL="171450" lvl="1" indent="-171450" algn="just" defTabSz="711200">
            <a:lnSpc>
              <a:spcPct val="90000"/>
            </a:lnSpc>
            <a:spcBef>
              <a:spcPct val="0"/>
            </a:spcBef>
            <a:spcAft>
              <a:spcPct val="15000"/>
            </a:spcAft>
            <a:buChar char="••"/>
          </a:pPr>
          <a:r>
            <a:rPr lang="en-IN" sz="1600" u="none" kern="1200" dirty="0" smtClean="0">
              <a:latin typeface="Calibri" pitchFamily="34" charset="0"/>
              <a:cs typeface="Calibri" pitchFamily="34" charset="0"/>
            </a:rPr>
            <a:t>Calculated at </a:t>
          </a:r>
          <a:r>
            <a:rPr lang="en-IN" sz="1600" b="1" i="0" u="none" kern="1200" dirty="0" smtClean="0">
              <a:latin typeface="Calibri" pitchFamily="34" charset="0"/>
              <a:cs typeface="Calibri" pitchFamily="34" charset="0"/>
            </a:rPr>
            <a:t>85% Plant Capacity Utilisation </a:t>
          </a:r>
          <a:r>
            <a:rPr lang="en-IN" sz="1600" u="none" kern="1200" dirty="0" smtClean="0">
              <a:latin typeface="Calibri" pitchFamily="34" charset="0"/>
              <a:cs typeface="Calibri" pitchFamily="34" charset="0"/>
            </a:rPr>
            <a:t>and bidders may bid up to 100% of their Normative Coal Requirement</a:t>
          </a:r>
          <a:endParaRPr lang="en-IN" sz="1600" u="none" kern="1200" dirty="0"/>
        </a:p>
        <a:p>
          <a:pPr marL="171450" lvl="1" indent="-171450" algn="just" defTabSz="711200">
            <a:lnSpc>
              <a:spcPct val="90000"/>
            </a:lnSpc>
            <a:spcBef>
              <a:spcPct val="0"/>
            </a:spcBef>
            <a:spcAft>
              <a:spcPct val="15000"/>
            </a:spcAft>
            <a:buChar char="••"/>
          </a:pPr>
          <a:r>
            <a:rPr lang="en-IN" sz="1600" kern="1200" dirty="0" smtClean="0"/>
            <a:t>To be net of requirement being met from other linkages and / or captive coal mine</a:t>
          </a:r>
          <a:endParaRPr lang="en-IN" sz="1600" kern="1200" dirty="0"/>
        </a:p>
        <a:p>
          <a:pPr marL="171450" lvl="1" indent="-171450" algn="just" defTabSz="711200">
            <a:lnSpc>
              <a:spcPct val="90000"/>
            </a:lnSpc>
            <a:spcBef>
              <a:spcPct val="0"/>
            </a:spcBef>
            <a:spcAft>
              <a:spcPct val="15000"/>
            </a:spcAft>
            <a:buChar char="••"/>
          </a:pPr>
          <a:r>
            <a:rPr lang="en-IN" sz="1600" b="1" kern="1200" dirty="0" smtClean="0"/>
            <a:t>Minimum Normative Coal Requirement should be 4,200 TPA</a:t>
          </a:r>
          <a:endParaRPr lang="en-IN" sz="1600" b="1" kern="1200" dirty="0"/>
        </a:p>
      </dsp:txBody>
      <dsp:txXfrm>
        <a:off x="0" y="4033114"/>
        <a:ext cx="9417335" cy="1436400"/>
      </dsp:txXfrm>
    </dsp:sp>
    <dsp:sp modelId="{7F8CA21B-AE4F-423D-B2CA-5F2702D3DCF6}">
      <dsp:nvSpPr>
        <dsp:cNvPr id="0" name=""/>
        <dsp:cNvSpPr/>
      </dsp:nvSpPr>
      <dsp:spPr>
        <a:xfrm>
          <a:off x="470866" y="3796954"/>
          <a:ext cx="6592134" cy="4723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167" tIns="0" rIns="249167" bIns="0" numCol="1" spcCol="1270" anchor="ctr" anchorCtr="0">
          <a:noAutofit/>
        </a:bodyPr>
        <a:lstStyle/>
        <a:p>
          <a:pPr lvl="0" algn="l" defTabSz="711200">
            <a:lnSpc>
              <a:spcPct val="90000"/>
            </a:lnSpc>
            <a:spcBef>
              <a:spcPct val="0"/>
            </a:spcBef>
            <a:spcAft>
              <a:spcPct val="35000"/>
            </a:spcAft>
          </a:pPr>
          <a:r>
            <a:rPr lang="en-IN" sz="1600" b="1" kern="1200" dirty="0" smtClean="0"/>
            <a:t>Normative Coal Requirement</a:t>
          </a:r>
          <a:endParaRPr lang="en-IN" sz="1600" b="1" kern="1200" dirty="0"/>
        </a:p>
      </dsp:txBody>
      <dsp:txXfrm>
        <a:off x="493923" y="3820011"/>
        <a:ext cx="6546020" cy="4262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5CB620-D6FE-45FE-BCBA-AA2A58915EF6}">
      <dsp:nvSpPr>
        <dsp:cNvPr id="0" name=""/>
        <dsp:cNvSpPr/>
      </dsp:nvSpPr>
      <dsp:spPr>
        <a:xfrm>
          <a:off x="0" y="291334"/>
          <a:ext cx="9417335" cy="121905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0890" tIns="374904" rIns="730890" bIns="113792" numCol="1" spcCol="1270" anchor="t" anchorCtr="0">
          <a:noAutofit/>
        </a:bodyPr>
        <a:lstStyle/>
        <a:p>
          <a:pPr marL="171450" lvl="1" indent="-171450" algn="just" defTabSz="711200">
            <a:lnSpc>
              <a:spcPct val="90000"/>
            </a:lnSpc>
            <a:spcBef>
              <a:spcPct val="0"/>
            </a:spcBef>
            <a:spcAft>
              <a:spcPct val="15000"/>
            </a:spcAft>
            <a:buChar char="••"/>
          </a:pPr>
          <a:r>
            <a:rPr lang="en-IN" sz="1600" kern="1200" dirty="0" smtClean="0"/>
            <a:t>With</a:t>
          </a:r>
          <a:r>
            <a:rPr lang="en-IN" sz="1600" kern="1200" baseline="0" dirty="0" smtClean="0"/>
            <a:t> respect to one specified EUP, Bidder is required to submit </a:t>
          </a:r>
          <a:r>
            <a:rPr lang="en-IN" sz="1600" kern="1200" dirty="0" smtClean="0"/>
            <a:t>information/documents and payments as required under Conditions to e-Auction </a:t>
          </a:r>
          <a:endParaRPr lang="en-IN" sz="1600" kern="1200" dirty="0"/>
        </a:p>
        <a:p>
          <a:pPr marL="171450" lvl="1" indent="-171450" algn="just" defTabSz="711200">
            <a:lnSpc>
              <a:spcPct val="90000"/>
            </a:lnSpc>
            <a:spcBef>
              <a:spcPct val="0"/>
            </a:spcBef>
            <a:spcAft>
              <a:spcPct val="15000"/>
            </a:spcAft>
            <a:buChar char="••"/>
          </a:pPr>
          <a:r>
            <a:rPr lang="en-IN" sz="1600" kern="1200" dirty="0" smtClean="0"/>
            <a:t>With respect to one EUP, the Bidder may submit financial bid for multiple Lots </a:t>
          </a:r>
          <a:endParaRPr lang="en-IN" sz="1600" kern="1200" dirty="0"/>
        </a:p>
      </dsp:txBody>
      <dsp:txXfrm>
        <a:off x="0" y="291334"/>
        <a:ext cx="9417335" cy="1219050"/>
      </dsp:txXfrm>
    </dsp:sp>
    <dsp:sp modelId="{95FBF207-2910-4878-872D-86ACFB1124FE}">
      <dsp:nvSpPr>
        <dsp:cNvPr id="0" name=""/>
        <dsp:cNvSpPr/>
      </dsp:nvSpPr>
      <dsp:spPr>
        <a:xfrm>
          <a:off x="470866" y="25654"/>
          <a:ext cx="6592134" cy="53136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167" tIns="0" rIns="249167" bIns="0" numCol="1" spcCol="1270" anchor="ctr" anchorCtr="0">
          <a:noAutofit/>
        </a:bodyPr>
        <a:lstStyle/>
        <a:p>
          <a:pPr lvl="0" algn="l" defTabSz="711200">
            <a:lnSpc>
              <a:spcPct val="90000"/>
            </a:lnSpc>
            <a:spcBef>
              <a:spcPct val="0"/>
            </a:spcBef>
            <a:spcAft>
              <a:spcPct val="35000"/>
            </a:spcAft>
          </a:pPr>
          <a:r>
            <a:rPr lang="en-IN" sz="1600" b="1" kern="1200" dirty="0" smtClean="0"/>
            <a:t>No. of Bids by a Bidder</a:t>
          </a:r>
          <a:endParaRPr lang="en-IN" sz="1600" b="1" kern="1200" dirty="0"/>
        </a:p>
      </dsp:txBody>
      <dsp:txXfrm>
        <a:off x="496805" y="51593"/>
        <a:ext cx="6540256" cy="479482"/>
      </dsp:txXfrm>
    </dsp:sp>
    <dsp:sp modelId="{858449DB-EE8E-40B7-971C-C2C5CD583FCA}">
      <dsp:nvSpPr>
        <dsp:cNvPr id="0" name=""/>
        <dsp:cNvSpPr/>
      </dsp:nvSpPr>
      <dsp:spPr>
        <a:xfrm>
          <a:off x="0" y="1873264"/>
          <a:ext cx="9417335" cy="144585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30890" tIns="374904" rIns="730890" bIns="113792" numCol="1" spcCol="1270" anchor="t" anchorCtr="0">
          <a:noAutofit/>
        </a:bodyPr>
        <a:lstStyle/>
        <a:p>
          <a:pPr marL="171450" lvl="1" indent="-171450" algn="just" defTabSz="711200">
            <a:lnSpc>
              <a:spcPct val="90000"/>
            </a:lnSpc>
            <a:spcBef>
              <a:spcPct val="0"/>
            </a:spcBef>
            <a:spcAft>
              <a:spcPct val="15000"/>
            </a:spcAft>
            <a:buChar char="••"/>
          </a:pPr>
          <a:r>
            <a:rPr lang="en-IN" sz="1600" kern="1200" dirty="0" smtClean="0"/>
            <a:t>Bidders with criminal conviction with respect to </a:t>
          </a:r>
          <a:r>
            <a:rPr lang="en-IN" sz="1600" kern="1200" dirty="0" err="1" smtClean="0"/>
            <a:t>misutilisation</a:t>
          </a:r>
          <a:r>
            <a:rPr lang="en-IN" sz="1600" kern="1200" dirty="0" smtClean="0"/>
            <a:t> of coal allocated through FSA will not be eligible.</a:t>
          </a:r>
          <a:endParaRPr lang="en-IN" sz="1600" kern="1200" dirty="0"/>
        </a:p>
        <a:p>
          <a:pPr marL="171450" lvl="1" indent="-171450" algn="just" defTabSz="711200">
            <a:lnSpc>
              <a:spcPct val="90000"/>
            </a:lnSpc>
            <a:spcBef>
              <a:spcPct val="0"/>
            </a:spcBef>
            <a:spcAft>
              <a:spcPct val="15000"/>
            </a:spcAft>
            <a:buChar char="••"/>
          </a:pPr>
          <a:r>
            <a:rPr lang="en-US" sz="1600" kern="1200" dirty="0" smtClean="0"/>
            <a:t>No transfer of linkage is allowed under the current linkage auction process. However change of control may be considered as specified in the Scheme Document.</a:t>
          </a:r>
          <a:endParaRPr lang="en-IN" sz="1600" kern="1200" dirty="0"/>
        </a:p>
      </dsp:txBody>
      <dsp:txXfrm>
        <a:off x="0" y="1873264"/>
        <a:ext cx="9417335" cy="1445850"/>
      </dsp:txXfrm>
    </dsp:sp>
    <dsp:sp modelId="{28DF2538-14CB-4636-8CAA-6990C106208B}">
      <dsp:nvSpPr>
        <dsp:cNvPr id="0" name=""/>
        <dsp:cNvSpPr/>
      </dsp:nvSpPr>
      <dsp:spPr>
        <a:xfrm>
          <a:off x="470866" y="1607584"/>
          <a:ext cx="6592134" cy="53136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9167" tIns="0" rIns="249167" bIns="0" numCol="1" spcCol="1270" anchor="ctr" anchorCtr="0">
          <a:noAutofit/>
        </a:bodyPr>
        <a:lstStyle/>
        <a:p>
          <a:pPr lvl="0" algn="l" defTabSz="711200">
            <a:lnSpc>
              <a:spcPct val="90000"/>
            </a:lnSpc>
            <a:spcBef>
              <a:spcPct val="0"/>
            </a:spcBef>
            <a:spcAft>
              <a:spcPct val="35000"/>
            </a:spcAft>
          </a:pPr>
          <a:r>
            <a:rPr lang="en-IN" sz="1600" b="1" kern="1200" dirty="0" smtClean="0"/>
            <a:t>Other Conditions</a:t>
          </a:r>
          <a:endParaRPr lang="en-IN" sz="1600" b="1" kern="1200" dirty="0"/>
        </a:p>
      </dsp:txBody>
      <dsp:txXfrm>
        <a:off x="496805" y="1633523"/>
        <a:ext cx="6540256"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1" y="2"/>
            <a:ext cx="2918568" cy="534154"/>
          </a:xfrm>
          <a:prstGeom prst="rect">
            <a:avLst/>
          </a:prstGeom>
          <a:noFill/>
          <a:ln w="9525">
            <a:noFill/>
            <a:miter lim="800000"/>
            <a:headEnd/>
            <a:tailEnd/>
          </a:ln>
          <a:effectLst/>
        </p:spPr>
        <p:txBody>
          <a:bodyPr vert="horz" wrap="square" lIns="91215" tIns="45608" rIns="91215" bIns="45608" numCol="1" anchor="t" anchorCtr="0" compatLnSpc="1">
            <a:prstTxWarp prst="textNoShape">
              <a:avLst/>
            </a:prstTxWarp>
          </a:bodyPr>
          <a:lstStyle>
            <a:lvl1pPr algn="l" defTabSz="914679">
              <a:defRPr sz="1200">
                <a:solidFill>
                  <a:schemeClr val="accent2"/>
                </a:solidFill>
              </a:defRPr>
            </a:lvl1pPr>
          </a:lstStyle>
          <a:p>
            <a:endParaRPr lang="en-AU" dirty="0"/>
          </a:p>
        </p:txBody>
      </p:sp>
      <p:sp>
        <p:nvSpPr>
          <p:cNvPr id="48131" name="Rectangle 3"/>
          <p:cNvSpPr>
            <a:spLocks noGrp="1" noChangeArrowheads="1"/>
          </p:cNvSpPr>
          <p:nvPr>
            <p:ph type="dt" sz="quarter" idx="1"/>
          </p:nvPr>
        </p:nvSpPr>
        <p:spPr bwMode="auto">
          <a:xfrm>
            <a:off x="3838953" y="2"/>
            <a:ext cx="2994060" cy="534154"/>
          </a:xfrm>
          <a:prstGeom prst="rect">
            <a:avLst/>
          </a:prstGeom>
          <a:noFill/>
          <a:ln w="9525">
            <a:noFill/>
            <a:miter lim="800000"/>
            <a:headEnd/>
            <a:tailEnd/>
          </a:ln>
          <a:effectLst/>
        </p:spPr>
        <p:txBody>
          <a:bodyPr vert="horz" wrap="square" lIns="91215" tIns="45608" rIns="91215" bIns="45608" numCol="1" anchor="t" anchorCtr="0" compatLnSpc="1">
            <a:prstTxWarp prst="textNoShape">
              <a:avLst/>
            </a:prstTxWarp>
          </a:bodyPr>
          <a:lstStyle>
            <a:lvl1pPr algn="r" defTabSz="914679">
              <a:defRPr sz="1200">
                <a:solidFill>
                  <a:schemeClr val="accent2"/>
                </a:solidFill>
              </a:defRPr>
            </a:lvl1pPr>
          </a:lstStyle>
          <a:p>
            <a:endParaRPr lang="en-AU" dirty="0"/>
          </a:p>
        </p:txBody>
      </p:sp>
      <p:sp>
        <p:nvSpPr>
          <p:cNvPr id="48132" name="Rectangle 4"/>
          <p:cNvSpPr>
            <a:spLocks noGrp="1" noChangeArrowheads="1"/>
          </p:cNvSpPr>
          <p:nvPr>
            <p:ph type="ftr" sz="quarter" idx="2"/>
          </p:nvPr>
        </p:nvSpPr>
        <p:spPr bwMode="auto">
          <a:xfrm>
            <a:off x="1" y="9462842"/>
            <a:ext cx="2918568" cy="457389"/>
          </a:xfrm>
          <a:prstGeom prst="rect">
            <a:avLst/>
          </a:prstGeom>
          <a:noFill/>
          <a:ln w="9525">
            <a:noFill/>
            <a:miter lim="800000"/>
            <a:headEnd/>
            <a:tailEnd/>
          </a:ln>
          <a:effectLst/>
        </p:spPr>
        <p:txBody>
          <a:bodyPr vert="horz" wrap="square" lIns="91215" tIns="45608" rIns="91215" bIns="45608" numCol="1" anchor="b" anchorCtr="0" compatLnSpc="1">
            <a:prstTxWarp prst="textNoShape">
              <a:avLst/>
            </a:prstTxWarp>
          </a:bodyPr>
          <a:lstStyle>
            <a:lvl1pPr algn="l" defTabSz="914679">
              <a:defRPr sz="1200">
                <a:solidFill>
                  <a:schemeClr val="accent2"/>
                </a:solidFill>
              </a:defRPr>
            </a:lvl1pPr>
          </a:lstStyle>
          <a:p>
            <a:endParaRPr lang="en-AU" dirty="0"/>
          </a:p>
        </p:txBody>
      </p:sp>
      <p:sp>
        <p:nvSpPr>
          <p:cNvPr id="48133" name="Rectangle 5"/>
          <p:cNvSpPr>
            <a:spLocks noGrp="1" noChangeArrowheads="1"/>
          </p:cNvSpPr>
          <p:nvPr>
            <p:ph type="sldNum" sz="quarter" idx="3"/>
          </p:nvPr>
        </p:nvSpPr>
        <p:spPr bwMode="auto">
          <a:xfrm>
            <a:off x="3838953" y="9462842"/>
            <a:ext cx="2994060" cy="457389"/>
          </a:xfrm>
          <a:prstGeom prst="rect">
            <a:avLst/>
          </a:prstGeom>
          <a:noFill/>
          <a:ln w="9525">
            <a:noFill/>
            <a:miter lim="800000"/>
            <a:headEnd/>
            <a:tailEnd/>
          </a:ln>
          <a:effectLst/>
        </p:spPr>
        <p:txBody>
          <a:bodyPr vert="horz" wrap="square" lIns="91215" tIns="45608" rIns="91215" bIns="45608" numCol="1" anchor="b" anchorCtr="0" compatLnSpc="1">
            <a:prstTxWarp prst="textNoShape">
              <a:avLst/>
            </a:prstTxWarp>
          </a:bodyPr>
          <a:lstStyle>
            <a:lvl1pPr algn="r" defTabSz="914679">
              <a:defRPr sz="1200">
                <a:solidFill>
                  <a:schemeClr val="accent2"/>
                </a:solidFill>
              </a:defRPr>
            </a:lvl1pPr>
          </a:lstStyle>
          <a:p>
            <a:fld id="{81C155BF-6B4A-4AB7-9001-CA8CB7176544}" type="slidenum">
              <a:rPr lang="en-AU"/>
              <a:pPr/>
              <a:t>‹#›</a:t>
            </a:fld>
            <a:endParaRPr lang="en-AU" dirty="0"/>
          </a:p>
        </p:txBody>
      </p:sp>
    </p:spTree>
    <p:extLst>
      <p:ext uri="{BB962C8B-B14F-4D97-AF65-F5344CB8AC3E}">
        <p14:creationId xmlns:p14="http://schemas.microsoft.com/office/powerpoint/2010/main" val="1436036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485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HelveticaNeue LT 45 Lt" pitchFamily="34" charset="0"/>
        <a:ea typeface="+mn-ea"/>
        <a:cs typeface="+mn-cs"/>
      </a:defRPr>
    </a:lvl1pPr>
    <a:lvl2pPr marL="457200" algn="l" rtl="0" fontAlgn="base">
      <a:spcBef>
        <a:spcPct val="30000"/>
      </a:spcBef>
      <a:spcAft>
        <a:spcPct val="0"/>
      </a:spcAft>
      <a:defRPr sz="1200" kern="1200">
        <a:solidFill>
          <a:schemeClr val="tx1"/>
        </a:solidFill>
        <a:latin typeface="HelveticaNeue LT 45 Lt" pitchFamily="34" charset="0"/>
        <a:ea typeface="+mn-ea"/>
        <a:cs typeface="+mn-cs"/>
      </a:defRPr>
    </a:lvl2pPr>
    <a:lvl3pPr marL="914400" algn="l" rtl="0" fontAlgn="base">
      <a:spcBef>
        <a:spcPct val="30000"/>
      </a:spcBef>
      <a:spcAft>
        <a:spcPct val="0"/>
      </a:spcAft>
      <a:defRPr sz="1200" kern="1200">
        <a:solidFill>
          <a:schemeClr val="tx1"/>
        </a:solidFill>
        <a:latin typeface="HelveticaNeue LT 45 Lt" pitchFamily="34" charset="0"/>
        <a:ea typeface="+mn-ea"/>
        <a:cs typeface="+mn-cs"/>
      </a:defRPr>
    </a:lvl3pPr>
    <a:lvl4pPr marL="1371600" algn="l" rtl="0" fontAlgn="base">
      <a:spcBef>
        <a:spcPct val="30000"/>
      </a:spcBef>
      <a:spcAft>
        <a:spcPct val="0"/>
      </a:spcAft>
      <a:defRPr sz="1200" kern="1200">
        <a:solidFill>
          <a:schemeClr val="tx1"/>
        </a:solidFill>
        <a:latin typeface="HelveticaNeue LT 45 Lt" pitchFamily="34" charset="0"/>
        <a:ea typeface="+mn-ea"/>
        <a:cs typeface="+mn-cs"/>
      </a:defRPr>
    </a:lvl4pPr>
    <a:lvl5pPr marL="1828800" algn="l" rtl="0" fontAlgn="base">
      <a:spcBef>
        <a:spcPct val="30000"/>
      </a:spcBef>
      <a:spcAft>
        <a:spcPct val="0"/>
      </a:spcAft>
      <a:defRPr sz="1200" kern="1200">
        <a:solidFill>
          <a:schemeClr val="tx1"/>
        </a:solidFill>
        <a:latin typeface="HelveticaNeue LT 45 Lt"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9488" y="1241425"/>
            <a:ext cx="4838700" cy="3349625"/>
          </a:xfrm>
          <a:prstGeom prst="rect">
            <a:avLst/>
          </a:prstGeom>
          <a:noFill/>
          <a:ln w="12700">
            <a:solidFill>
              <a:prstClr val="black"/>
            </a:solidFill>
          </a:ln>
        </p:spPr>
      </p:sp>
      <p:sp>
        <p:nvSpPr>
          <p:cNvPr id="3" name="Notes Placeholder 2"/>
          <p:cNvSpPr>
            <a:spLocks noGrp="1"/>
          </p:cNvSpPr>
          <p:nvPr>
            <p:ph type="body" idx="1"/>
          </p:nvPr>
        </p:nvSpPr>
        <p:spPr>
          <a:xfrm>
            <a:off x="679450" y="4777552"/>
            <a:ext cx="5438775" cy="3909050"/>
          </a:xfrm>
          <a:prstGeom prst="rect">
            <a:avLst/>
          </a:prstGeom>
        </p:spPr>
        <p:txBody>
          <a:bodyPr/>
          <a:lstStyle/>
          <a:p>
            <a:endParaRPr lang="en-IN"/>
          </a:p>
        </p:txBody>
      </p:sp>
    </p:spTree>
    <p:extLst>
      <p:ext uri="{BB962C8B-B14F-4D97-AF65-F5344CB8AC3E}">
        <p14:creationId xmlns:p14="http://schemas.microsoft.com/office/powerpoint/2010/main" val="1944695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9488" y="1241425"/>
            <a:ext cx="4838700" cy="3349625"/>
          </a:xfrm>
          <a:prstGeom prst="rect">
            <a:avLst/>
          </a:prstGeom>
          <a:noFill/>
          <a:ln w="12700">
            <a:solidFill>
              <a:prstClr val="black"/>
            </a:solidFill>
          </a:ln>
        </p:spPr>
      </p:sp>
      <p:sp>
        <p:nvSpPr>
          <p:cNvPr id="3" name="Notes Placeholder 2"/>
          <p:cNvSpPr>
            <a:spLocks noGrp="1"/>
          </p:cNvSpPr>
          <p:nvPr>
            <p:ph type="body" idx="1"/>
          </p:nvPr>
        </p:nvSpPr>
        <p:spPr>
          <a:xfrm>
            <a:off x="679450" y="4777552"/>
            <a:ext cx="5438775" cy="3909050"/>
          </a:xfrm>
          <a:prstGeom prst="rect">
            <a:avLst/>
          </a:prstGeom>
        </p:spPr>
        <p:txBody>
          <a:bodyPr/>
          <a:lstStyle/>
          <a:p>
            <a:endParaRPr lang="en-IN"/>
          </a:p>
        </p:txBody>
      </p:sp>
    </p:spTree>
    <p:extLst>
      <p:ext uri="{BB962C8B-B14F-4D97-AF65-F5344CB8AC3E}">
        <p14:creationId xmlns:p14="http://schemas.microsoft.com/office/powerpoint/2010/main" val="1944695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9488" y="1241425"/>
            <a:ext cx="4838700" cy="3349625"/>
          </a:xfrm>
          <a:prstGeom prst="rect">
            <a:avLst/>
          </a:prstGeom>
          <a:noFill/>
          <a:ln w="12700">
            <a:solidFill>
              <a:prstClr val="black"/>
            </a:solidFill>
          </a:ln>
        </p:spPr>
      </p:sp>
      <p:sp>
        <p:nvSpPr>
          <p:cNvPr id="3" name="Notes Placeholder 2"/>
          <p:cNvSpPr>
            <a:spLocks noGrp="1"/>
          </p:cNvSpPr>
          <p:nvPr>
            <p:ph type="body" idx="1"/>
          </p:nvPr>
        </p:nvSpPr>
        <p:spPr>
          <a:xfrm>
            <a:off x="679450" y="4777552"/>
            <a:ext cx="5438775" cy="3909050"/>
          </a:xfrm>
          <a:prstGeom prst="rect">
            <a:avLst/>
          </a:prstGeom>
        </p:spPr>
        <p:txBody>
          <a:bodyPr/>
          <a:lstStyle/>
          <a:p>
            <a:endParaRPr lang="en-IN"/>
          </a:p>
        </p:txBody>
      </p:sp>
    </p:spTree>
    <p:extLst>
      <p:ext uri="{BB962C8B-B14F-4D97-AF65-F5344CB8AC3E}">
        <p14:creationId xmlns:p14="http://schemas.microsoft.com/office/powerpoint/2010/main" val="1944695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9488" y="1241425"/>
            <a:ext cx="4838700" cy="3349625"/>
          </a:xfrm>
          <a:prstGeom prst="rect">
            <a:avLst/>
          </a:prstGeom>
          <a:noFill/>
          <a:ln w="12700">
            <a:solidFill>
              <a:prstClr val="black"/>
            </a:solidFill>
          </a:ln>
        </p:spPr>
      </p:sp>
      <p:sp>
        <p:nvSpPr>
          <p:cNvPr id="3" name="Notes Placeholder 2"/>
          <p:cNvSpPr>
            <a:spLocks noGrp="1"/>
          </p:cNvSpPr>
          <p:nvPr>
            <p:ph type="body" idx="1"/>
          </p:nvPr>
        </p:nvSpPr>
        <p:spPr>
          <a:xfrm>
            <a:off x="679450" y="4777552"/>
            <a:ext cx="5438775" cy="3909050"/>
          </a:xfrm>
          <a:prstGeom prst="rect">
            <a:avLst/>
          </a:prstGeom>
        </p:spPr>
        <p:txBody>
          <a:bodyPr/>
          <a:lstStyle/>
          <a:p>
            <a:endParaRPr lang="en-IN"/>
          </a:p>
        </p:txBody>
      </p:sp>
    </p:spTree>
    <p:extLst>
      <p:ext uri="{BB962C8B-B14F-4D97-AF65-F5344CB8AC3E}">
        <p14:creationId xmlns:p14="http://schemas.microsoft.com/office/powerpoint/2010/main" val="1944695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9488" y="1241425"/>
            <a:ext cx="4838700" cy="3349625"/>
          </a:xfrm>
          <a:prstGeom prst="rect">
            <a:avLst/>
          </a:prstGeom>
          <a:noFill/>
          <a:ln w="12700">
            <a:solidFill>
              <a:prstClr val="black"/>
            </a:solidFill>
          </a:ln>
        </p:spPr>
      </p:sp>
      <p:sp>
        <p:nvSpPr>
          <p:cNvPr id="3" name="Notes Placeholder 2"/>
          <p:cNvSpPr>
            <a:spLocks noGrp="1"/>
          </p:cNvSpPr>
          <p:nvPr>
            <p:ph type="body" idx="1"/>
          </p:nvPr>
        </p:nvSpPr>
        <p:spPr>
          <a:xfrm>
            <a:off x="679450" y="4777552"/>
            <a:ext cx="5438775" cy="3909050"/>
          </a:xfrm>
          <a:prstGeom prst="rect">
            <a:avLst/>
          </a:prstGeom>
        </p:spPr>
        <p:txBody>
          <a:bodyPr/>
          <a:lstStyle/>
          <a:p>
            <a:endParaRPr lang="en-IN"/>
          </a:p>
        </p:txBody>
      </p:sp>
    </p:spTree>
    <p:extLst>
      <p:ext uri="{BB962C8B-B14F-4D97-AF65-F5344CB8AC3E}">
        <p14:creationId xmlns:p14="http://schemas.microsoft.com/office/powerpoint/2010/main" val="1944695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9488" y="1241425"/>
            <a:ext cx="4838700" cy="3349625"/>
          </a:xfrm>
          <a:prstGeom prst="rect">
            <a:avLst/>
          </a:prstGeom>
          <a:noFill/>
          <a:ln w="12700">
            <a:solidFill>
              <a:prstClr val="black"/>
            </a:solidFill>
          </a:ln>
        </p:spPr>
      </p:sp>
      <p:sp>
        <p:nvSpPr>
          <p:cNvPr id="3" name="Notes Placeholder 2"/>
          <p:cNvSpPr>
            <a:spLocks noGrp="1"/>
          </p:cNvSpPr>
          <p:nvPr>
            <p:ph type="body" idx="1"/>
          </p:nvPr>
        </p:nvSpPr>
        <p:spPr>
          <a:xfrm>
            <a:off x="679450" y="4777552"/>
            <a:ext cx="5438775" cy="3909050"/>
          </a:xfrm>
          <a:prstGeom prst="rect">
            <a:avLst/>
          </a:prstGeom>
        </p:spPr>
        <p:txBody>
          <a:bodyPr/>
          <a:lstStyle/>
          <a:p>
            <a:endParaRPr lang="en-IN"/>
          </a:p>
        </p:txBody>
      </p:sp>
    </p:spTree>
    <p:extLst>
      <p:ext uri="{BB962C8B-B14F-4D97-AF65-F5344CB8AC3E}">
        <p14:creationId xmlns:p14="http://schemas.microsoft.com/office/powerpoint/2010/main" val="1944695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9488" y="1241425"/>
            <a:ext cx="4838700" cy="3349625"/>
          </a:xfrm>
          <a:prstGeom prst="rect">
            <a:avLst/>
          </a:prstGeom>
          <a:noFill/>
          <a:ln w="12700">
            <a:solidFill>
              <a:prstClr val="black"/>
            </a:solidFill>
          </a:ln>
        </p:spPr>
      </p:sp>
      <p:sp>
        <p:nvSpPr>
          <p:cNvPr id="3" name="Notes Placeholder 2"/>
          <p:cNvSpPr>
            <a:spLocks noGrp="1"/>
          </p:cNvSpPr>
          <p:nvPr>
            <p:ph type="body" idx="1"/>
          </p:nvPr>
        </p:nvSpPr>
        <p:spPr>
          <a:xfrm>
            <a:off x="679450" y="4777552"/>
            <a:ext cx="5438775" cy="3909050"/>
          </a:xfrm>
          <a:prstGeom prst="rect">
            <a:avLst/>
          </a:prstGeom>
        </p:spPr>
        <p:txBody>
          <a:bodyPr/>
          <a:lstStyle/>
          <a:p>
            <a:endParaRPr lang="en-IN"/>
          </a:p>
        </p:txBody>
      </p:sp>
    </p:spTree>
    <p:extLst>
      <p:ext uri="{BB962C8B-B14F-4D97-AF65-F5344CB8AC3E}">
        <p14:creationId xmlns:p14="http://schemas.microsoft.com/office/powerpoint/2010/main" val="1944695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703263" y="763588"/>
            <a:ext cx="5380037" cy="3725862"/>
          </a:xfrm>
          <a:prstGeom prst="rect">
            <a:avLst/>
          </a:prstGeom>
          <a:noFill/>
          <a:ln>
            <a:solidFill>
              <a:srgbClr val="000000"/>
            </a:solidFill>
            <a:miter lim="800000"/>
            <a:headEnd/>
            <a:tailEnd/>
          </a:ln>
        </p:spPr>
      </p:sp>
      <p:sp>
        <p:nvSpPr>
          <p:cNvPr id="66563" name="Rectangle 3"/>
          <p:cNvSpPr>
            <a:spLocks noGrp="1" noChangeArrowheads="1"/>
          </p:cNvSpPr>
          <p:nvPr>
            <p:ph type="body" idx="1"/>
          </p:nvPr>
        </p:nvSpPr>
        <p:spPr bwMode="auto">
          <a:xfrm>
            <a:off x="914363" y="4718283"/>
            <a:ext cx="4947402" cy="4489403"/>
          </a:xfrm>
          <a:prstGeom prst="rect">
            <a:avLst/>
          </a:prstGeom>
          <a:noFill/>
          <a:ln>
            <a:miter lim="800000"/>
            <a:headEnd/>
            <a:tailEnd/>
          </a:ln>
        </p:spPr>
        <p:txBody>
          <a:bodyPr lIns="91722" tIns="45859" rIns="91722" bIns="45859"/>
          <a:lstStyle/>
          <a:p>
            <a:pPr eaLnBrk="1" hangingPunct="1"/>
            <a:endParaRPr lang="en-GB" smtClean="0">
              <a:latin typeface="Helvetica 45 Light"/>
            </a:endParaRPr>
          </a:p>
        </p:txBody>
      </p:sp>
    </p:spTree>
    <p:extLst>
      <p:ext uri="{BB962C8B-B14F-4D97-AF65-F5344CB8AC3E}">
        <p14:creationId xmlns:p14="http://schemas.microsoft.com/office/powerpoint/2010/main" val="17649271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27" name="Picture 3" descr="C:\Users\nand.raman\Desktop\SBICaps Current Working Folder\CIL - Coal Linkage\2015-04-01 Presentation to CIL Board\f3-conveyor-1307p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94499" y="-2"/>
            <a:ext cx="3111501" cy="2263426"/>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userDrawn="1"/>
        </p:nvGrpSpPr>
        <p:grpSpPr>
          <a:xfrm>
            <a:off x="6230" y="2238233"/>
            <a:ext cx="9899769" cy="90000"/>
            <a:chOff x="0" y="914400"/>
            <a:chExt cx="9144000" cy="228600"/>
          </a:xfrm>
        </p:grpSpPr>
        <p:sp>
          <p:nvSpPr>
            <p:cNvPr id="14" name="Rectangle 13"/>
            <p:cNvSpPr/>
            <p:nvPr/>
          </p:nvSpPr>
          <p:spPr>
            <a:xfrm>
              <a:off x="0" y="914400"/>
              <a:ext cx="609600" cy="228600"/>
            </a:xfrm>
            <a:prstGeom prst="rect">
              <a:avLst/>
            </a:prstGeom>
            <a:solidFill>
              <a:srgbClr val="C0504D"/>
            </a:solidFill>
            <a:ln w="25400" cap="flat" cmpd="sng" algn="ctr">
              <a:noFill/>
              <a:prstDash val="solid"/>
            </a:ln>
            <a:effectLst/>
          </p:spPr>
          <p:txBody>
            <a:bodyPr rtlCol="0" anchor="ctr"/>
            <a:lstStyle/>
            <a:p>
              <a:pPr algn="ctr" fontAlgn="base">
                <a:spcBef>
                  <a:spcPct val="0"/>
                </a:spcBef>
                <a:spcAft>
                  <a:spcPct val="0"/>
                </a:spcAft>
                <a:defRPr/>
              </a:pPr>
              <a:endParaRPr lang="en-US" kern="0" dirty="0">
                <a:solidFill>
                  <a:prstClr val="white"/>
                </a:solidFill>
              </a:endParaRPr>
            </a:p>
          </p:txBody>
        </p:sp>
        <p:sp>
          <p:nvSpPr>
            <p:cNvPr id="15" name="Rectangle 14"/>
            <p:cNvSpPr/>
            <p:nvPr/>
          </p:nvSpPr>
          <p:spPr>
            <a:xfrm>
              <a:off x="685800" y="914400"/>
              <a:ext cx="8458200" cy="228600"/>
            </a:xfrm>
            <a:prstGeom prst="rect">
              <a:avLst/>
            </a:prstGeom>
            <a:solidFill>
              <a:srgbClr val="4F81BD"/>
            </a:solidFill>
            <a:ln w="25400" cap="flat" cmpd="sng" algn="ctr">
              <a:noFill/>
              <a:prstDash val="solid"/>
            </a:ln>
            <a:effectLst/>
          </p:spPr>
          <p:txBody>
            <a:bodyPr rtlCol="0" anchor="ctr"/>
            <a:lstStyle/>
            <a:p>
              <a:pPr algn="ctr" fontAlgn="base">
                <a:spcBef>
                  <a:spcPct val="0"/>
                </a:spcBef>
                <a:spcAft>
                  <a:spcPct val="0"/>
                </a:spcAft>
                <a:defRPr/>
              </a:pPr>
              <a:endParaRPr lang="en-US" kern="0" dirty="0">
                <a:solidFill>
                  <a:prstClr val="white"/>
                </a:solidFill>
              </a:endParaRPr>
            </a:p>
          </p:txBody>
        </p:sp>
      </p:grpSp>
      <p:grpSp>
        <p:nvGrpSpPr>
          <p:cNvPr id="18" name="Group 17"/>
          <p:cNvGrpSpPr/>
          <p:nvPr userDrawn="1"/>
        </p:nvGrpSpPr>
        <p:grpSpPr>
          <a:xfrm>
            <a:off x="526080" y="5518620"/>
            <a:ext cx="8863581" cy="211138"/>
            <a:chOff x="471488" y="5130801"/>
            <a:chExt cx="8229603" cy="211138"/>
          </a:xfrm>
        </p:grpSpPr>
        <p:sp>
          <p:nvSpPr>
            <p:cNvPr id="16" name="Rectangle 15"/>
            <p:cNvSpPr/>
            <p:nvPr userDrawn="1"/>
          </p:nvSpPr>
          <p:spPr>
            <a:xfrm>
              <a:off x="471488" y="5130801"/>
              <a:ext cx="8229600" cy="1079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solidFill>
                  <a:prstClr val="white"/>
                </a:solidFill>
              </a:endParaRPr>
            </a:p>
          </p:txBody>
        </p:sp>
        <p:sp>
          <p:nvSpPr>
            <p:cNvPr id="17" name="Rectangle 16"/>
            <p:cNvSpPr/>
            <p:nvPr userDrawn="1"/>
          </p:nvSpPr>
          <p:spPr>
            <a:xfrm>
              <a:off x="6900866" y="5233989"/>
              <a:ext cx="1800225" cy="1079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solidFill>
                  <a:prstClr val="white"/>
                </a:solidFill>
              </a:endParaRPr>
            </a:p>
          </p:txBody>
        </p:sp>
      </p:grpSp>
      <p:sp>
        <p:nvSpPr>
          <p:cNvPr id="20" name="Title 1"/>
          <p:cNvSpPr>
            <a:spLocks noGrp="1"/>
          </p:cNvSpPr>
          <p:nvPr userDrawn="1">
            <p:ph type="title"/>
          </p:nvPr>
        </p:nvSpPr>
        <p:spPr>
          <a:xfrm>
            <a:off x="818865" y="3261844"/>
            <a:ext cx="8338782" cy="491289"/>
          </a:xfrm>
          <a:prstGeom prst="rect">
            <a:avLst/>
          </a:prstGeom>
        </p:spPr>
        <p:txBody>
          <a:bodyPr/>
          <a:lstStyle>
            <a:lvl1pPr algn="l">
              <a:defRPr sz="3500"/>
            </a:lvl1pPr>
          </a:lstStyle>
          <a:p>
            <a:r>
              <a:rPr lang="en-US" dirty="0" smtClean="0"/>
              <a:t>Click to edit Master title style</a:t>
            </a:r>
            <a:endParaRPr lang="en-IN" dirty="0"/>
          </a:p>
        </p:txBody>
      </p:sp>
      <p:pic>
        <p:nvPicPr>
          <p:cNvPr id="25"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 y="-1"/>
            <a:ext cx="3416298" cy="223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C:\Users\nand.raman\Desktop\SBICaps Current Working Folder\CIL - Coal Linkage\2015-04-01 Presentation to CIL Board\BL23_COAL_MINE_1307541f.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16301" y="0"/>
            <a:ext cx="3378199" cy="223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56264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13" name="Group 12"/>
          <p:cNvGrpSpPr/>
          <p:nvPr userDrawn="1"/>
        </p:nvGrpSpPr>
        <p:grpSpPr>
          <a:xfrm>
            <a:off x="6230" y="2238233"/>
            <a:ext cx="9899769" cy="90000"/>
            <a:chOff x="0" y="914400"/>
            <a:chExt cx="9144000" cy="228600"/>
          </a:xfrm>
        </p:grpSpPr>
        <p:sp>
          <p:nvSpPr>
            <p:cNvPr id="14" name="Rectangle 13"/>
            <p:cNvSpPr/>
            <p:nvPr/>
          </p:nvSpPr>
          <p:spPr>
            <a:xfrm>
              <a:off x="0" y="914400"/>
              <a:ext cx="609600" cy="228600"/>
            </a:xfrm>
            <a:prstGeom prst="rect">
              <a:avLst/>
            </a:prstGeom>
            <a:solidFill>
              <a:srgbClr val="C0504D"/>
            </a:solidFill>
            <a:ln w="25400" cap="flat" cmpd="sng" algn="ctr">
              <a:noFill/>
              <a:prstDash val="solid"/>
            </a:ln>
            <a:effectLst/>
          </p:spPr>
          <p:txBody>
            <a:bodyPr rtlCol="0" anchor="ctr"/>
            <a:lstStyle/>
            <a:p>
              <a:pPr algn="ctr" fontAlgn="base">
                <a:spcBef>
                  <a:spcPct val="0"/>
                </a:spcBef>
                <a:spcAft>
                  <a:spcPct val="0"/>
                </a:spcAft>
                <a:defRPr/>
              </a:pPr>
              <a:endParaRPr lang="en-US" kern="0" dirty="0">
                <a:solidFill>
                  <a:prstClr val="white"/>
                </a:solidFill>
              </a:endParaRPr>
            </a:p>
          </p:txBody>
        </p:sp>
        <p:sp>
          <p:nvSpPr>
            <p:cNvPr id="15" name="Rectangle 14"/>
            <p:cNvSpPr/>
            <p:nvPr/>
          </p:nvSpPr>
          <p:spPr>
            <a:xfrm>
              <a:off x="685800" y="914400"/>
              <a:ext cx="8458200" cy="228600"/>
            </a:xfrm>
            <a:prstGeom prst="rect">
              <a:avLst/>
            </a:prstGeom>
            <a:solidFill>
              <a:srgbClr val="4F81BD"/>
            </a:solidFill>
            <a:ln w="25400" cap="flat" cmpd="sng" algn="ctr">
              <a:noFill/>
              <a:prstDash val="solid"/>
            </a:ln>
            <a:effectLst/>
          </p:spPr>
          <p:txBody>
            <a:bodyPr rtlCol="0" anchor="ctr"/>
            <a:lstStyle/>
            <a:p>
              <a:pPr algn="ctr" fontAlgn="base">
                <a:spcBef>
                  <a:spcPct val="0"/>
                </a:spcBef>
                <a:spcAft>
                  <a:spcPct val="0"/>
                </a:spcAft>
                <a:defRPr/>
              </a:pPr>
              <a:endParaRPr lang="en-US" kern="0" dirty="0">
                <a:solidFill>
                  <a:prstClr val="white"/>
                </a:solidFill>
              </a:endParaRPr>
            </a:p>
          </p:txBody>
        </p:sp>
      </p:grpSp>
      <p:grpSp>
        <p:nvGrpSpPr>
          <p:cNvPr id="18" name="Group 17"/>
          <p:cNvGrpSpPr/>
          <p:nvPr userDrawn="1"/>
        </p:nvGrpSpPr>
        <p:grpSpPr>
          <a:xfrm>
            <a:off x="526080" y="5130801"/>
            <a:ext cx="8863581" cy="211138"/>
            <a:chOff x="471488" y="5130801"/>
            <a:chExt cx="8229603" cy="211138"/>
          </a:xfrm>
        </p:grpSpPr>
        <p:sp>
          <p:nvSpPr>
            <p:cNvPr id="16" name="Rectangle 15"/>
            <p:cNvSpPr/>
            <p:nvPr userDrawn="1"/>
          </p:nvSpPr>
          <p:spPr>
            <a:xfrm>
              <a:off x="471488" y="5130801"/>
              <a:ext cx="8229600" cy="1079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solidFill>
                  <a:prstClr val="white"/>
                </a:solidFill>
              </a:endParaRPr>
            </a:p>
          </p:txBody>
        </p:sp>
        <p:sp>
          <p:nvSpPr>
            <p:cNvPr id="17" name="Rectangle 16"/>
            <p:cNvSpPr/>
            <p:nvPr userDrawn="1"/>
          </p:nvSpPr>
          <p:spPr>
            <a:xfrm>
              <a:off x="6900866" y="5233989"/>
              <a:ext cx="1800225" cy="1079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solidFill>
                  <a:prstClr val="white"/>
                </a:solidFill>
              </a:endParaRPr>
            </a:p>
          </p:txBody>
        </p:sp>
      </p:grpSp>
      <p:sp>
        <p:nvSpPr>
          <p:cNvPr id="20" name="Title 1"/>
          <p:cNvSpPr>
            <a:spLocks noGrp="1"/>
          </p:cNvSpPr>
          <p:nvPr userDrawn="1">
            <p:ph type="title"/>
          </p:nvPr>
        </p:nvSpPr>
        <p:spPr>
          <a:xfrm>
            <a:off x="818865" y="3261844"/>
            <a:ext cx="8338782" cy="491289"/>
          </a:xfrm>
          <a:prstGeom prst="rect">
            <a:avLst/>
          </a:prstGeom>
        </p:spPr>
        <p:txBody>
          <a:bodyPr/>
          <a:lstStyle>
            <a:lvl1pPr algn="l">
              <a:defRPr sz="3500"/>
            </a:lvl1pPr>
          </a:lstStyle>
          <a:p>
            <a:r>
              <a:rPr lang="en-US" dirty="0" smtClean="0"/>
              <a:t>Click to edit Master title style</a:t>
            </a:r>
            <a:endParaRPr lang="en-IN" dirty="0"/>
          </a:p>
        </p:txBody>
      </p:sp>
    </p:spTree>
    <p:extLst>
      <p:ext uri="{BB962C8B-B14F-4D97-AF65-F5344CB8AC3E}">
        <p14:creationId xmlns:p14="http://schemas.microsoft.com/office/powerpoint/2010/main" val="9826379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6" name="Rectangle 25"/>
          <p:cNvSpPr/>
          <p:nvPr userDrawn="1"/>
        </p:nvSpPr>
        <p:spPr>
          <a:xfrm>
            <a:off x="1588" y="6682713"/>
            <a:ext cx="9906000" cy="2044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solidFill>
                <a:prstClr val="white"/>
              </a:solidFill>
              <a:latin typeface="Calibri" pitchFamily="34" charset="0"/>
              <a:cs typeface="Calibri" pitchFamily="34" charset="0"/>
            </a:endParaRPr>
          </a:p>
        </p:txBody>
      </p:sp>
      <p:sp>
        <p:nvSpPr>
          <p:cNvPr id="24" name="Rectangle 55"/>
          <p:cNvSpPr>
            <a:spLocks noGrp="1" noChangeArrowheads="1"/>
          </p:cNvSpPr>
          <p:nvPr>
            <p:ph type="sldNum" sz="quarter" idx="4"/>
          </p:nvPr>
        </p:nvSpPr>
        <p:spPr bwMode="auto">
          <a:xfrm>
            <a:off x="7848600" y="6489700"/>
            <a:ext cx="2057400" cy="37767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a:solidFill>
                  <a:schemeClr val="folHlink"/>
                </a:solidFill>
                <a:latin typeface="Calibri" pitchFamily="34" charset="0"/>
                <a:cs typeface="Calibri" pitchFamily="34" charset="0"/>
              </a:defRPr>
            </a:lvl1pPr>
          </a:lstStyle>
          <a:p>
            <a:fld id="{6B061D64-4CCE-41B3-9653-0DB0D1A8CA18}" type="slidenum">
              <a:rPr lang="en-AU" smtClean="0"/>
              <a:pPr/>
              <a:t>‹#›</a:t>
            </a:fld>
            <a:endParaRPr lang="en-AU" dirty="0"/>
          </a:p>
        </p:txBody>
      </p:sp>
      <p:grpSp>
        <p:nvGrpSpPr>
          <p:cNvPr id="27" name="Group 7"/>
          <p:cNvGrpSpPr>
            <a:grpSpLocks/>
          </p:cNvGrpSpPr>
          <p:nvPr userDrawn="1"/>
        </p:nvGrpSpPr>
        <p:grpSpPr bwMode="auto">
          <a:xfrm>
            <a:off x="1588" y="900000"/>
            <a:ext cx="9904412" cy="90000"/>
            <a:chOff x="0" y="914400"/>
            <a:chExt cx="9144000" cy="228600"/>
          </a:xfrm>
        </p:grpSpPr>
        <p:sp>
          <p:nvSpPr>
            <p:cNvPr id="28" name="Rectangle 27"/>
            <p:cNvSpPr/>
            <p:nvPr userDrawn="1"/>
          </p:nvSpPr>
          <p:spPr>
            <a:xfrm>
              <a:off x="0" y="914400"/>
              <a:ext cx="609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9" name="Rectangle 28"/>
            <p:cNvSpPr/>
            <p:nvPr userDrawn="1"/>
          </p:nvSpPr>
          <p:spPr>
            <a:xfrm>
              <a:off x="685800" y="914400"/>
              <a:ext cx="8458200" cy="228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pSp>
      <p:sp>
        <p:nvSpPr>
          <p:cNvPr id="31" name="Title 1"/>
          <p:cNvSpPr>
            <a:spLocks noGrp="1"/>
          </p:cNvSpPr>
          <p:nvPr>
            <p:ph type="title"/>
          </p:nvPr>
        </p:nvSpPr>
        <p:spPr>
          <a:xfrm>
            <a:off x="679029" y="368519"/>
            <a:ext cx="6994525" cy="491289"/>
          </a:xfrm>
          <a:prstGeom prst="rect">
            <a:avLst/>
          </a:prstGeom>
        </p:spPr>
        <p:txBody>
          <a:bodyPr/>
          <a:lstStyle>
            <a:lvl1pPr algn="l">
              <a:defRPr sz="2800"/>
            </a:lvl1pPr>
          </a:lstStyle>
          <a:p>
            <a:r>
              <a:rPr lang="en-US" smtClean="0"/>
              <a:t>Click to edit Master title style</a:t>
            </a:r>
            <a:endParaRPr lang="en-IN"/>
          </a:p>
        </p:txBody>
      </p:sp>
    </p:spTree>
    <p:extLst>
      <p:ext uri="{BB962C8B-B14F-4D97-AF65-F5344CB8AC3E}">
        <p14:creationId xmlns:p14="http://schemas.microsoft.com/office/powerpoint/2010/main" val="254869950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11"/>
          <p:cNvSpPr>
            <a:spLocks noChangeArrowheads="1"/>
          </p:cNvSpPr>
          <p:nvPr userDrawn="1"/>
        </p:nvSpPr>
        <p:spPr bwMode="gray">
          <a:xfrm>
            <a:off x="0" y="2227263"/>
            <a:ext cx="9906000" cy="2479675"/>
          </a:xfrm>
          <a:prstGeom prst="rect">
            <a:avLst/>
          </a:prstGeom>
          <a:solidFill>
            <a:srgbClr val="002B54"/>
          </a:solidFill>
          <a:ln w="12700" algn="ctr">
            <a:noFill/>
            <a:miter lim="800000"/>
            <a:headEnd type="none" w="sm" len="sm"/>
            <a:tailEnd type="none" w="sm" len="sm"/>
          </a:ln>
          <a:effectLst/>
        </p:spPr>
        <p:txBody>
          <a:bodyPr anchor="ctr"/>
          <a:lstStyle/>
          <a:p>
            <a:endParaRPr lang="en-GB" dirty="0"/>
          </a:p>
        </p:txBody>
      </p:sp>
      <p:sp>
        <p:nvSpPr>
          <p:cNvPr id="8" name="Rectangle 2"/>
          <p:cNvSpPr>
            <a:spLocks noGrp="1" noChangeArrowheads="1"/>
          </p:cNvSpPr>
          <p:nvPr>
            <p:ph type="ctrTitle"/>
          </p:nvPr>
        </p:nvSpPr>
        <p:spPr>
          <a:xfrm>
            <a:off x="232996" y="2359025"/>
            <a:ext cx="4997910" cy="1470025"/>
          </a:xfrm>
          <a:prstGeom prst="rect">
            <a:avLst/>
          </a:prstGeom>
        </p:spPr>
        <p:txBody>
          <a:bodyPr/>
          <a:lstStyle>
            <a:lvl1pPr algn="l">
              <a:defRPr>
                <a:solidFill>
                  <a:schemeClr val="bg1"/>
                </a:solidFill>
              </a:defRPr>
            </a:lvl1pPr>
          </a:lstStyle>
          <a:p>
            <a:endParaRPr lang="en-AU" sz="4800" dirty="0">
              <a:latin typeface="Calibri" pitchFamily="34" charset="0"/>
            </a:endParaRPr>
          </a:p>
        </p:txBody>
      </p:sp>
      <p:sp>
        <p:nvSpPr>
          <p:cNvPr id="9" name="Rectangle 8"/>
          <p:cNvSpPr/>
          <p:nvPr userDrawn="1"/>
        </p:nvSpPr>
        <p:spPr>
          <a:xfrm>
            <a:off x="1588" y="6682713"/>
            <a:ext cx="9906000" cy="2044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solidFill>
                <a:prstClr val="white"/>
              </a:solidFill>
              <a:latin typeface="Calibri" pitchFamily="34" charset="0"/>
              <a:cs typeface="Calibri" pitchFamily="34" charset="0"/>
            </a:endParaRPr>
          </a:p>
        </p:txBody>
      </p:sp>
      <p:sp>
        <p:nvSpPr>
          <p:cNvPr id="5" name="Rectangle 55"/>
          <p:cNvSpPr>
            <a:spLocks noGrp="1" noChangeArrowheads="1"/>
          </p:cNvSpPr>
          <p:nvPr>
            <p:ph type="sldNum" sz="quarter" idx="4"/>
          </p:nvPr>
        </p:nvSpPr>
        <p:spPr bwMode="auto">
          <a:xfrm>
            <a:off x="7848600" y="6489700"/>
            <a:ext cx="2057400" cy="37767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a:solidFill>
                  <a:schemeClr val="folHlink"/>
                </a:solidFill>
                <a:latin typeface="Calibri" pitchFamily="34" charset="0"/>
                <a:cs typeface="Calibri" pitchFamily="34" charset="0"/>
              </a:defRPr>
            </a:lvl1pPr>
          </a:lstStyle>
          <a:p>
            <a:endParaRPr lang="en-AU" sz="900" dirty="0" smtClean="0"/>
          </a:p>
          <a:p>
            <a:fld id="{6B061D64-4CCE-41B3-9653-0DB0D1A8CA18}" type="slidenum">
              <a:rPr lang="en-AU" smtClean="0"/>
              <a:pPr/>
              <a:t>‹#›</a:t>
            </a:fld>
            <a:endParaRPr lang="en-AU" dirty="0"/>
          </a:p>
        </p:txBody>
      </p:sp>
    </p:spTree>
    <p:extLst>
      <p:ext uri="{BB962C8B-B14F-4D97-AF65-F5344CB8AC3E}">
        <p14:creationId xmlns:p14="http://schemas.microsoft.com/office/powerpoint/2010/main" val="315247833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11"/>
          <p:cNvSpPr>
            <a:spLocks noChangeArrowheads="1"/>
          </p:cNvSpPr>
          <p:nvPr userDrawn="1"/>
        </p:nvSpPr>
        <p:spPr bwMode="gray">
          <a:xfrm>
            <a:off x="0" y="2227263"/>
            <a:ext cx="9906000" cy="2479675"/>
          </a:xfrm>
          <a:prstGeom prst="rect">
            <a:avLst/>
          </a:prstGeom>
          <a:solidFill>
            <a:srgbClr val="002B54"/>
          </a:solidFill>
          <a:ln w="12700" algn="ctr">
            <a:noFill/>
            <a:miter lim="800000"/>
            <a:headEnd type="none" w="sm" len="sm"/>
            <a:tailEnd type="none" w="sm" len="sm"/>
          </a:ln>
          <a:effectLst/>
        </p:spPr>
        <p:txBody>
          <a:bodyPr anchor="ctr"/>
          <a:lstStyle/>
          <a:p>
            <a:endParaRPr lang="en-GB" dirty="0"/>
          </a:p>
        </p:txBody>
      </p:sp>
      <p:sp>
        <p:nvSpPr>
          <p:cNvPr id="8" name="Rectangle 2"/>
          <p:cNvSpPr>
            <a:spLocks noGrp="1" noChangeArrowheads="1"/>
          </p:cNvSpPr>
          <p:nvPr>
            <p:ph type="ctrTitle"/>
          </p:nvPr>
        </p:nvSpPr>
        <p:spPr>
          <a:xfrm>
            <a:off x="232996" y="2359025"/>
            <a:ext cx="4997910" cy="1470025"/>
          </a:xfrm>
          <a:prstGeom prst="rect">
            <a:avLst/>
          </a:prstGeom>
        </p:spPr>
        <p:txBody>
          <a:bodyPr/>
          <a:lstStyle>
            <a:lvl1pPr algn="l">
              <a:defRPr>
                <a:solidFill>
                  <a:schemeClr val="bg1"/>
                </a:solidFill>
              </a:defRPr>
            </a:lvl1pPr>
          </a:lstStyle>
          <a:p>
            <a:endParaRPr lang="en-AU" sz="4800" dirty="0">
              <a:latin typeface="Calibri" pitchFamily="34" charset="0"/>
            </a:endParaRPr>
          </a:p>
        </p:txBody>
      </p:sp>
    </p:spTree>
    <p:extLst>
      <p:ext uri="{BB962C8B-B14F-4D97-AF65-F5344CB8AC3E}">
        <p14:creationId xmlns:p14="http://schemas.microsoft.com/office/powerpoint/2010/main" val="440160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IN"/>
          </a:p>
        </p:txBody>
      </p:sp>
      <p:sp>
        <p:nvSpPr>
          <p:cNvPr id="3" name="Content Placeholder 2"/>
          <p:cNvSpPr>
            <a:spLocks noGrp="1"/>
          </p:cNvSpPr>
          <p:nvPr>
            <p:ph sz="half" idx="1"/>
          </p:nvPr>
        </p:nvSpPr>
        <p:spPr>
          <a:xfrm>
            <a:off x="4953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50292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a:xfrm>
            <a:off x="495300" y="6356350"/>
            <a:ext cx="2311400" cy="365125"/>
          </a:xfrm>
          <a:prstGeom prst="rect">
            <a:avLst/>
          </a:prstGeom>
        </p:spPr>
        <p:txBody>
          <a:bodyPr/>
          <a:lstStyle/>
          <a:p>
            <a:endParaRPr lang="en-IN"/>
          </a:p>
        </p:txBody>
      </p:sp>
      <p:sp>
        <p:nvSpPr>
          <p:cNvPr id="6" name="Footer Placeholder 5"/>
          <p:cNvSpPr>
            <a:spLocks noGrp="1"/>
          </p:cNvSpPr>
          <p:nvPr>
            <p:ph type="ftr" sz="quarter" idx="11"/>
          </p:nvPr>
        </p:nvSpPr>
        <p:spPr>
          <a:xfrm>
            <a:off x="3384550" y="6356350"/>
            <a:ext cx="31369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7099300" y="6356350"/>
            <a:ext cx="2311400" cy="365125"/>
          </a:xfrm>
          <a:prstGeom prst="rect">
            <a:avLst/>
          </a:prstGeom>
        </p:spPr>
        <p:txBody>
          <a:bodyPr/>
          <a:lstStyle/>
          <a:p>
            <a:fld id="{A9190EF9-0B14-4A0D-90D7-3846289537AE}" type="slidenum">
              <a:rPr lang="en-IN" smtClean="0"/>
              <a:pPr/>
              <a:t>‹#›</a:t>
            </a:fld>
            <a:endParaRPr lang="en-IN"/>
          </a:p>
        </p:txBody>
      </p:sp>
    </p:spTree>
    <p:extLst>
      <p:ext uri="{BB962C8B-B14F-4D97-AF65-F5344CB8AC3E}">
        <p14:creationId xmlns:p14="http://schemas.microsoft.com/office/powerpoint/2010/main" val="13980348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5032375"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a:xfrm>
            <a:off x="495300" y="6356350"/>
            <a:ext cx="2311400" cy="365125"/>
          </a:xfrm>
          <a:prstGeom prst="rect">
            <a:avLst/>
          </a:prstGeom>
        </p:spPr>
        <p:txBody>
          <a:bodyPr/>
          <a:lstStyle/>
          <a:p>
            <a:endParaRPr lang="en-IN"/>
          </a:p>
        </p:txBody>
      </p:sp>
      <p:sp>
        <p:nvSpPr>
          <p:cNvPr id="8" name="Footer Placeholder 7"/>
          <p:cNvSpPr>
            <a:spLocks noGrp="1"/>
          </p:cNvSpPr>
          <p:nvPr>
            <p:ph type="ftr" sz="quarter" idx="11"/>
          </p:nvPr>
        </p:nvSpPr>
        <p:spPr>
          <a:xfrm>
            <a:off x="3384550" y="6356350"/>
            <a:ext cx="3136900" cy="365125"/>
          </a:xfrm>
          <a:prstGeom prst="rect">
            <a:avLst/>
          </a:prstGeom>
        </p:spPr>
        <p:txBody>
          <a:bodyPr/>
          <a:lstStyle/>
          <a:p>
            <a:endParaRPr lang="en-IN"/>
          </a:p>
        </p:txBody>
      </p:sp>
      <p:sp>
        <p:nvSpPr>
          <p:cNvPr id="9" name="Slide Number Placeholder 8"/>
          <p:cNvSpPr>
            <a:spLocks noGrp="1"/>
          </p:cNvSpPr>
          <p:nvPr>
            <p:ph type="sldNum" sz="quarter" idx="12"/>
          </p:nvPr>
        </p:nvSpPr>
        <p:spPr>
          <a:xfrm>
            <a:off x="7099300" y="6356350"/>
            <a:ext cx="2311400" cy="365125"/>
          </a:xfrm>
          <a:prstGeom prst="rect">
            <a:avLst/>
          </a:prstGeom>
        </p:spPr>
        <p:txBody>
          <a:bodyPr/>
          <a:lstStyle/>
          <a:p>
            <a:fld id="{A9190EF9-0B14-4A0D-90D7-3846289537AE}" type="slidenum">
              <a:rPr lang="en-IN" smtClean="0"/>
              <a:pPr/>
              <a:t>‹#›</a:t>
            </a:fld>
            <a:endParaRPr lang="en-IN"/>
          </a:p>
        </p:txBody>
      </p:sp>
    </p:spTree>
    <p:extLst>
      <p:ext uri="{BB962C8B-B14F-4D97-AF65-F5344CB8AC3E}">
        <p14:creationId xmlns:p14="http://schemas.microsoft.com/office/powerpoint/2010/main" val="78813110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IN"/>
          </a:p>
        </p:txBody>
      </p:sp>
      <p:sp>
        <p:nvSpPr>
          <p:cNvPr id="3" name="Date Placeholder 2"/>
          <p:cNvSpPr>
            <a:spLocks noGrp="1"/>
          </p:cNvSpPr>
          <p:nvPr>
            <p:ph type="dt" sz="half" idx="10"/>
          </p:nvPr>
        </p:nvSpPr>
        <p:spPr>
          <a:xfrm>
            <a:off x="495300" y="6356350"/>
            <a:ext cx="2311400" cy="365125"/>
          </a:xfrm>
          <a:prstGeom prst="rect">
            <a:avLst/>
          </a:prstGeom>
        </p:spPr>
        <p:txBody>
          <a:bodyPr/>
          <a:lstStyle/>
          <a:p>
            <a:endParaRPr lang="en-IN"/>
          </a:p>
        </p:txBody>
      </p:sp>
      <p:sp>
        <p:nvSpPr>
          <p:cNvPr id="4" name="Footer Placeholder 3"/>
          <p:cNvSpPr>
            <a:spLocks noGrp="1"/>
          </p:cNvSpPr>
          <p:nvPr>
            <p:ph type="ftr" sz="quarter" idx="11"/>
          </p:nvPr>
        </p:nvSpPr>
        <p:spPr>
          <a:xfrm>
            <a:off x="3384550" y="6356350"/>
            <a:ext cx="3136900" cy="365125"/>
          </a:xfrm>
          <a:prstGeom prst="rect">
            <a:avLst/>
          </a:prstGeom>
        </p:spPr>
        <p:txBody>
          <a:bodyPr/>
          <a:lstStyle/>
          <a:p>
            <a:endParaRPr lang="en-IN"/>
          </a:p>
        </p:txBody>
      </p:sp>
      <p:sp>
        <p:nvSpPr>
          <p:cNvPr id="5" name="Slide Number Placeholder 4"/>
          <p:cNvSpPr>
            <a:spLocks noGrp="1"/>
          </p:cNvSpPr>
          <p:nvPr>
            <p:ph type="sldNum" sz="quarter" idx="12"/>
          </p:nvPr>
        </p:nvSpPr>
        <p:spPr>
          <a:xfrm>
            <a:off x="7099300" y="6356350"/>
            <a:ext cx="2311400" cy="365125"/>
          </a:xfrm>
          <a:prstGeom prst="rect">
            <a:avLst/>
          </a:prstGeom>
        </p:spPr>
        <p:txBody>
          <a:bodyPr/>
          <a:lstStyle/>
          <a:p>
            <a:fld id="{A9190EF9-0B14-4A0D-90D7-3846289537AE}" type="slidenum">
              <a:rPr lang="en-IN" smtClean="0"/>
              <a:pPr/>
              <a:t>‹#›</a:t>
            </a:fld>
            <a:endParaRPr lang="en-IN"/>
          </a:p>
        </p:txBody>
      </p:sp>
    </p:spTree>
    <p:extLst>
      <p:ext uri="{BB962C8B-B14F-4D97-AF65-F5344CB8AC3E}">
        <p14:creationId xmlns:p14="http://schemas.microsoft.com/office/powerpoint/2010/main" val="349986997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95300" y="6356350"/>
            <a:ext cx="2311400" cy="365125"/>
          </a:xfrm>
          <a:prstGeom prst="rect">
            <a:avLst/>
          </a:prstGeom>
        </p:spPr>
        <p:txBody>
          <a:bodyPr/>
          <a:lstStyle/>
          <a:p>
            <a:endParaRPr lang="en-IN"/>
          </a:p>
        </p:txBody>
      </p:sp>
      <p:sp>
        <p:nvSpPr>
          <p:cNvPr id="3" name="Footer Placeholder 2"/>
          <p:cNvSpPr>
            <a:spLocks noGrp="1"/>
          </p:cNvSpPr>
          <p:nvPr>
            <p:ph type="ftr" sz="quarter" idx="11"/>
          </p:nvPr>
        </p:nvSpPr>
        <p:spPr>
          <a:xfrm>
            <a:off x="3384550" y="6356350"/>
            <a:ext cx="3136900" cy="365125"/>
          </a:xfrm>
          <a:prstGeom prst="rect">
            <a:avLst/>
          </a:prstGeom>
        </p:spPr>
        <p:txBody>
          <a:bodyPr/>
          <a:lstStyle/>
          <a:p>
            <a:endParaRPr lang="en-IN"/>
          </a:p>
        </p:txBody>
      </p:sp>
      <p:sp>
        <p:nvSpPr>
          <p:cNvPr id="4" name="Slide Number Placeholder 3"/>
          <p:cNvSpPr>
            <a:spLocks noGrp="1"/>
          </p:cNvSpPr>
          <p:nvPr>
            <p:ph type="sldNum" sz="quarter" idx="12"/>
          </p:nvPr>
        </p:nvSpPr>
        <p:spPr>
          <a:xfrm>
            <a:off x="7099300" y="6356350"/>
            <a:ext cx="2311400" cy="365125"/>
          </a:xfrm>
          <a:prstGeom prst="rect">
            <a:avLst/>
          </a:prstGeom>
        </p:spPr>
        <p:txBody>
          <a:bodyPr/>
          <a:lstStyle/>
          <a:p>
            <a:fld id="{A9190EF9-0B14-4A0D-90D7-3846289537AE}" type="slidenum">
              <a:rPr lang="en-IN" smtClean="0"/>
              <a:pPr/>
              <a:t>‹#›</a:t>
            </a:fld>
            <a:endParaRPr lang="en-IN"/>
          </a:p>
        </p:txBody>
      </p:sp>
    </p:spTree>
    <p:extLst>
      <p:ext uri="{BB962C8B-B14F-4D97-AF65-F5344CB8AC3E}">
        <p14:creationId xmlns:p14="http://schemas.microsoft.com/office/powerpoint/2010/main" val="35542146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a:prstGeom prst="rect">
            <a:avLst/>
          </a:prstGeo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873500" y="273050"/>
            <a:ext cx="55372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95300" y="1435100"/>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95300" y="6356350"/>
            <a:ext cx="2311400" cy="365125"/>
          </a:xfrm>
          <a:prstGeom prst="rect">
            <a:avLst/>
          </a:prstGeom>
        </p:spPr>
        <p:txBody>
          <a:bodyPr/>
          <a:lstStyle/>
          <a:p>
            <a:endParaRPr lang="en-IN"/>
          </a:p>
        </p:txBody>
      </p:sp>
      <p:sp>
        <p:nvSpPr>
          <p:cNvPr id="6" name="Footer Placeholder 5"/>
          <p:cNvSpPr>
            <a:spLocks noGrp="1"/>
          </p:cNvSpPr>
          <p:nvPr>
            <p:ph type="ftr" sz="quarter" idx="11"/>
          </p:nvPr>
        </p:nvSpPr>
        <p:spPr>
          <a:xfrm>
            <a:off x="3384550" y="6356350"/>
            <a:ext cx="31369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7099300" y="6356350"/>
            <a:ext cx="2311400" cy="365125"/>
          </a:xfrm>
          <a:prstGeom prst="rect">
            <a:avLst/>
          </a:prstGeom>
        </p:spPr>
        <p:txBody>
          <a:bodyPr/>
          <a:lstStyle/>
          <a:p>
            <a:fld id="{A9190EF9-0B14-4A0D-90D7-3846289537AE}" type="slidenum">
              <a:rPr lang="en-IN" smtClean="0"/>
              <a:pPr/>
              <a:t>‹#›</a:t>
            </a:fld>
            <a:endParaRPr lang="en-IN"/>
          </a:p>
        </p:txBody>
      </p:sp>
    </p:spTree>
    <p:extLst>
      <p:ext uri="{BB962C8B-B14F-4D97-AF65-F5344CB8AC3E}">
        <p14:creationId xmlns:p14="http://schemas.microsoft.com/office/powerpoint/2010/main" val="216989726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95300" y="6356350"/>
            <a:ext cx="2311400" cy="365125"/>
          </a:xfrm>
          <a:prstGeom prst="rect">
            <a:avLst/>
          </a:prstGeom>
        </p:spPr>
        <p:txBody>
          <a:bodyPr/>
          <a:lstStyle/>
          <a:p>
            <a:endParaRPr lang="en-IN"/>
          </a:p>
        </p:txBody>
      </p:sp>
      <p:sp>
        <p:nvSpPr>
          <p:cNvPr id="6" name="Footer Placeholder 5"/>
          <p:cNvSpPr>
            <a:spLocks noGrp="1"/>
          </p:cNvSpPr>
          <p:nvPr>
            <p:ph type="ftr" sz="quarter" idx="11"/>
          </p:nvPr>
        </p:nvSpPr>
        <p:spPr>
          <a:xfrm>
            <a:off x="3384550" y="6356350"/>
            <a:ext cx="31369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7099300" y="6356350"/>
            <a:ext cx="2311400" cy="365125"/>
          </a:xfrm>
          <a:prstGeom prst="rect">
            <a:avLst/>
          </a:prstGeom>
        </p:spPr>
        <p:txBody>
          <a:bodyPr/>
          <a:lstStyle/>
          <a:p>
            <a:fld id="{A9190EF9-0B14-4A0D-90D7-3846289537AE}" type="slidenum">
              <a:rPr lang="en-IN" smtClean="0"/>
              <a:pPr/>
              <a:t>‹#›</a:t>
            </a:fld>
            <a:endParaRPr lang="en-IN"/>
          </a:p>
        </p:txBody>
      </p:sp>
    </p:spTree>
    <p:extLst>
      <p:ext uri="{BB962C8B-B14F-4D97-AF65-F5344CB8AC3E}">
        <p14:creationId xmlns:p14="http://schemas.microsoft.com/office/powerpoint/2010/main" val="301722223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a:xfrm>
            <a:off x="495300" y="1600200"/>
            <a:ext cx="89154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a:xfrm>
            <a:off x="495300" y="6356350"/>
            <a:ext cx="2311400" cy="365125"/>
          </a:xfrm>
          <a:prstGeom prst="rect">
            <a:avLst/>
          </a:prstGeom>
        </p:spPr>
        <p:txBody>
          <a:bodyPr/>
          <a:lstStyle/>
          <a:p>
            <a:endParaRPr lang="en-IN"/>
          </a:p>
        </p:txBody>
      </p:sp>
      <p:sp>
        <p:nvSpPr>
          <p:cNvPr id="5" name="Footer Placeholder 4"/>
          <p:cNvSpPr>
            <a:spLocks noGrp="1"/>
          </p:cNvSpPr>
          <p:nvPr>
            <p:ph type="ftr" sz="quarter" idx="11"/>
          </p:nvPr>
        </p:nvSpPr>
        <p:spPr>
          <a:xfrm>
            <a:off x="3384550" y="6356350"/>
            <a:ext cx="31369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7099300" y="6356350"/>
            <a:ext cx="2311400" cy="365125"/>
          </a:xfrm>
          <a:prstGeom prst="rect">
            <a:avLst/>
          </a:prstGeom>
        </p:spPr>
        <p:txBody>
          <a:bodyPr/>
          <a:lstStyle/>
          <a:p>
            <a:fld id="{A9190EF9-0B14-4A0D-90D7-3846289537AE}" type="slidenum">
              <a:rPr lang="en-IN" smtClean="0"/>
              <a:pPr/>
              <a:t>‹#›</a:t>
            </a:fld>
            <a:endParaRPr lang="en-IN"/>
          </a:p>
        </p:txBody>
      </p:sp>
    </p:spTree>
    <p:extLst>
      <p:ext uri="{BB962C8B-B14F-4D97-AF65-F5344CB8AC3E}">
        <p14:creationId xmlns:p14="http://schemas.microsoft.com/office/powerpoint/2010/main" val="50514172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8"/>
            <a:ext cx="2228850" cy="5851525"/>
          </a:xfrm>
          <a:prstGeom prst="rect">
            <a:avLst/>
          </a:prstGeo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95300" y="274638"/>
            <a:ext cx="653415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a:xfrm>
            <a:off x="495300" y="6356350"/>
            <a:ext cx="2311400" cy="365125"/>
          </a:xfrm>
          <a:prstGeom prst="rect">
            <a:avLst/>
          </a:prstGeom>
        </p:spPr>
        <p:txBody>
          <a:bodyPr/>
          <a:lstStyle/>
          <a:p>
            <a:endParaRPr lang="en-IN"/>
          </a:p>
        </p:txBody>
      </p:sp>
      <p:sp>
        <p:nvSpPr>
          <p:cNvPr id="5" name="Footer Placeholder 4"/>
          <p:cNvSpPr>
            <a:spLocks noGrp="1"/>
          </p:cNvSpPr>
          <p:nvPr>
            <p:ph type="ftr" sz="quarter" idx="11"/>
          </p:nvPr>
        </p:nvSpPr>
        <p:spPr>
          <a:xfrm>
            <a:off x="3384550" y="6356350"/>
            <a:ext cx="31369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7099300" y="6356350"/>
            <a:ext cx="2311400" cy="365125"/>
          </a:xfrm>
          <a:prstGeom prst="rect">
            <a:avLst/>
          </a:prstGeom>
        </p:spPr>
        <p:txBody>
          <a:bodyPr/>
          <a:lstStyle/>
          <a:p>
            <a:fld id="{A9190EF9-0B14-4A0D-90D7-3846289537AE}" type="slidenum">
              <a:rPr lang="en-IN" smtClean="0"/>
              <a:pPr/>
              <a:t>‹#›</a:t>
            </a:fld>
            <a:endParaRPr lang="en-IN"/>
          </a:p>
        </p:txBody>
      </p:sp>
    </p:spTree>
    <p:extLst>
      <p:ext uri="{BB962C8B-B14F-4D97-AF65-F5344CB8AC3E}">
        <p14:creationId xmlns:p14="http://schemas.microsoft.com/office/powerpoint/2010/main" val="414593908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44500" y="265113"/>
            <a:ext cx="6207125" cy="1143000"/>
          </a:xfrm>
          <a:prstGeom prst="rect">
            <a:avLst/>
          </a:prstGeom>
        </p:spPr>
        <p:txBody>
          <a:bodyPr/>
          <a:lstStyle/>
          <a:p>
            <a:r>
              <a:rPr lang="en-US" smtClean="0"/>
              <a:t>Click to edit Master title style</a:t>
            </a:r>
            <a:endParaRPr lang="en-IN"/>
          </a:p>
        </p:txBody>
      </p:sp>
      <p:sp>
        <p:nvSpPr>
          <p:cNvPr id="3" name="Content Placeholder 2"/>
          <p:cNvSpPr>
            <a:spLocks noGrp="1"/>
          </p:cNvSpPr>
          <p:nvPr>
            <p:ph sz="half" idx="1"/>
          </p:nvPr>
        </p:nvSpPr>
        <p:spPr>
          <a:xfrm>
            <a:off x="461963" y="1724027"/>
            <a:ext cx="4449762" cy="46783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5064125" y="1724025"/>
            <a:ext cx="4449764" cy="22621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5064125" y="4138615"/>
            <a:ext cx="4449764" cy="22637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8"/>
          <p:cNvSpPr>
            <a:spLocks noGrp="1" noChangeArrowheads="1"/>
          </p:cNvSpPr>
          <p:nvPr>
            <p:ph type="sldNum" sz="quarter" idx="10"/>
          </p:nvPr>
        </p:nvSpPr>
        <p:spPr>
          <a:ln/>
        </p:spPr>
        <p:txBody>
          <a:bodyPr/>
          <a:lstStyle>
            <a:lvl1pPr>
              <a:defRPr/>
            </a:lvl1pPr>
          </a:lstStyle>
          <a:p>
            <a:pPr>
              <a:defRPr/>
            </a:pPr>
            <a:fld id="{E7850EC9-E847-4590-BF42-47CEF4E221DF}" type="slidenum">
              <a:rPr lang="en-AU"/>
              <a:pPr>
                <a:defRPr/>
              </a:pPr>
              <a:t>‹#›</a:t>
            </a:fld>
            <a:endParaRPr lang="en-AU"/>
          </a:p>
        </p:txBody>
      </p:sp>
    </p:spTree>
    <p:extLst>
      <p:ext uri="{BB962C8B-B14F-4D97-AF65-F5344CB8AC3E}">
        <p14:creationId xmlns:p14="http://schemas.microsoft.com/office/powerpoint/2010/main" val="744733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1"/>
            <a:ext cx="8915400" cy="503237"/>
          </a:xfrm>
          <a:prstGeom prst="rect">
            <a:avLst/>
          </a:prstGeom>
        </p:spPr>
        <p:txBody>
          <a:bodyPr/>
          <a:lstStyle/>
          <a:p>
            <a:r>
              <a:rPr lang="en-US" smtClean="0"/>
              <a:t>Click to edit Master title style</a:t>
            </a:r>
            <a:endParaRPr lang="en-IN"/>
          </a:p>
        </p:txBody>
      </p:sp>
      <p:sp>
        <p:nvSpPr>
          <p:cNvPr id="3" name="Content Placeholder 2"/>
          <p:cNvSpPr>
            <a:spLocks noGrp="1"/>
          </p:cNvSpPr>
          <p:nvPr>
            <p:ph idx="1"/>
          </p:nvPr>
        </p:nvSpPr>
        <p:spPr>
          <a:xfrm>
            <a:off x="495300" y="1052736"/>
            <a:ext cx="8915400" cy="5472608"/>
          </a:xfrm>
          <a:prstGeom prst="rect">
            <a:avLst/>
          </a:prstGeom>
        </p:spPr>
        <p:txBody>
          <a:bodyPr/>
          <a:lstStyle>
            <a:lvl1pPr>
              <a:spcBef>
                <a:spcPts val="900"/>
              </a:spcBef>
              <a:buSzPct val="55000"/>
              <a:defRPr/>
            </a:lvl1pPr>
            <a:lvl2pPr marL="635000" indent="-285750">
              <a:spcBef>
                <a:spcPts val="600"/>
              </a:spcBef>
              <a:tabLst/>
              <a:defRPr/>
            </a:lvl2pPr>
            <a:lvl3pPr marL="981075" indent="-228600">
              <a:spcBef>
                <a:spcPts val="600"/>
              </a:spcBef>
              <a:buFont typeface="Wingdings" panose="05000000000000000000" pitchFamily="2" charset="2"/>
              <a:buChar char="§"/>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9" name="Date Placeholder 3"/>
          <p:cNvSpPr>
            <a:spLocks noGrp="1"/>
          </p:cNvSpPr>
          <p:nvPr>
            <p:ph type="dt" sz="half" idx="2"/>
          </p:nvPr>
        </p:nvSpPr>
        <p:spPr>
          <a:xfrm>
            <a:off x="506506" y="6520260"/>
            <a:ext cx="1092121"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IN">
              <a:solidFill>
                <a:prstClr val="black">
                  <a:tint val="75000"/>
                </a:prstClr>
              </a:solidFill>
            </a:endParaRPr>
          </a:p>
        </p:txBody>
      </p:sp>
      <p:sp>
        <p:nvSpPr>
          <p:cNvPr id="10" name="Footer Placeholder 4"/>
          <p:cNvSpPr>
            <a:spLocks noGrp="1"/>
          </p:cNvSpPr>
          <p:nvPr>
            <p:ph type="ftr" sz="quarter" idx="3"/>
          </p:nvPr>
        </p:nvSpPr>
        <p:spPr>
          <a:xfrm>
            <a:off x="1637632" y="6520260"/>
            <a:ext cx="776186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Tree>
    <p:extLst>
      <p:ext uri="{BB962C8B-B14F-4D97-AF65-F5344CB8AC3E}">
        <p14:creationId xmlns:p14="http://schemas.microsoft.com/office/powerpoint/2010/main" val="309751898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5900" y="4844752"/>
            <a:ext cx="6934200" cy="1752600"/>
          </a:xfrm>
          <a:prstGeom prst="rect">
            <a:avLst/>
          </a:prstGeom>
        </p:spPr>
        <p:txBody>
          <a:bodyPr>
            <a:normAutofit/>
          </a:bodyPr>
          <a:lstStyle>
            <a:lvl1pPr marL="0" indent="0" algn="ctr">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IN" dirty="0"/>
          </a:p>
        </p:txBody>
      </p:sp>
      <p:sp>
        <p:nvSpPr>
          <p:cNvPr id="12" name="Title 1"/>
          <p:cNvSpPr>
            <a:spLocks noGrp="1"/>
          </p:cNvSpPr>
          <p:nvPr>
            <p:ph type="ctrTitle"/>
          </p:nvPr>
        </p:nvSpPr>
        <p:spPr>
          <a:xfrm>
            <a:off x="742950" y="3399136"/>
            <a:ext cx="8420100" cy="1470025"/>
          </a:xfrm>
          <a:prstGeom prst="rect">
            <a:avLst/>
          </a:prstGeom>
        </p:spPr>
        <p:txBody>
          <a:bodyPr>
            <a:normAutofit/>
          </a:bodyPr>
          <a:lstStyle>
            <a:lvl1pPr>
              <a:defRPr sz="3600" b="1">
                <a:solidFill>
                  <a:schemeClr val="tx1"/>
                </a:solidFill>
              </a:defRPr>
            </a:lvl1pPr>
          </a:lstStyle>
          <a:p>
            <a:r>
              <a:rPr lang="en-US" dirty="0" smtClean="0"/>
              <a:t>Click to edit Master title style</a:t>
            </a:r>
            <a:endParaRPr lang="en-IN" dirty="0"/>
          </a:p>
        </p:txBody>
      </p:sp>
      <p:pic>
        <p:nvPicPr>
          <p:cNvPr id="14338" name="Picture 2" descr="C:\Users\Taruna.Kumar.SBICAPASIA\Desktop\satui-coal-mine-012_800x800fit.jpg"/>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7384"/>
            <a:ext cx="4953000" cy="3420000"/>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6" name="Picture 2" descr="C:\Users\Taruna.Kumar.SBICAPASIA\Desktop\images (1).jpg"/>
          <p:cNvPicPr>
            <a:picLocks noChangeArrowheads="1"/>
          </p:cNvPicPr>
          <p:nvPr userDrawn="1"/>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967785" y="-35712"/>
            <a:ext cx="4953000" cy="3420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76106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6" name="Rectangle 25"/>
          <p:cNvSpPr/>
          <p:nvPr userDrawn="1"/>
        </p:nvSpPr>
        <p:spPr>
          <a:xfrm>
            <a:off x="1588" y="6682713"/>
            <a:ext cx="9906000" cy="2044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solidFill>
                <a:prstClr val="white"/>
              </a:solidFill>
              <a:latin typeface="Calibri" pitchFamily="34" charset="0"/>
              <a:cs typeface="Calibri" pitchFamily="34" charset="0"/>
            </a:endParaRPr>
          </a:p>
        </p:txBody>
      </p:sp>
      <p:sp>
        <p:nvSpPr>
          <p:cNvPr id="24" name="Rectangle 55"/>
          <p:cNvSpPr>
            <a:spLocks noGrp="1" noChangeArrowheads="1"/>
          </p:cNvSpPr>
          <p:nvPr>
            <p:ph type="sldNum" sz="quarter" idx="4"/>
          </p:nvPr>
        </p:nvSpPr>
        <p:spPr bwMode="auto">
          <a:xfrm>
            <a:off x="7848600" y="6489702"/>
            <a:ext cx="2057400" cy="37767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a:solidFill>
                  <a:schemeClr val="folHlink"/>
                </a:solidFill>
                <a:latin typeface="Calibri" pitchFamily="34" charset="0"/>
                <a:cs typeface="Calibri" pitchFamily="34" charset="0"/>
              </a:defRPr>
            </a:lvl1pPr>
          </a:lstStyle>
          <a:p>
            <a:fld id="{6B061D64-4CCE-41B3-9653-0DB0D1A8CA18}" type="slidenum">
              <a:rPr lang="en-AU" smtClean="0"/>
              <a:pPr/>
              <a:t>‹#›</a:t>
            </a:fld>
            <a:endParaRPr lang="en-AU" dirty="0"/>
          </a:p>
        </p:txBody>
      </p:sp>
      <p:grpSp>
        <p:nvGrpSpPr>
          <p:cNvPr id="27" name="Group 7"/>
          <p:cNvGrpSpPr>
            <a:grpSpLocks/>
          </p:cNvGrpSpPr>
          <p:nvPr userDrawn="1"/>
        </p:nvGrpSpPr>
        <p:grpSpPr bwMode="auto">
          <a:xfrm>
            <a:off x="1588" y="900000"/>
            <a:ext cx="9904412" cy="90000"/>
            <a:chOff x="0" y="914400"/>
            <a:chExt cx="9144000" cy="228600"/>
          </a:xfrm>
        </p:grpSpPr>
        <p:sp>
          <p:nvSpPr>
            <p:cNvPr id="28" name="Rectangle 27"/>
            <p:cNvSpPr/>
            <p:nvPr userDrawn="1"/>
          </p:nvSpPr>
          <p:spPr>
            <a:xfrm>
              <a:off x="0" y="914400"/>
              <a:ext cx="609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9" name="Rectangle 28"/>
            <p:cNvSpPr/>
            <p:nvPr userDrawn="1"/>
          </p:nvSpPr>
          <p:spPr>
            <a:xfrm>
              <a:off x="685800" y="914400"/>
              <a:ext cx="8458200" cy="228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pSp>
      <p:sp>
        <p:nvSpPr>
          <p:cNvPr id="31" name="Title 1"/>
          <p:cNvSpPr>
            <a:spLocks noGrp="1"/>
          </p:cNvSpPr>
          <p:nvPr>
            <p:ph type="title"/>
          </p:nvPr>
        </p:nvSpPr>
        <p:spPr>
          <a:xfrm>
            <a:off x="679030" y="368521"/>
            <a:ext cx="6994525" cy="491289"/>
          </a:xfrm>
          <a:prstGeom prst="rect">
            <a:avLst/>
          </a:prstGeom>
        </p:spPr>
        <p:txBody>
          <a:bodyPr/>
          <a:lstStyle>
            <a:lvl1pPr algn="l">
              <a:defRPr sz="2800"/>
            </a:lvl1pPr>
          </a:lstStyle>
          <a:p>
            <a:r>
              <a:rPr lang="en-US" smtClean="0"/>
              <a:t>Click to edit Master title style</a:t>
            </a:r>
            <a:endParaRPr lang="en-IN"/>
          </a:p>
        </p:txBody>
      </p:sp>
    </p:spTree>
    <p:extLst>
      <p:ext uri="{BB962C8B-B14F-4D97-AF65-F5344CB8AC3E}">
        <p14:creationId xmlns:p14="http://schemas.microsoft.com/office/powerpoint/2010/main" val="1657306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55"/>
          <p:cNvSpPr>
            <a:spLocks noGrp="1" noChangeArrowheads="1"/>
          </p:cNvSpPr>
          <p:nvPr>
            <p:ph type="sldNum" sz="quarter" idx="4"/>
          </p:nvPr>
        </p:nvSpPr>
        <p:spPr bwMode="auto">
          <a:xfrm>
            <a:off x="7759700" y="6444175"/>
            <a:ext cx="2057400" cy="257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folHlink"/>
                </a:solidFill>
              </a:defRPr>
            </a:lvl1pPr>
          </a:lstStyle>
          <a:p>
            <a:fld id="{6B061D64-4CCE-41B3-9653-0DB0D1A8CA18}" type="slidenum">
              <a:rPr lang="en-AU" smtClean="0"/>
              <a:pPr/>
              <a:t>‹#›</a:t>
            </a:fld>
            <a:endParaRPr lang="en-AU" dirty="0"/>
          </a:p>
        </p:txBody>
      </p:sp>
    </p:spTree>
    <p:extLst>
      <p:ext uri="{BB962C8B-B14F-4D97-AF65-F5344CB8AC3E}">
        <p14:creationId xmlns:p14="http://schemas.microsoft.com/office/powerpoint/2010/main" val="1752556305"/>
      </p:ext>
    </p:extLst>
  </p:cSld>
  <p:clrMap bg1="lt1" tx1="dk1" bg2="lt2" tx2="dk2" accent1="accent1" accent2="accent2" accent3="accent3" accent4="accent4" accent5="accent5" accent6="accent6" hlink="hlink" folHlink="folHlink"/>
  <p:sldLayoutIdLst>
    <p:sldLayoutId id="2147483844" r:id="rId1"/>
    <p:sldLayoutId id="2147483863" r:id="rId2"/>
    <p:sldLayoutId id="2147483845" r:id="rId3"/>
    <p:sldLayoutId id="2147483846" r:id="rId4"/>
    <p:sldLayoutId id="214748386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65" r:id="rId14"/>
    <p:sldLayoutId id="2147483879" r:id="rId15"/>
    <p:sldLayoutId id="2147483868" r:id="rId16"/>
    <p:sldLayoutId id="2147483880" r:id="rId17"/>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3.xml"/><Relationship Id="rId1" Type="http://schemas.openxmlformats.org/officeDocument/2006/relationships/themeOverride" Target="../theme/themeOverride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www.mstcecommerce.com/auctionhome/coallinkage/index.jsp"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8" name="Rectangle 10"/>
          <p:cNvSpPr>
            <a:spLocks noGrp="1" noChangeArrowheads="1"/>
          </p:cNvSpPr>
          <p:nvPr>
            <p:ph type="subTitle" idx="4294967295"/>
          </p:nvPr>
        </p:nvSpPr>
        <p:spPr>
          <a:xfrm>
            <a:off x="914401" y="2525431"/>
            <a:ext cx="8338782" cy="2757249"/>
          </a:xfrm>
          <a:prstGeom prst="rect">
            <a:avLst/>
          </a:prstGeom>
        </p:spPr>
        <p:txBody>
          <a:bodyPr/>
          <a:lstStyle/>
          <a:p>
            <a:pPr marL="0" indent="0">
              <a:buNone/>
            </a:pPr>
            <a:r>
              <a:rPr lang="en-AU" sz="3000" b="1" dirty="0" smtClean="0">
                <a:latin typeface="Calibri" pitchFamily="34" charset="0"/>
                <a:ea typeface="SimSun" pitchFamily="2" charset="-122"/>
              </a:rPr>
              <a:t>Coal India Limited</a:t>
            </a:r>
          </a:p>
          <a:p>
            <a:pPr marL="0" indent="0">
              <a:buNone/>
            </a:pPr>
            <a:r>
              <a:rPr lang="en-IN" sz="2200" dirty="0">
                <a:latin typeface="Calibri" pitchFamily="34" charset="0"/>
                <a:ea typeface="SimSun" pitchFamily="2" charset="-122"/>
              </a:rPr>
              <a:t>Auction of Coal Linkages </a:t>
            </a:r>
            <a:r>
              <a:rPr lang="en-IN" sz="2200" dirty="0" smtClean="0">
                <a:latin typeface="Calibri" pitchFamily="34" charset="0"/>
                <a:ea typeface="SimSun" pitchFamily="2" charset="-122"/>
              </a:rPr>
              <a:t>in the Cement Sub-Sector – </a:t>
            </a:r>
          </a:p>
          <a:p>
            <a:pPr marL="0" indent="0">
              <a:buNone/>
            </a:pPr>
            <a:r>
              <a:rPr lang="en-IN" sz="2200" dirty="0" smtClean="0">
                <a:latin typeface="Calibri" pitchFamily="34" charset="0"/>
                <a:ea typeface="SimSun" pitchFamily="2" charset="-122"/>
              </a:rPr>
              <a:t>Phase II of Tranche I</a:t>
            </a:r>
            <a:endParaRPr lang="en-US" sz="2200" dirty="0">
              <a:latin typeface="Calibri" pitchFamily="34" charset="0"/>
              <a:ea typeface="SimSun" pitchFamily="2" charset="-122"/>
            </a:endParaRPr>
          </a:p>
          <a:p>
            <a:pPr marL="0" indent="0">
              <a:buNone/>
            </a:pPr>
            <a:endParaRPr lang="en-US" sz="1600" dirty="0" smtClean="0">
              <a:latin typeface="Calibri" pitchFamily="34" charset="0"/>
              <a:ea typeface="SimSun" pitchFamily="2" charset="-122"/>
            </a:endParaRPr>
          </a:p>
          <a:p>
            <a:pPr marL="0" indent="0">
              <a:buNone/>
            </a:pPr>
            <a:r>
              <a:rPr lang="en-IN" sz="2000" b="1" dirty="0" smtClean="0">
                <a:latin typeface="Calibri" pitchFamily="34" charset="0"/>
                <a:ea typeface="SimSun" pitchFamily="2" charset="-122"/>
              </a:rPr>
              <a:t>Pre Bid Presentation</a:t>
            </a:r>
          </a:p>
          <a:p>
            <a:pPr marL="0" indent="0">
              <a:buNone/>
            </a:pPr>
            <a:endParaRPr lang="en-IN" sz="1200" b="1" dirty="0" smtClean="0">
              <a:latin typeface="Calibri" pitchFamily="34" charset="0"/>
              <a:ea typeface="SimSun" pitchFamily="2" charset="-122"/>
            </a:endParaRPr>
          </a:p>
          <a:p>
            <a:pPr marL="0" indent="0" algn="just">
              <a:buNone/>
            </a:pPr>
            <a:r>
              <a:rPr lang="en-AU" sz="1600" i="1" dirty="0" smtClean="0">
                <a:latin typeface="Calibri" pitchFamily="34" charset="0"/>
                <a:ea typeface="SimSun" pitchFamily="2" charset="-122"/>
              </a:rPr>
              <a:t>This presentation is for ease of understanding of the Scheme by the Bidders. In case of any discrepancies between this presentation and the Scheme Document, the provisions of the Scheme Document will prevail. </a:t>
            </a:r>
          </a:p>
          <a:p>
            <a:pPr marL="0" indent="0" algn="r">
              <a:buNone/>
            </a:pPr>
            <a:endParaRPr lang="en-AU" sz="3000" dirty="0" smtClean="0">
              <a:latin typeface="Calibri" pitchFamily="34" charset="0"/>
              <a:ea typeface="SimSun" pitchFamily="2" charset="-122"/>
            </a:endParaRPr>
          </a:p>
        </p:txBody>
      </p:sp>
      <p:sp>
        <p:nvSpPr>
          <p:cNvPr id="2" name="TextBox 1"/>
          <p:cNvSpPr txBox="1"/>
          <p:nvPr/>
        </p:nvSpPr>
        <p:spPr>
          <a:xfrm>
            <a:off x="7632701" y="6201911"/>
            <a:ext cx="1932864" cy="338554"/>
          </a:xfrm>
          <a:prstGeom prst="rect">
            <a:avLst/>
          </a:prstGeom>
          <a:noFill/>
        </p:spPr>
        <p:txBody>
          <a:bodyPr wrap="square" rtlCol="0">
            <a:spAutoFit/>
          </a:bodyPr>
          <a:lstStyle/>
          <a:p>
            <a:r>
              <a:rPr lang="en-US" dirty="0" smtClean="0"/>
              <a:t>June 19, 2016</a:t>
            </a:r>
            <a:endParaRPr lang="en-IN"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5300" y="22572"/>
            <a:ext cx="8915400" cy="1143000"/>
          </a:xfrm>
        </p:spPr>
        <p:txBody>
          <a:bodyPr/>
          <a:lstStyle/>
          <a:p>
            <a:r>
              <a:rPr lang="en-US" dirty="0" smtClean="0"/>
              <a:t>AGENDA</a:t>
            </a:r>
            <a:endParaRPr lang="en-US" dirty="0"/>
          </a:p>
        </p:txBody>
      </p:sp>
      <p:graphicFrame>
        <p:nvGraphicFramePr>
          <p:cNvPr id="4" name="Diagram 3"/>
          <p:cNvGraphicFramePr/>
          <p:nvPr>
            <p:extLst>
              <p:ext uri="{D42A27DB-BD31-4B8C-83A1-F6EECF244321}">
                <p14:modId xmlns:p14="http://schemas.microsoft.com/office/powerpoint/2010/main" val="3240749412"/>
              </p:ext>
            </p:extLst>
          </p:nvPr>
        </p:nvGraphicFramePr>
        <p:xfrm>
          <a:off x="363415" y="855785"/>
          <a:ext cx="9149862" cy="5668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58289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BACKGROUND</a:t>
            </a:r>
            <a:endParaRPr lang="en-US" sz="4000" b="1" u="sng" dirty="0">
              <a:solidFill>
                <a:schemeClr val="bg2">
                  <a:lumMod val="25000"/>
                </a:schemeClr>
              </a:solidFill>
            </a:endParaRPr>
          </a:p>
        </p:txBody>
      </p:sp>
    </p:spTree>
    <p:extLst>
      <p:ext uri="{BB962C8B-B14F-4D97-AF65-F5344CB8AC3E}">
        <p14:creationId xmlns:p14="http://schemas.microsoft.com/office/powerpoint/2010/main" val="17243560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Overview</a:t>
            </a:r>
            <a:endParaRPr lang="en-US" sz="2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a:t>
            </a:fld>
            <a:endParaRPr lang="en-AU" dirty="0"/>
          </a:p>
        </p:txBody>
      </p:sp>
      <p:graphicFrame>
        <p:nvGraphicFramePr>
          <p:cNvPr id="2" name="Diagram 1"/>
          <p:cNvGraphicFramePr/>
          <p:nvPr>
            <p:extLst>
              <p:ext uri="{D42A27DB-BD31-4B8C-83A1-F6EECF244321}">
                <p14:modId xmlns:p14="http://schemas.microsoft.com/office/powerpoint/2010/main" val="3869199218"/>
              </p:ext>
            </p:extLst>
          </p:nvPr>
        </p:nvGraphicFramePr>
        <p:xfrm>
          <a:off x="422701" y="1227666"/>
          <a:ext cx="9226266" cy="5268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00207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Policy Guidelines for Auction</a:t>
            </a:r>
            <a:endParaRPr lang="en-US" sz="2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4</a:t>
            </a:fld>
            <a:endParaRPr lang="en-AU" dirty="0"/>
          </a:p>
        </p:txBody>
      </p:sp>
      <p:sp>
        <p:nvSpPr>
          <p:cNvPr id="16" name="Rectangle 7"/>
          <p:cNvSpPr>
            <a:spLocks noChangeArrowheads="1"/>
          </p:cNvSpPr>
          <p:nvPr/>
        </p:nvSpPr>
        <p:spPr bwMode="auto">
          <a:xfrm>
            <a:off x="720000" y="1026041"/>
            <a:ext cx="8819416" cy="5709255"/>
          </a:xfrm>
          <a:prstGeom prst="rect">
            <a:avLst/>
          </a:prstGeom>
          <a:noFill/>
          <a:ln w="9525">
            <a:noFill/>
            <a:miter lim="800000"/>
            <a:headEnd/>
            <a:tailEnd/>
          </a:ln>
        </p:spPr>
        <p:txBody>
          <a:bodyPr wrap="square">
            <a:spAutoFit/>
          </a:bodyPr>
          <a:lstStyle/>
          <a:p>
            <a:pPr marL="342900" indent="-342900" algn="just">
              <a:spcAft>
                <a:spcPts val="1000"/>
              </a:spcAft>
              <a:buClr>
                <a:schemeClr val="tx2"/>
              </a:buClr>
              <a:buFont typeface="Wingdings" pitchFamily="2" charset="2"/>
              <a:buChar char="§"/>
            </a:pPr>
            <a:r>
              <a:rPr lang="en-IN" sz="2000" b="0" dirty="0" smtClean="0">
                <a:latin typeface="Calibri" pitchFamily="34" charset="0"/>
                <a:cs typeface="Calibri" pitchFamily="34" charset="0"/>
              </a:rPr>
              <a:t>Proportion of coal allocation between power and non-power sector at 75% and 25% respectively </a:t>
            </a:r>
            <a:r>
              <a:rPr lang="en-IN" sz="2000" u="sng" dirty="0" smtClean="0">
                <a:latin typeface="Calibri" pitchFamily="34" charset="0"/>
                <a:cs typeface="Calibri" pitchFamily="34" charset="0"/>
              </a:rPr>
              <a:t>as per CCEA decision</a:t>
            </a:r>
          </a:p>
          <a:p>
            <a:pPr marL="342900" indent="-342900" algn="just">
              <a:spcAft>
                <a:spcPts val="1000"/>
              </a:spcAft>
              <a:buClr>
                <a:schemeClr val="tx2"/>
              </a:buClr>
              <a:buFont typeface="Wingdings" pitchFamily="2" charset="2"/>
              <a:buChar char="§"/>
            </a:pPr>
            <a:r>
              <a:rPr lang="en-IN" sz="2000" b="0" dirty="0" smtClean="0">
                <a:latin typeface="Calibri" pitchFamily="34" charset="0"/>
                <a:cs typeface="Calibri" pitchFamily="34" charset="0"/>
              </a:rPr>
              <a:t>Sub-sectors </a:t>
            </a:r>
            <a:r>
              <a:rPr lang="en-IN" sz="2000" u="sng" dirty="0" smtClean="0">
                <a:latin typeface="Calibri" pitchFamily="34" charset="0"/>
                <a:cs typeface="Calibri" pitchFamily="34" charset="0"/>
              </a:rPr>
              <a:t>could be </a:t>
            </a:r>
            <a:r>
              <a:rPr lang="en-IN" sz="2000" b="0" dirty="0" smtClean="0">
                <a:latin typeface="Calibri" pitchFamily="34" charset="0"/>
                <a:cs typeface="Calibri" pitchFamily="34" charset="0"/>
              </a:rPr>
              <a:t>Cement, Sponge Iron/Steel, Aluminium and Others [excl. Fertiliser (Urea)] including their CPPs etc.</a:t>
            </a:r>
          </a:p>
          <a:p>
            <a:pPr marL="342900" indent="-342900" algn="just">
              <a:spcAft>
                <a:spcPts val="1000"/>
              </a:spcAft>
              <a:buClr>
                <a:schemeClr val="tx2"/>
              </a:buClr>
              <a:buFont typeface="Wingdings" pitchFamily="2" charset="2"/>
              <a:buChar char="§"/>
            </a:pPr>
            <a:r>
              <a:rPr lang="en-IN" sz="2000" b="0" dirty="0" smtClean="0">
                <a:latin typeface="Calibri" pitchFamily="34" charset="0"/>
                <a:cs typeface="Calibri" pitchFamily="34" charset="0"/>
              </a:rPr>
              <a:t>Existing FSAs of non-regulated sector</a:t>
            </a:r>
          </a:p>
          <a:p>
            <a:pPr marL="800100" lvl="1" indent="-342900" algn="just">
              <a:spcAft>
                <a:spcPts val="1000"/>
              </a:spcAft>
              <a:buClr>
                <a:schemeClr val="tx2"/>
              </a:buClr>
              <a:buFont typeface="Calibri" pitchFamily="34" charset="0"/>
              <a:buChar char="—"/>
            </a:pPr>
            <a:r>
              <a:rPr lang="en-IN" sz="1800" b="0" dirty="0" smtClean="0">
                <a:latin typeface="Calibri" pitchFamily="34" charset="0"/>
                <a:cs typeface="Calibri" pitchFamily="34" charset="0"/>
              </a:rPr>
              <a:t>No premature termination</a:t>
            </a:r>
          </a:p>
          <a:p>
            <a:pPr marL="800100" lvl="1" indent="-342900" algn="just">
              <a:spcAft>
                <a:spcPts val="1000"/>
              </a:spcAft>
              <a:buClr>
                <a:schemeClr val="tx2"/>
              </a:buClr>
              <a:buFont typeface="Calibri" pitchFamily="34" charset="0"/>
              <a:buChar char="—"/>
            </a:pPr>
            <a:r>
              <a:rPr lang="en-IN" sz="1800" b="0" dirty="0" smtClean="0">
                <a:latin typeface="Calibri" pitchFamily="34" charset="0"/>
                <a:cs typeface="Calibri" pitchFamily="34" charset="0"/>
              </a:rPr>
              <a:t>No renewal except FSAs of CPSEs and Fertiliser (Urea)</a:t>
            </a:r>
          </a:p>
          <a:p>
            <a:pPr marL="800100" lvl="1" indent="-342900" algn="just">
              <a:spcAft>
                <a:spcPts val="1000"/>
              </a:spcAft>
              <a:buClr>
                <a:schemeClr val="tx2"/>
              </a:buClr>
              <a:buFont typeface="Calibri" pitchFamily="34" charset="0"/>
              <a:buChar char="—"/>
            </a:pPr>
            <a:r>
              <a:rPr lang="en-US" sz="1800" b="0" dirty="0" smtClean="0">
                <a:latin typeface="Calibri" pitchFamily="34" charset="0"/>
                <a:cs typeface="Calibri" pitchFamily="34" charset="0"/>
              </a:rPr>
              <a:t>In case CPSE’s want additional linkages they will have to participate in the auction for such additional quantity. </a:t>
            </a:r>
            <a:endParaRPr lang="en-IN" sz="1800" b="0" dirty="0" smtClean="0">
              <a:latin typeface="Calibri" pitchFamily="34" charset="0"/>
              <a:cs typeface="Calibri" pitchFamily="34" charset="0"/>
            </a:endParaRPr>
          </a:p>
          <a:p>
            <a:pPr marL="342900" indent="-342900" algn="just">
              <a:spcAft>
                <a:spcPts val="1000"/>
              </a:spcAft>
              <a:buClr>
                <a:schemeClr val="tx2"/>
              </a:buClr>
              <a:buFont typeface="Wingdings" pitchFamily="2" charset="2"/>
              <a:buChar char="§"/>
            </a:pPr>
            <a:r>
              <a:rPr lang="en-IN" sz="2000" b="0" dirty="0" smtClean="0">
                <a:latin typeface="Calibri" pitchFamily="34" charset="0"/>
                <a:cs typeface="Calibri" pitchFamily="34" charset="0"/>
              </a:rPr>
              <a:t>Quantity for Tranche I shall be aggregate of </a:t>
            </a:r>
            <a:r>
              <a:rPr lang="en-IN" sz="1800" b="0" dirty="0" smtClean="0">
                <a:latin typeface="Calibri" pitchFamily="34" charset="0"/>
                <a:cs typeface="Calibri" pitchFamily="34" charset="0"/>
              </a:rPr>
              <a:t>FSAs of non-regulated sector maturing in FY2016 onwards &amp; 25% of incremental CIL/SCCL production during FY2016 over FY2015</a:t>
            </a:r>
          </a:p>
          <a:p>
            <a:pPr marL="342900" indent="-342900" algn="just">
              <a:spcAft>
                <a:spcPts val="1000"/>
              </a:spcAft>
              <a:buClr>
                <a:schemeClr val="tx2"/>
              </a:buClr>
              <a:buFont typeface="Wingdings" pitchFamily="2" charset="2"/>
              <a:buChar char="§"/>
            </a:pPr>
            <a:r>
              <a:rPr lang="en-IN" sz="2000" b="0" dirty="0" smtClean="0">
                <a:latin typeface="Calibri" pitchFamily="34" charset="0"/>
                <a:cs typeface="Calibri" pitchFamily="34" charset="0"/>
              </a:rPr>
              <a:t>Separate quantities to be earmarked for sub-sectors</a:t>
            </a:r>
          </a:p>
          <a:p>
            <a:pPr marL="342900" indent="-342900" algn="just">
              <a:spcAft>
                <a:spcPts val="1000"/>
              </a:spcAft>
              <a:buClr>
                <a:schemeClr val="tx2"/>
              </a:buClr>
              <a:buFont typeface="Wingdings" pitchFamily="2" charset="2"/>
              <a:buChar char="§"/>
            </a:pPr>
            <a:r>
              <a:rPr lang="en-IN" sz="2000" b="0" dirty="0">
                <a:latin typeface="Calibri" pitchFamily="34" charset="0"/>
                <a:cs typeface="Calibri" pitchFamily="34" charset="0"/>
              </a:rPr>
              <a:t>CIL will allocate coal from area or mine within a subsidiary, as deemed </a:t>
            </a:r>
            <a:r>
              <a:rPr lang="en-IN" sz="2000" b="0" dirty="0" smtClean="0">
                <a:latin typeface="Calibri" pitchFamily="34" charset="0"/>
                <a:cs typeface="Calibri" pitchFamily="34" charset="0"/>
              </a:rPr>
              <a:t>fit</a:t>
            </a:r>
          </a:p>
          <a:p>
            <a:pPr marL="342900" indent="-342900" algn="just">
              <a:spcAft>
                <a:spcPts val="1000"/>
              </a:spcAft>
              <a:buClr>
                <a:schemeClr val="tx2"/>
              </a:buClr>
              <a:buFont typeface="Wingdings" pitchFamily="2" charset="2"/>
              <a:buChar char="§"/>
            </a:pPr>
            <a:r>
              <a:rPr lang="en-IN" sz="2000" b="0" dirty="0">
                <a:latin typeface="Calibri" pitchFamily="34" charset="0"/>
                <a:cs typeface="Calibri" pitchFamily="34" charset="0"/>
              </a:rPr>
              <a:t>FSA tenure may be as decided by </a:t>
            </a:r>
            <a:r>
              <a:rPr lang="en-IN" sz="2000" b="0" dirty="0" err="1">
                <a:latin typeface="Calibri" pitchFamily="34" charset="0"/>
                <a:cs typeface="Calibri" pitchFamily="34" charset="0"/>
              </a:rPr>
              <a:t>MoC</a:t>
            </a:r>
            <a:r>
              <a:rPr lang="en-IN" sz="2000" b="0" dirty="0">
                <a:latin typeface="Calibri" pitchFamily="34" charset="0"/>
                <a:cs typeface="Calibri" pitchFamily="34" charset="0"/>
              </a:rPr>
              <a:t>, subject to a </a:t>
            </a:r>
            <a:r>
              <a:rPr lang="en-IN" sz="2000" u="sng" dirty="0">
                <a:latin typeface="Calibri" pitchFamily="34" charset="0"/>
                <a:cs typeface="Calibri" pitchFamily="34" charset="0"/>
              </a:rPr>
              <a:t>maximum tenure of 15 </a:t>
            </a:r>
            <a:r>
              <a:rPr lang="en-IN" sz="2000" u="sng" dirty="0" smtClean="0">
                <a:latin typeface="Calibri" pitchFamily="34" charset="0"/>
                <a:cs typeface="Calibri" pitchFamily="34" charset="0"/>
              </a:rPr>
              <a:t>years</a:t>
            </a:r>
            <a:endParaRPr lang="en-IN" sz="2000" u="sng" dirty="0">
              <a:latin typeface="Calibri" pitchFamily="34" charset="0"/>
              <a:cs typeface="Calibri" pitchFamily="34" charset="0"/>
            </a:endParaRPr>
          </a:p>
        </p:txBody>
      </p:sp>
    </p:spTree>
    <p:extLst>
      <p:ext uri="{BB962C8B-B14F-4D97-AF65-F5344CB8AC3E}">
        <p14:creationId xmlns:p14="http://schemas.microsoft.com/office/powerpoint/2010/main" val="2763088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Policy Guidelines for Auction </a:t>
            </a:r>
            <a:r>
              <a:rPr lang="en-US" sz="1800" dirty="0" smtClean="0">
                <a:ea typeface="ＭＳ Ｐゴシック" pitchFamily="34" charset="-128"/>
              </a:rPr>
              <a:t>...2</a:t>
            </a: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5</a:t>
            </a:fld>
            <a:endParaRPr lang="en-AU" dirty="0"/>
          </a:p>
        </p:txBody>
      </p:sp>
      <p:sp>
        <p:nvSpPr>
          <p:cNvPr id="16" name="Rectangle 7"/>
          <p:cNvSpPr>
            <a:spLocks noChangeArrowheads="1"/>
          </p:cNvSpPr>
          <p:nvPr/>
        </p:nvSpPr>
        <p:spPr bwMode="auto">
          <a:xfrm>
            <a:off x="720000" y="1026041"/>
            <a:ext cx="8819416" cy="5786199"/>
          </a:xfrm>
          <a:prstGeom prst="rect">
            <a:avLst/>
          </a:prstGeom>
          <a:noFill/>
          <a:ln w="9525">
            <a:noFill/>
            <a:miter lim="800000"/>
            <a:headEnd/>
            <a:tailEnd/>
          </a:ln>
        </p:spPr>
        <p:txBody>
          <a:bodyPr wrap="square">
            <a:spAutoFit/>
          </a:bodyPr>
          <a:lstStyle/>
          <a:p>
            <a:pPr marL="342900" indent="-342900" algn="just">
              <a:spcAft>
                <a:spcPts val="1200"/>
              </a:spcAft>
              <a:buClr>
                <a:schemeClr val="tx2"/>
              </a:buClr>
              <a:buFont typeface="Wingdings" pitchFamily="2" charset="2"/>
              <a:buChar char="§"/>
            </a:pPr>
            <a:r>
              <a:rPr lang="en-IN" sz="2000" b="0" dirty="0" smtClean="0">
                <a:latin typeface="Calibri" pitchFamily="34" charset="0"/>
                <a:cs typeface="Calibri" pitchFamily="34" charset="0"/>
              </a:rPr>
              <a:t>Bid </a:t>
            </a:r>
            <a:r>
              <a:rPr lang="en-IN" sz="2000" b="0" dirty="0">
                <a:latin typeface="Calibri" pitchFamily="34" charset="0"/>
                <a:cs typeface="Calibri" pitchFamily="34" charset="0"/>
              </a:rPr>
              <a:t>parameter shall be Premium over </a:t>
            </a:r>
            <a:r>
              <a:rPr lang="en-IN" sz="2000" b="0" dirty="0" smtClean="0">
                <a:latin typeface="Calibri" pitchFamily="34" charset="0"/>
                <a:cs typeface="Calibri" pitchFamily="34" charset="0"/>
              </a:rPr>
              <a:t>Notified </a:t>
            </a:r>
            <a:r>
              <a:rPr lang="en-IN" sz="2000" b="0" dirty="0">
                <a:latin typeface="Calibri" pitchFamily="34" charset="0"/>
                <a:cs typeface="Calibri" pitchFamily="34" charset="0"/>
              </a:rPr>
              <a:t>Price of coal </a:t>
            </a:r>
            <a:endParaRPr lang="en-IN" sz="2000" b="0" dirty="0" smtClean="0">
              <a:latin typeface="Calibri" pitchFamily="34" charset="0"/>
              <a:cs typeface="Calibri" pitchFamily="34" charset="0"/>
            </a:endParaRPr>
          </a:p>
          <a:p>
            <a:pPr marL="342900" indent="-342900" algn="just">
              <a:spcAft>
                <a:spcPts val="1200"/>
              </a:spcAft>
              <a:buClr>
                <a:schemeClr val="tx2"/>
              </a:buClr>
              <a:buFont typeface="Wingdings" pitchFamily="2" charset="2"/>
              <a:buChar char="§"/>
            </a:pPr>
            <a:r>
              <a:rPr lang="en-IN" sz="2000" b="0" dirty="0" smtClean="0">
                <a:latin typeface="Calibri" pitchFamily="34" charset="0"/>
                <a:cs typeface="Calibri" pitchFamily="34" charset="0"/>
              </a:rPr>
              <a:t>Auction methodology shall be </a:t>
            </a:r>
            <a:r>
              <a:rPr lang="en-IN" sz="2000" u="sng" dirty="0" smtClean="0">
                <a:latin typeface="Calibri" pitchFamily="34" charset="0"/>
                <a:cs typeface="Calibri" pitchFamily="34" charset="0"/>
              </a:rPr>
              <a:t>Non Discriminatory Ascending Clock Auction</a:t>
            </a:r>
          </a:p>
          <a:p>
            <a:pPr marL="800100" lvl="1" indent="-342900" algn="just">
              <a:spcAft>
                <a:spcPts val="1200"/>
              </a:spcAft>
              <a:buClr>
                <a:schemeClr val="tx2"/>
              </a:buClr>
              <a:buFont typeface="Calibri" pitchFamily="34" charset="0"/>
              <a:buChar char="—"/>
            </a:pPr>
            <a:r>
              <a:rPr lang="en-IN" sz="2000" b="0" dirty="0" smtClean="0">
                <a:latin typeface="Calibri" pitchFamily="34" charset="0"/>
                <a:cs typeface="Calibri" pitchFamily="34" charset="0"/>
              </a:rPr>
              <a:t>Auctioneer increments the Premium on electronic platform till demand supply equilibrium is established</a:t>
            </a:r>
          </a:p>
          <a:p>
            <a:pPr marL="800100" lvl="1" indent="-342900" algn="just">
              <a:spcAft>
                <a:spcPts val="1200"/>
              </a:spcAft>
              <a:buClr>
                <a:schemeClr val="tx2"/>
              </a:buClr>
              <a:buFont typeface="Wingdings" pitchFamily="2" charset="2"/>
              <a:buChar char="v"/>
            </a:pPr>
            <a:endParaRPr lang="en-IN" b="0" dirty="0" smtClean="0">
              <a:latin typeface="Calibri" pitchFamily="34" charset="0"/>
              <a:cs typeface="Calibri" pitchFamily="34" charset="0"/>
            </a:endParaRPr>
          </a:p>
          <a:p>
            <a:pPr algn="just">
              <a:spcAft>
                <a:spcPts val="1200"/>
              </a:spcAft>
              <a:buClr>
                <a:schemeClr val="tx2"/>
              </a:buClr>
            </a:pPr>
            <a:r>
              <a:rPr lang="en-IN" sz="2000" dirty="0" smtClean="0">
                <a:latin typeface="Calibri" pitchFamily="34" charset="0"/>
                <a:cs typeface="Calibri" pitchFamily="34" charset="0"/>
              </a:rPr>
              <a:t>Premium shall remain constant over contract period; Notified price to be paid shall be suitably indexed on semi annual basis</a:t>
            </a:r>
          </a:p>
          <a:p>
            <a:pPr algn="just">
              <a:spcAft>
                <a:spcPts val="1200"/>
              </a:spcAft>
              <a:buClr>
                <a:schemeClr val="tx2"/>
              </a:buClr>
            </a:pPr>
            <a:endParaRPr lang="en-IN" b="0" dirty="0" smtClean="0">
              <a:latin typeface="Calibri" pitchFamily="34" charset="0"/>
              <a:cs typeface="Calibri" pitchFamily="34" charset="0"/>
            </a:endParaRPr>
          </a:p>
          <a:p>
            <a:pPr marL="342900" indent="-342900" algn="just">
              <a:spcAft>
                <a:spcPts val="1200"/>
              </a:spcAft>
              <a:buClr>
                <a:schemeClr val="tx2"/>
              </a:buClr>
              <a:buFont typeface="Wingdings" pitchFamily="2" charset="2"/>
              <a:buChar char="§"/>
            </a:pPr>
            <a:r>
              <a:rPr lang="en-IN" sz="2000" b="0" dirty="0" smtClean="0">
                <a:latin typeface="Calibri" pitchFamily="34" charset="0"/>
                <a:cs typeface="Calibri" pitchFamily="34" charset="0"/>
              </a:rPr>
              <a:t>Bidders </a:t>
            </a:r>
            <a:r>
              <a:rPr lang="en-IN" sz="2000" b="0" dirty="0">
                <a:latin typeface="Calibri" pitchFamily="34" charset="0"/>
                <a:cs typeface="Calibri" pitchFamily="34" charset="0"/>
              </a:rPr>
              <a:t>can bid up to </a:t>
            </a:r>
            <a:r>
              <a:rPr lang="en-IN" sz="2000" u="sng" dirty="0">
                <a:latin typeface="Calibri" pitchFamily="34" charset="0"/>
                <a:cs typeface="Calibri" pitchFamily="34" charset="0"/>
              </a:rPr>
              <a:t>normative annual coal requirement of the end use </a:t>
            </a:r>
            <a:r>
              <a:rPr lang="en-IN" sz="2000" u="sng" dirty="0" smtClean="0">
                <a:latin typeface="Calibri" pitchFamily="34" charset="0"/>
                <a:cs typeface="Calibri" pitchFamily="34" charset="0"/>
              </a:rPr>
              <a:t>plant (EUP)</a:t>
            </a:r>
            <a:endParaRPr lang="en-IN" sz="2000" u="sng" dirty="0">
              <a:latin typeface="Calibri" pitchFamily="34" charset="0"/>
              <a:cs typeface="Calibri" pitchFamily="34" charset="0"/>
            </a:endParaRPr>
          </a:p>
          <a:p>
            <a:pPr marL="342900" indent="-342900" algn="just">
              <a:spcAft>
                <a:spcPts val="1200"/>
              </a:spcAft>
              <a:buClr>
                <a:schemeClr val="tx2"/>
              </a:buClr>
              <a:buFont typeface="Wingdings" pitchFamily="2" charset="2"/>
              <a:buChar char="§"/>
            </a:pPr>
            <a:r>
              <a:rPr lang="en-IN" sz="2000" b="0" dirty="0">
                <a:latin typeface="Calibri" pitchFamily="34" charset="0"/>
                <a:cs typeface="Calibri" pitchFamily="34" charset="0"/>
              </a:rPr>
              <a:t>Provision for </a:t>
            </a:r>
            <a:r>
              <a:rPr lang="en-IN" sz="2000" u="sng" dirty="0">
                <a:latin typeface="Calibri" pitchFamily="34" charset="0"/>
                <a:cs typeface="Calibri" pitchFamily="34" charset="0"/>
              </a:rPr>
              <a:t>third party sampling </a:t>
            </a:r>
            <a:r>
              <a:rPr lang="en-IN" sz="2000" b="0" dirty="0">
                <a:latin typeface="Calibri" pitchFamily="34" charset="0"/>
                <a:cs typeface="Calibri" pitchFamily="34" charset="0"/>
              </a:rPr>
              <a:t>for coal supplied</a:t>
            </a:r>
          </a:p>
          <a:p>
            <a:pPr marL="342900" indent="-342900" algn="just">
              <a:spcAft>
                <a:spcPts val="1200"/>
              </a:spcAft>
              <a:buClr>
                <a:schemeClr val="tx2"/>
              </a:buClr>
              <a:buFont typeface="Wingdings" pitchFamily="2" charset="2"/>
              <a:buChar char="§"/>
            </a:pPr>
            <a:r>
              <a:rPr lang="en-IN" sz="2000" b="0" dirty="0">
                <a:latin typeface="Calibri" pitchFamily="34" charset="0"/>
                <a:cs typeface="Calibri" pitchFamily="34" charset="0"/>
              </a:rPr>
              <a:t>CIL/SCCL shall chalk out annual or 6-monthly auction calendar</a:t>
            </a:r>
          </a:p>
          <a:p>
            <a:pPr marL="342900" indent="-342900" algn="just">
              <a:spcAft>
                <a:spcPts val="1200"/>
              </a:spcAft>
              <a:buClr>
                <a:schemeClr val="tx2"/>
              </a:buClr>
              <a:buFont typeface="Wingdings" pitchFamily="2" charset="2"/>
              <a:buChar char="§"/>
            </a:pPr>
            <a:r>
              <a:rPr lang="en-IN" sz="2000" b="0" dirty="0">
                <a:latin typeface="Calibri" pitchFamily="34" charset="0"/>
                <a:cs typeface="Calibri" pitchFamily="34" charset="0"/>
              </a:rPr>
              <a:t>Based on experience of Tranche I, operational details may be appropriately </a:t>
            </a:r>
            <a:r>
              <a:rPr lang="en-IN" sz="2000" b="0" dirty="0" smtClean="0">
                <a:latin typeface="Calibri" pitchFamily="34" charset="0"/>
                <a:cs typeface="Calibri" pitchFamily="34" charset="0"/>
              </a:rPr>
              <a:t>reviewed</a:t>
            </a:r>
            <a:endParaRPr lang="en-IN" sz="2000" b="0" dirty="0">
              <a:latin typeface="Calibri" pitchFamily="34" charset="0"/>
              <a:cs typeface="Calibri" pitchFamily="34" charset="0"/>
            </a:endParaRPr>
          </a:p>
        </p:txBody>
      </p:sp>
    </p:spTree>
    <p:extLst>
      <p:ext uri="{BB962C8B-B14F-4D97-AF65-F5344CB8AC3E}">
        <p14:creationId xmlns:p14="http://schemas.microsoft.com/office/powerpoint/2010/main" val="2235460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KEY AUCTION PRINCIPLES</a:t>
            </a:r>
            <a:endParaRPr lang="en-US" sz="4000" b="1" u="sng" dirty="0">
              <a:solidFill>
                <a:schemeClr val="bg2">
                  <a:lumMod val="25000"/>
                </a:schemeClr>
              </a:solidFill>
            </a:endParaRPr>
          </a:p>
        </p:txBody>
      </p:sp>
    </p:spTree>
    <p:extLst>
      <p:ext uri="{BB962C8B-B14F-4D97-AF65-F5344CB8AC3E}">
        <p14:creationId xmlns:p14="http://schemas.microsoft.com/office/powerpoint/2010/main" val="1482746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t>Sub-sectors for </a:t>
            </a:r>
            <a:r>
              <a:rPr lang="en-IN" sz="2800" dirty="0"/>
              <a:t>A</a:t>
            </a:r>
            <a:r>
              <a:rPr lang="en-IN" sz="2800" dirty="0" smtClean="0"/>
              <a:t>uction</a:t>
            </a: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7</a:t>
            </a:fld>
            <a:endParaRPr lang="en-AU" dirty="0"/>
          </a:p>
        </p:txBody>
      </p:sp>
      <p:sp>
        <p:nvSpPr>
          <p:cNvPr id="16" name="Rectangle 7"/>
          <p:cNvSpPr>
            <a:spLocks noChangeArrowheads="1"/>
          </p:cNvSpPr>
          <p:nvPr/>
        </p:nvSpPr>
        <p:spPr bwMode="auto">
          <a:xfrm>
            <a:off x="333107" y="967421"/>
            <a:ext cx="9098107" cy="5201424"/>
          </a:xfrm>
          <a:prstGeom prst="rect">
            <a:avLst/>
          </a:prstGeom>
          <a:noFill/>
          <a:ln w="9525">
            <a:noFill/>
            <a:miter lim="800000"/>
            <a:headEnd/>
            <a:tailEnd/>
          </a:ln>
        </p:spPr>
        <p:txBody>
          <a:bodyPr wrap="square">
            <a:spAutoFit/>
          </a:bodyPr>
          <a:lstStyle/>
          <a:p>
            <a:pPr marL="342900" indent="-342900" algn="just">
              <a:lnSpc>
                <a:spcPct val="150000"/>
              </a:lnSpc>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It has been decided to conduct the current auction of coal linkages under </a:t>
            </a:r>
            <a:r>
              <a:rPr lang="en-IN" sz="1800" b="0" dirty="0">
                <a:latin typeface="Calibri" pitchFamily="34" charset="0"/>
                <a:cs typeface="Calibri" pitchFamily="34" charset="0"/>
              </a:rPr>
              <a:t>non-regulated sector </a:t>
            </a:r>
            <a:r>
              <a:rPr lang="en-IN" sz="1800" b="0" dirty="0" smtClean="0">
                <a:latin typeface="Calibri" pitchFamily="34" charset="0"/>
                <a:cs typeface="Calibri" pitchFamily="34" charset="0"/>
              </a:rPr>
              <a:t>(Tranche I) under the following sub-sectors:</a:t>
            </a:r>
            <a:endParaRPr lang="en-IN" sz="1800" b="0" dirty="0">
              <a:latin typeface="Calibri" pitchFamily="34" charset="0"/>
              <a:cs typeface="Calibri" pitchFamily="34" charset="0"/>
            </a:endParaRPr>
          </a:p>
          <a:p>
            <a:pPr marL="914400" lvl="1" indent="-457200" algn="just">
              <a:spcBef>
                <a:spcPts val="600"/>
              </a:spcBef>
              <a:spcAft>
                <a:spcPts val="600"/>
              </a:spcAft>
              <a:buFont typeface="Calibri" pitchFamily="34" charset="0"/>
              <a:buChar char="—"/>
            </a:pPr>
            <a:r>
              <a:rPr lang="en-IN" sz="1800" b="0" dirty="0" smtClean="0">
                <a:latin typeface="Calibri" pitchFamily="34" charset="0"/>
                <a:cs typeface="Calibri" pitchFamily="34" charset="0"/>
              </a:rPr>
              <a:t>Cement (excluding its CPPs)</a:t>
            </a:r>
            <a:endParaRPr lang="en-IN" sz="1800" b="0" dirty="0">
              <a:latin typeface="Calibri" pitchFamily="34" charset="0"/>
              <a:cs typeface="Calibri" pitchFamily="34" charset="0"/>
            </a:endParaRPr>
          </a:p>
          <a:p>
            <a:pPr marL="914400" lvl="1" indent="-457200" algn="just">
              <a:spcBef>
                <a:spcPts val="600"/>
              </a:spcBef>
              <a:spcAft>
                <a:spcPts val="600"/>
              </a:spcAft>
              <a:buFont typeface="Calibri" pitchFamily="34" charset="0"/>
              <a:buChar char="—"/>
            </a:pPr>
            <a:r>
              <a:rPr lang="en-IN" sz="1800" b="0" dirty="0">
                <a:latin typeface="Calibri" pitchFamily="34" charset="0"/>
                <a:cs typeface="Calibri" pitchFamily="34" charset="0"/>
              </a:rPr>
              <a:t>Sponge Iron (excluding its CPPs)</a:t>
            </a:r>
          </a:p>
          <a:p>
            <a:pPr marL="914400" lvl="1" indent="-457200" algn="just">
              <a:spcBef>
                <a:spcPts val="600"/>
              </a:spcBef>
              <a:spcAft>
                <a:spcPts val="600"/>
              </a:spcAft>
              <a:buFont typeface="Calibri" pitchFamily="34" charset="0"/>
              <a:buChar char="—"/>
            </a:pPr>
            <a:r>
              <a:rPr lang="en-IN" sz="1800" b="0" dirty="0" smtClean="0">
                <a:latin typeface="Calibri" pitchFamily="34" charset="0"/>
                <a:cs typeface="Calibri" pitchFamily="34" charset="0"/>
              </a:rPr>
              <a:t>All </a:t>
            </a:r>
            <a:r>
              <a:rPr lang="en-IN" sz="1800" b="0" dirty="0">
                <a:latin typeface="Calibri" pitchFamily="34" charset="0"/>
                <a:cs typeface="Calibri" pitchFamily="34" charset="0"/>
              </a:rPr>
              <a:t>Captive Power Plants (CPPs)</a:t>
            </a:r>
          </a:p>
          <a:p>
            <a:pPr marL="914400" lvl="1" indent="-457200" algn="just">
              <a:spcBef>
                <a:spcPts val="600"/>
              </a:spcBef>
              <a:spcAft>
                <a:spcPts val="600"/>
              </a:spcAft>
              <a:buFont typeface="Calibri" pitchFamily="34" charset="0"/>
              <a:buChar char="—"/>
            </a:pPr>
            <a:r>
              <a:rPr lang="en-IN" sz="1800" b="0" dirty="0">
                <a:latin typeface="Calibri" pitchFamily="34" charset="0"/>
                <a:cs typeface="Calibri" pitchFamily="34" charset="0"/>
              </a:rPr>
              <a:t>Steel (Coking Coal</a:t>
            </a:r>
            <a:r>
              <a:rPr lang="en-IN" sz="1800" b="0" dirty="0" smtClean="0">
                <a:latin typeface="Calibri" pitchFamily="34" charset="0"/>
                <a:cs typeface="Calibri" pitchFamily="34" charset="0"/>
              </a:rPr>
              <a:t>)</a:t>
            </a:r>
            <a:endParaRPr lang="en-IN" sz="1800" b="0" dirty="0">
              <a:latin typeface="Calibri" pitchFamily="34" charset="0"/>
              <a:cs typeface="Calibri" pitchFamily="34" charset="0"/>
            </a:endParaRPr>
          </a:p>
          <a:p>
            <a:pPr marL="914400" lvl="1" indent="-457200" algn="just">
              <a:spcBef>
                <a:spcPts val="600"/>
              </a:spcBef>
              <a:spcAft>
                <a:spcPts val="600"/>
              </a:spcAft>
              <a:buFont typeface="Calibri" pitchFamily="34" charset="0"/>
              <a:buChar char="—"/>
            </a:pPr>
            <a:r>
              <a:rPr lang="en-IN" sz="1800" b="0" dirty="0">
                <a:latin typeface="Calibri" pitchFamily="34" charset="0"/>
                <a:cs typeface="Calibri" pitchFamily="34" charset="0"/>
              </a:rPr>
              <a:t>Others [excluding Fertilizer (urea) sector] </a:t>
            </a:r>
          </a:p>
          <a:p>
            <a:pPr marL="342900" indent="-342900" algn="just">
              <a:lnSpc>
                <a:spcPct val="150000"/>
              </a:lnSpc>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All EUPs that do not fall under (a</a:t>
            </a:r>
            <a:r>
              <a:rPr lang="en-IN" sz="1800" b="0" dirty="0">
                <a:latin typeface="Calibri" pitchFamily="34" charset="0"/>
                <a:cs typeface="Calibri" pitchFamily="34" charset="0"/>
              </a:rPr>
              <a:t>), </a:t>
            </a:r>
            <a:r>
              <a:rPr lang="en-IN" sz="1800" b="0" dirty="0" smtClean="0">
                <a:latin typeface="Calibri" pitchFamily="34" charset="0"/>
                <a:cs typeface="Calibri" pitchFamily="34" charset="0"/>
              </a:rPr>
              <a:t>(b</a:t>
            </a:r>
            <a:r>
              <a:rPr lang="en-IN" sz="1800" b="0" dirty="0">
                <a:latin typeface="Calibri" pitchFamily="34" charset="0"/>
                <a:cs typeface="Calibri" pitchFamily="34" charset="0"/>
              </a:rPr>
              <a:t>), </a:t>
            </a:r>
            <a:r>
              <a:rPr lang="en-IN" sz="1800" b="0" dirty="0" smtClean="0">
                <a:latin typeface="Calibri" pitchFamily="34" charset="0"/>
                <a:cs typeface="Calibri" pitchFamily="34" charset="0"/>
              </a:rPr>
              <a:t>(c</a:t>
            </a:r>
            <a:r>
              <a:rPr lang="en-IN" sz="1800" b="0" dirty="0">
                <a:latin typeface="Calibri" pitchFamily="34" charset="0"/>
                <a:cs typeface="Calibri" pitchFamily="34" charset="0"/>
              </a:rPr>
              <a:t>) and </a:t>
            </a:r>
            <a:r>
              <a:rPr lang="en-IN" sz="1800" b="0" dirty="0" smtClean="0">
                <a:latin typeface="Calibri" pitchFamily="34" charset="0"/>
                <a:cs typeface="Calibri" pitchFamily="34" charset="0"/>
              </a:rPr>
              <a:t>(d) above are included in “Others” sub-sector.</a:t>
            </a:r>
          </a:p>
          <a:p>
            <a:pPr marL="342900" indent="-342900" algn="just">
              <a:lnSpc>
                <a:spcPct val="150000"/>
              </a:lnSpc>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To </a:t>
            </a:r>
            <a:r>
              <a:rPr lang="en-IN" sz="1800" b="0" dirty="0">
                <a:latin typeface="Calibri" pitchFamily="34" charset="0"/>
                <a:cs typeface="Calibri" pitchFamily="34" charset="0"/>
              </a:rPr>
              <a:t>s</a:t>
            </a:r>
            <a:r>
              <a:rPr lang="en-IN" sz="1800" b="0" dirty="0" smtClean="0">
                <a:latin typeface="Calibri" pitchFamily="34" charset="0"/>
                <a:cs typeface="Calibri" pitchFamily="34" charset="0"/>
              </a:rPr>
              <a:t>tart </a:t>
            </a:r>
            <a:r>
              <a:rPr lang="en-IN" sz="1800" b="0" dirty="0">
                <a:latin typeface="Calibri" pitchFamily="34" charset="0"/>
                <a:cs typeface="Calibri" pitchFamily="34" charset="0"/>
              </a:rPr>
              <a:t>with, </a:t>
            </a:r>
            <a:r>
              <a:rPr lang="en-IN" sz="1800" b="0" dirty="0" smtClean="0">
                <a:latin typeface="Calibri" pitchFamily="34" charset="0"/>
                <a:cs typeface="Calibri" pitchFamily="34" charset="0"/>
              </a:rPr>
              <a:t>Scheme Document for the ‘</a:t>
            </a:r>
            <a:r>
              <a:rPr lang="en-IN" sz="1800" dirty="0" smtClean="0">
                <a:latin typeface="Calibri" pitchFamily="34" charset="0"/>
                <a:cs typeface="Calibri" pitchFamily="34" charset="0"/>
              </a:rPr>
              <a:t>Sponge </a:t>
            </a:r>
            <a:r>
              <a:rPr lang="en-IN" sz="1800" dirty="0">
                <a:latin typeface="Calibri" pitchFamily="34" charset="0"/>
                <a:cs typeface="Calibri" pitchFamily="34" charset="0"/>
              </a:rPr>
              <a:t>Iron</a:t>
            </a:r>
            <a:r>
              <a:rPr lang="en-IN" sz="1800" b="0" dirty="0">
                <a:latin typeface="Calibri" pitchFamily="34" charset="0"/>
                <a:cs typeface="Calibri" pitchFamily="34" charset="0"/>
              </a:rPr>
              <a:t>’ </a:t>
            </a:r>
            <a:r>
              <a:rPr lang="en-IN" sz="1800" b="0" dirty="0" smtClean="0">
                <a:latin typeface="Calibri" pitchFamily="34" charset="0"/>
                <a:cs typeface="Calibri" pitchFamily="34" charset="0"/>
              </a:rPr>
              <a:t>sub-sector was uploaded on May 26, 2016 and auction was conducted during June 10-16, 2016 </a:t>
            </a:r>
            <a:r>
              <a:rPr lang="en-IN" sz="1800" dirty="0" smtClean="0">
                <a:latin typeface="Calibri" pitchFamily="34" charset="0"/>
                <a:cs typeface="Calibri" pitchFamily="34" charset="0"/>
              </a:rPr>
              <a:t>(“Phase I”) </a:t>
            </a:r>
          </a:p>
          <a:p>
            <a:pPr marL="342900" indent="-342900" algn="just">
              <a:lnSpc>
                <a:spcPct val="150000"/>
              </a:lnSpc>
              <a:spcBef>
                <a:spcPts val="600"/>
              </a:spcBef>
              <a:spcAft>
                <a:spcPts val="600"/>
              </a:spcAft>
              <a:buClr>
                <a:schemeClr val="tx2"/>
              </a:buClr>
              <a:buFont typeface="Wingdings" pitchFamily="2" charset="2"/>
              <a:buChar char="§"/>
            </a:pPr>
            <a:r>
              <a:rPr lang="en-IN" sz="1800" b="0" dirty="0">
                <a:latin typeface="Calibri" pitchFamily="34" charset="0"/>
                <a:cs typeface="Calibri" pitchFamily="34" charset="0"/>
              </a:rPr>
              <a:t>Auction for the sub-sector ‘</a:t>
            </a:r>
            <a:r>
              <a:rPr lang="en-IN" sz="1800" dirty="0">
                <a:latin typeface="Calibri" pitchFamily="34" charset="0"/>
                <a:cs typeface="Calibri" pitchFamily="34" charset="0"/>
              </a:rPr>
              <a:t>Cement</a:t>
            </a:r>
            <a:r>
              <a:rPr lang="en-IN" sz="1800" b="0" dirty="0">
                <a:latin typeface="Calibri" pitchFamily="34" charset="0"/>
                <a:cs typeface="Calibri" pitchFamily="34" charset="0"/>
              </a:rPr>
              <a:t>’ to be conducted </a:t>
            </a:r>
            <a:r>
              <a:rPr lang="en-IN" sz="1800" dirty="0" smtClean="0">
                <a:latin typeface="Calibri" pitchFamily="34" charset="0"/>
                <a:cs typeface="Calibri" pitchFamily="34" charset="0"/>
              </a:rPr>
              <a:t>(“Phase II”)</a:t>
            </a:r>
          </a:p>
        </p:txBody>
      </p:sp>
    </p:spTree>
    <p:extLst>
      <p:ext uri="{BB962C8B-B14F-4D97-AF65-F5344CB8AC3E}">
        <p14:creationId xmlns:p14="http://schemas.microsoft.com/office/powerpoint/2010/main" val="17252909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7990606" cy="60255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ea typeface="ＭＳ Ｐゴシック" pitchFamily="34" charset="-128"/>
              </a:rPr>
              <a:t>Allocation of Coal Quantity</a:t>
            </a:r>
            <a:endParaRPr lang="en-US" sz="2000" dirty="0" smtClean="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8</a:t>
            </a:fld>
            <a:endParaRPr lang="en-AU" dirty="0"/>
          </a:p>
        </p:txBody>
      </p:sp>
      <p:sp>
        <p:nvSpPr>
          <p:cNvPr id="8" name="Rectangle 7"/>
          <p:cNvSpPr>
            <a:spLocks noChangeArrowheads="1"/>
          </p:cNvSpPr>
          <p:nvPr/>
        </p:nvSpPr>
        <p:spPr bwMode="auto">
          <a:xfrm>
            <a:off x="683837" y="1026041"/>
            <a:ext cx="9005286" cy="2708434"/>
          </a:xfrm>
          <a:prstGeom prst="rect">
            <a:avLst/>
          </a:prstGeom>
          <a:noFill/>
          <a:ln w="9525">
            <a:noFill/>
            <a:miter lim="800000"/>
            <a:headEnd/>
            <a:tailEnd/>
          </a:ln>
        </p:spPr>
        <p:txBody>
          <a:bodyPr wrap="square">
            <a:spAutoFit/>
          </a:bodyPr>
          <a:lstStyle/>
          <a:p>
            <a:pPr marL="342900" indent="-342900" algn="just">
              <a:lnSpc>
                <a:spcPct val="150000"/>
              </a:lnSpc>
              <a:spcBef>
                <a:spcPts val="600"/>
              </a:spcBef>
              <a:spcAft>
                <a:spcPts val="600"/>
              </a:spcAft>
              <a:buClr>
                <a:schemeClr val="tx2"/>
              </a:buClr>
              <a:buFont typeface="Wingdings" pitchFamily="2" charset="2"/>
              <a:buChar char="§"/>
            </a:pPr>
            <a:r>
              <a:rPr lang="en-IN" sz="2000" b="0" dirty="0" smtClean="0">
                <a:latin typeface="Calibri" pitchFamily="34" charset="0"/>
                <a:cs typeface="Calibri" pitchFamily="34" charset="0"/>
              </a:rPr>
              <a:t>For the purpose of the first tranche of linkage auction, total quantity  is </a:t>
            </a:r>
            <a:r>
              <a:rPr lang="en-IN" sz="2000" dirty="0" smtClean="0">
                <a:latin typeface="Calibri" pitchFamily="34" charset="0"/>
                <a:cs typeface="Calibri" pitchFamily="34" charset="0"/>
              </a:rPr>
              <a:t>~ </a:t>
            </a:r>
            <a:r>
              <a:rPr lang="en-IN" sz="2000" dirty="0">
                <a:latin typeface="Calibri" pitchFamily="34" charset="0"/>
                <a:cs typeface="Calibri" pitchFamily="34" charset="0"/>
              </a:rPr>
              <a:t>23.25 </a:t>
            </a:r>
            <a:r>
              <a:rPr lang="en-IN" sz="2000" dirty="0" smtClean="0">
                <a:latin typeface="Calibri" pitchFamily="34" charset="0"/>
                <a:cs typeface="Calibri" pitchFamily="34" charset="0"/>
              </a:rPr>
              <a:t>Million Tonnes (MT)</a:t>
            </a:r>
          </a:p>
          <a:p>
            <a:pPr marL="342900" indent="-342900" algn="just">
              <a:lnSpc>
                <a:spcPct val="150000"/>
              </a:lnSpc>
              <a:spcBef>
                <a:spcPts val="600"/>
              </a:spcBef>
              <a:spcAft>
                <a:spcPts val="600"/>
              </a:spcAft>
              <a:buClr>
                <a:schemeClr val="tx2"/>
              </a:buClr>
              <a:buFont typeface="Wingdings" pitchFamily="2" charset="2"/>
              <a:buChar char="§"/>
            </a:pPr>
            <a:r>
              <a:rPr lang="en-IN" sz="2000" b="0" dirty="0" smtClean="0">
                <a:latin typeface="Calibri" pitchFamily="34" charset="0"/>
                <a:cs typeface="Calibri" pitchFamily="34" charset="0"/>
              </a:rPr>
              <a:t>Of the above quantity allocated to the “Cement (without CPPs)” sub-sector is ~2.15 MT</a:t>
            </a:r>
          </a:p>
          <a:p>
            <a:pPr marL="342900" indent="-342900" algn="just">
              <a:lnSpc>
                <a:spcPct val="150000"/>
              </a:lnSpc>
              <a:spcBef>
                <a:spcPts val="600"/>
              </a:spcBef>
              <a:spcAft>
                <a:spcPts val="600"/>
              </a:spcAft>
              <a:buClr>
                <a:schemeClr val="tx2"/>
              </a:buClr>
              <a:buFont typeface="Wingdings" pitchFamily="2" charset="2"/>
              <a:buChar char="§"/>
            </a:pPr>
            <a:r>
              <a:rPr lang="en-US" sz="2000" b="0" dirty="0" smtClean="0">
                <a:latin typeface="Calibri" pitchFamily="34" charset="0"/>
                <a:cs typeface="Calibri" pitchFamily="34" charset="0"/>
              </a:rPr>
              <a:t>These quantities are tentative and are subject to modification</a:t>
            </a:r>
            <a:endParaRPr lang="en-IN" sz="2000" dirty="0">
              <a:latin typeface="Calibri" pitchFamily="34" charset="0"/>
              <a:cs typeface="Calibri" pitchFamily="34" charset="0"/>
            </a:endParaRPr>
          </a:p>
        </p:txBody>
      </p:sp>
    </p:spTree>
    <p:extLst>
      <p:ext uri="{BB962C8B-B14F-4D97-AF65-F5344CB8AC3E}">
        <p14:creationId xmlns:p14="http://schemas.microsoft.com/office/powerpoint/2010/main" val="2622367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7990606" cy="60255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ea typeface="ＭＳ Ｐゴシック" pitchFamily="34" charset="-128"/>
              </a:rPr>
              <a:t>Cut-off date of Auction</a:t>
            </a:r>
            <a:endParaRPr lang="en-US" sz="20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9</a:t>
            </a:fld>
            <a:endParaRPr lang="en-AU" dirty="0"/>
          </a:p>
        </p:txBody>
      </p:sp>
      <p:sp>
        <p:nvSpPr>
          <p:cNvPr id="9" name="Rectangle 8"/>
          <p:cNvSpPr>
            <a:spLocks noChangeArrowheads="1"/>
          </p:cNvSpPr>
          <p:nvPr/>
        </p:nvSpPr>
        <p:spPr bwMode="auto">
          <a:xfrm>
            <a:off x="222738" y="1078799"/>
            <a:ext cx="9316678" cy="4862870"/>
          </a:xfrm>
          <a:prstGeom prst="rect">
            <a:avLst/>
          </a:prstGeom>
          <a:noFill/>
          <a:ln w="9525">
            <a:noFill/>
            <a:miter lim="800000"/>
            <a:headEnd/>
            <a:tailEnd/>
          </a:ln>
        </p:spPr>
        <p:txBody>
          <a:bodyPr wrap="square">
            <a:spAutoFit/>
          </a:bodyPr>
          <a:lstStyle/>
          <a:p>
            <a:pPr marL="342900" lvl="1" indent="-342900" algn="just">
              <a:spcAft>
                <a:spcPts val="1200"/>
              </a:spcAft>
              <a:buClr>
                <a:schemeClr val="tx2"/>
              </a:buClr>
              <a:buFont typeface="Wingdings" pitchFamily="2" charset="2"/>
              <a:buChar char="§"/>
            </a:pPr>
            <a:r>
              <a:rPr lang="en-IN" sz="2000" b="0" dirty="0" smtClean="0">
                <a:latin typeface="Calibri" pitchFamily="34" charset="0"/>
                <a:cs typeface="Calibri" pitchFamily="34" charset="0"/>
              </a:rPr>
              <a:t>For linkages </a:t>
            </a:r>
            <a:r>
              <a:rPr lang="en-IN" sz="2000" b="0" dirty="0">
                <a:latin typeface="Calibri" pitchFamily="34" charset="0"/>
                <a:cs typeface="Calibri" pitchFamily="34" charset="0"/>
              </a:rPr>
              <a:t>which have expired / are due to expire by June 30, 2016, the following </a:t>
            </a:r>
            <a:r>
              <a:rPr lang="en-IN" sz="2000" b="0" dirty="0" smtClean="0">
                <a:latin typeface="Calibri" pitchFamily="34" charset="0"/>
                <a:cs typeface="Calibri" pitchFamily="34" charset="0"/>
              </a:rPr>
              <a:t>guidelines will apply:</a:t>
            </a:r>
            <a:endParaRPr lang="en-IN" sz="2000" b="0" dirty="0">
              <a:latin typeface="Calibri" pitchFamily="34" charset="0"/>
              <a:cs typeface="Calibri" pitchFamily="34" charset="0"/>
            </a:endParaRPr>
          </a:p>
          <a:p>
            <a:pPr marL="800100" lvl="2" indent="-342900" algn="just">
              <a:spcAft>
                <a:spcPts val="1200"/>
              </a:spcAft>
              <a:buClr>
                <a:schemeClr val="tx2"/>
              </a:buClr>
              <a:buFont typeface="Calibri" pitchFamily="34" charset="0"/>
              <a:buChar char="—"/>
            </a:pPr>
            <a:r>
              <a:rPr lang="en-IN" sz="2000" b="0" dirty="0" smtClean="0">
                <a:latin typeface="Calibri" pitchFamily="34" charset="0"/>
                <a:cs typeface="Calibri" pitchFamily="34" charset="0"/>
              </a:rPr>
              <a:t>For bidder who participated </a:t>
            </a:r>
            <a:r>
              <a:rPr lang="en-IN" sz="2000" b="0" dirty="0">
                <a:latin typeface="Calibri" pitchFamily="34" charset="0"/>
                <a:cs typeface="Calibri" pitchFamily="34" charset="0"/>
              </a:rPr>
              <a:t>in the auction and won back part / full of such quantity, </a:t>
            </a:r>
            <a:r>
              <a:rPr lang="en-IN" sz="2000" b="0" dirty="0" smtClean="0">
                <a:latin typeface="Calibri" pitchFamily="34" charset="0"/>
                <a:cs typeface="Calibri" pitchFamily="34" charset="0"/>
              </a:rPr>
              <a:t>the quantity won back shall </a:t>
            </a:r>
            <a:r>
              <a:rPr lang="en-IN" sz="2000" b="0" dirty="0">
                <a:latin typeface="Calibri" pitchFamily="34" charset="0"/>
                <a:cs typeface="Calibri" pitchFamily="34" charset="0"/>
              </a:rPr>
              <a:t>be supplied till the execution of new </a:t>
            </a:r>
            <a:r>
              <a:rPr lang="en-IN" sz="2000" b="0" dirty="0" smtClean="0">
                <a:latin typeface="Calibri" pitchFamily="34" charset="0"/>
                <a:cs typeface="Calibri" pitchFamily="34" charset="0"/>
              </a:rPr>
              <a:t>FSA</a:t>
            </a:r>
            <a:endParaRPr lang="en-IN" sz="2000" b="0" dirty="0">
              <a:latin typeface="Calibri" pitchFamily="34" charset="0"/>
              <a:cs typeface="Calibri" pitchFamily="34" charset="0"/>
            </a:endParaRPr>
          </a:p>
          <a:p>
            <a:pPr marL="800100" lvl="2" indent="-342900" algn="just">
              <a:spcAft>
                <a:spcPts val="1200"/>
              </a:spcAft>
              <a:buClr>
                <a:schemeClr val="tx2"/>
              </a:buClr>
              <a:buFont typeface="Calibri" pitchFamily="34" charset="0"/>
              <a:buChar char="—"/>
            </a:pPr>
            <a:r>
              <a:rPr lang="en-IN" sz="2000" b="0" dirty="0">
                <a:latin typeface="Calibri" pitchFamily="34" charset="0"/>
                <a:cs typeface="Calibri" pitchFamily="34" charset="0"/>
              </a:rPr>
              <a:t>For bidder who has </a:t>
            </a:r>
            <a:r>
              <a:rPr lang="en-IN" sz="2000" b="0" dirty="0" smtClean="0">
                <a:latin typeface="Calibri" pitchFamily="34" charset="0"/>
                <a:cs typeface="Calibri" pitchFamily="34" charset="0"/>
              </a:rPr>
              <a:t>either not participated </a:t>
            </a:r>
            <a:r>
              <a:rPr lang="en-IN" sz="2000" b="0" dirty="0">
                <a:latin typeface="Calibri" pitchFamily="34" charset="0"/>
                <a:cs typeface="Calibri" pitchFamily="34" charset="0"/>
              </a:rPr>
              <a:t>or not won back part / full of such quantity, </a:t>
            </a:r>
            <a:r>
              <a:rPr lang="en-IN" sz="2000" b="0" dirty="0" smtClean="0">
                <a:latin typeface="Calibri" pitchFamily="34" charset="0"/>
                <a:cs typeface="Calibri" pitchFamily="34" charset="0"/>
              </a:rPr>
              <a:t>the supply for quantity not won back shall </a:t>
            </a:r>
            <a:r>
              <a:rPr lang="en-IN" sz="2000" b="0" dirty="0">
                <a:latin typeface="Calibri" pitchFamily="34" charset="0"/>
                <a:cs typeface="Calibri" pitchFamily="34" charset="0"/>
              </a:rPr>
              <a:t>be </a:t>
            </a:r>
            <a:r>
              <a:rPr lang="en-IN" sz="2000" b="0" dirty="0" smtClean="0">
                <a:latin typeface="Calibri" pitchFamily="34" charset="0"/>
                <a:cs typeface="Calibri" pitchFamily="34" charset="0"/>
              </a:rPr>
              <a:t>stopped after June </a:t>
            </a:r>
            <a:r>
              <a:rPr lang="en-IN" sz="2000" b="0" dirty="0">
                <a:latin typeface="Calibri" pitchFamily="34" charset="0"/>
                <a:cs typeface="Calibri" pitchFamily="34" charset="0"/>
              </a:rPr>
              <a:t>30, </a:t>
            </a:r>
            <a:r>
              <a:rPr lang="en-IN" sz="2000" b="0" dirty="0" smtClean="0">
                <a:latin typeface="Calibri" pitchFamily="34" charset="0"/>
                <a:cs typeface="Calibri" pitchFamily="34" charset="0"/>
              </a:rPr>
              <a:t>2016</a:t>
            </a:r>
            <a:endParaRPr lang="en-IN" sz="2000" b="0" dirty="0">
              <a:latin typeface="Calibri" pitchFamily="34" charset="0"/>
              <a:cs typeface="Calibri" pitchFamily="34" charset="0"/>
            </a:endParaRPr>
          </a:p>
          <a:p>
            <a:pPr marL="342900" lvl="1" indent="-342900" algn="just">
              <a:spcAft>
                <a:spcPts val="1200"/>
              </a:spcAft>
              <a:buClr>
                <a:schemeClr val="tx2"/>
              </a:buClr>
              <a:buFont typeface="Wingdings" pitchFamily="2" charset="2"/>
              <a:buChar char="§"/>
            </a:pPr>
            <a:r>
              <a:rPr lang="en-IN" sz="2000" b="0" dirty="0">
                <a:latin typeface="Calibri" pitchFamily="34" charset="0"/>
                <a:cs typeface="Calibri" pitchFamily="34" charset="0"/>
              </a:rPr>
              <a:t>Bidders will not be allowed to bid for any linkage quantity against which they have a valid FSA which is expiring post June 30, 2016</a:t>
            </a:r>
          </a:p>
          <a:p>
            <a:pPr marL="342900" lvl="1" indent="-342900" algn="just">
              <a:spcAft>
                <a:spcPts val="1200"/>
              </a:spcAft>
              <a:buClr>
                <a:schemeClr val="tx2"/>
              </a:buClr>
              <a:buFont typeface="Wingdings" pitchFamily="2" charset="2"/>
              <a:buChar char="§"/>
            </a:pPr>
            <a:r>
              <a:rPr lang="en-IN" sz="2000" b="0" dirty="0">
                <a:latin typeface="Calibri" pitchFamily="34" charset="0"/>
                <a:cs typeface="Calibri" pitchFamily="34" charset="0"/>
              </a:rPr>
              <a:t>For linkages which are due to expire post June 30, 2016, the extant coal supply arrangements from such linkages may continue till the next linkage auction’s Cut-off date (will be specified later)</a:t>
            </a:r>
          </a:p>
          <a:p>
            <a:pPr marL="342900" lvl="1" indent="-342900" algn="just">
              <a:spcAft>
                <a:spcPts val="1200"/>
              </a:spcAft>
              <a:buClr>
                <a:schemeClr val="tx2"/>
              </a:buClr>
              <a:buFont typeface="Wingdings" pitchFamily="2" charset="2"/>
              <a:buChar char="§"/>
            </a:pPr>
            <a:r>
              <a:rPr lang="en-IN" sz="2000" b="0" dirty="0">
                <a:latin typeface="Calibri" pitchFamily="34" charset="0"/>
                <a:cs typeface="Calibri" pitchFamily="34" charset="0"/>
              </a:rPr>
              <a:t>Bidders with tapering linkages are allowed to participate in the linkage auction</a:t>
            </a:r>
          </a:p>
        </p:txBody>
      </p:sp>
    </p:spTree>
    <p:extLst>
      <p:ext uri="{BB962C8B-B14F-4D97-AF65-F5344CB8AC3E}">
        <p14:creationId xmlns:p14="http://schemas.microsoft.com/office/powerpoint/2010/main" val="590470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7990606" cy="60255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ea typeface="ＭＳ Ｐゴシック" pitchFamily="34" charset="-128"/>
              </a:rPr>
              <a:t>Bidding Parameter</a:t>
            </a:r>
            <a:endParaRPr lang="en-US" sz="20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10</a:t>
            </a:fld>
            <a:endParaRPr lang="en-AU" dirty="0"/>
          </a:p>
        </p:txBody>
      </p:sp>
      <p:sp>
        <p:nvSpPr>
          <p:cNvPr id="9" name="Rectangle 8"/>
          <p:cNvSpPr>
            <a:spLocks noChangeArrowheads="1"/>
          </p:cNvSpPr>
          <p:nvPr/>
        </p:nvSpPr>
        <p:spPr bwMode="auto">
          <a:xfrm>
            <a:off x="222738" y="1078799"/>
            <a:ext cx="9316678" cy="2862322"/>
          </a:xfrm>
          <a:prstGeom prst="rect">
            <a:avLst/>
          </a:prstGeom>
          <a:noFill/>
          <a:ln w="9525">
            <a:noFill/>
            <a:miter lim="800000"/>
            <a:headEnd/>
            <a:tailEnd/>
          </a:ln>
        </p:spPr>
        <p:txBody>
          <a:bodyPr wrap="square">
            <a:spAutoFit/>
          </a:bodyPr>
          <a:lstStyle/>
          <a:p>
            <a:pPr marL="342900" lvl="1" indent="-342900" algn="just">
              <a:lnSpc>
                <a:spcPct val="150000"/>
              </a:lnSpc>
              <a:spcBef>
                <a:spcPts val="600"/>
              </a:spcBef>
              <a:spcAft>
                <a:spcPts val="600"/>
              </a:spcAft>
              <a:buClr>
                <a:schemeClr val="tx2"/>
              </a:buClr>
              <a:buFont typeface="Wingdings" pitchFamily="2" charset="2"/>
              <a:buChar char="§"/>
            </a:pPr>
            <a:r>
              <a:rPr lang="en-IN" sz="2000" b="0" dirty="0" smtClean="0">
                <a:latin typeface="Calibri" pitchFamily="34" charset="0"/>
                <a:cs typeface="Calibri" pitchFamily="34" charset="0"/>
              </a:rPr>
              <a:t>The auction will commence at the Reserve Price (Floor Price) and the </a:t>
            </a:r>
            <a:r>
              <a:rPr lang="en-US" sz="2000" b="0" dirty="0">
                <a:latin typeface="Calibri" pitchFamily="34" charset="0"/>
                <a:cs typeface="Calibri" pitchFamily="34" charset="0"/>
              </a:rPr>
              <a:t>bidders shall bid for premium above the Reserve Price and for a particular </a:t>
            </a:r>
            <a:r>
              <a:rPr lang="en-US" sz="2000" b="0" dirty="0" smtClean="0">
                <a:latin typeface="Calibri" pitchFamily="34" charset="0"/>
                <a:cs typeface="Calibri" pitchFamily="34" charset="0"/>
              </a:rPr>
              <a:t>Quantity.</a:t>
            </a:r>
          </a:p>
          <a:p>
            <a:pPr marL="342900" lvl="1" indent="-342900" algn="just">
              <a:lnSpc>
                <a:spcPct val="150000"/>
              </a:lnSpc>
              <a:spcBef>
                <a:spcPts val="600"/>
              </a:spcBef>
              <a:spcAft>
                <a:spcPts val="600"/>
              </a:spcAft>
              <a:buClr>
                <a:schemeClr val="tx2"/>
              </a:buClr>
              <a:buFont typeface="Wingdings" pitchFamily="2" charset="2"/>
              <a:buChar char="§"/>
            </a:pPr>
            <a:endParaRPr lang="en-IN" sz="2000" b="0" dirty="0" smtClean="0">
              <a:latin typeface="Calibri" pitchFamily="34" charset="0"/>
              <a:cs typeface="Calibri" pitchFamily="34" charset="0"/>
            </a:endParaRPr>
          </a:p>
          <a:p>
            <a:pPr marL="342900" lvl="1" indent="-342900" algn="just">
              <a:lnSpc>
                <a:spcPct val="150000"/>
              </a:lnSpc>
              <a:spcBef>
                <a:spcPts val="600"/>
              </a:spcBef>
              <a:spcAft>
                <a:spcPts val="600"/>
              </a:spcAft>
              <a:buClr>
                <a:schemeClr val="tx2"/>
              </a:buClr>
              <a:buFont typeface="Wingdings" pitchFamily="2" charset="2"/>
              <a:buChar char="§"/>
            </a:pPr>
            <a:r>
              <a:rPr lang="en-IN" sz="2000" dirty="0" smtClean="0">
                <a:latin typeface="Calibri" pitchFamily="34" charset="0"/>
                <a:cs typeface="Calibri" pitchFamily="34" charset="0"/>
              </a:rPr>
              <a:t>Reserve Price</a:t>
            </a:r>
          </a:p>
          <a:p>
            <a:pPr marL="800100" lvl="2" indent="-342900" algn="just">
              <a:lnSpc>
                <a:spcPct val="150000"/>
              </a:lnSpc>
              <a:spcBef>
                <a:spcPts val="600"/>
              </a:spcBef>
              <a:spcAft>
                <a:spcPts val="600"/>
              </a:spcAft>
              <a:buClr>
                <a:schemeClr val="tx2"/>
              </a:buClr>
              <a:buFont typeface="Calibri" pitchFamily="34" charset="0"/>
              <a:buChar char="—"/>
            </a:pPr>
            <a:r>
              <a:rPr lang="en-IN" sz="2000" b="0" dirty="0" smtClean="0">
                <a:latin typeface="Calibri" pitchFamily="34" charset="0"/>
                <a:cs typeface="Calibri" pitchFamily="34" charset="0"/>
              </a:rPr>
              <a:t>Reserve Price shall be the notified price published for a particular grade of coal</a:t>
            </a:r>
          </a:p>
        </p:txBody>
      </p:sp>
    </p:spTree>
    <p:extLst>
      <p:ext uri="{BB962C8B-B14F-4D97-AF65-F5344CB8AC3E}">
        <p14:creationId xmlns:p14="http://schemas.microsoft.com/office/powerpoint/2010/main" val="3471769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11</a:t>
            </a:fld>
            <a:endParaRPr lang="en-AU" dirty="0"/>
          </a:p>
        </p:txBody>
      </p:sp>
      <p:sp>
        <p:nvSpPr>
          <p:cNvPr id="3" name="Title 2"/>
          <p:cNvSpPr>
            <a:spLocks noGrp="1"/>
          </p:cNvSpPr>
          <p:nvPr>
            <p:ph type="title"/>
          </p:nvPr>
        </p:nvSpPr>
        <p:spPr/>
        <p:txBody>
          <a:bodyPr/>
          <a:lstStyle/>
          <a:p>
            <a:pPr lvl="0"/>
            <a:r>
              <a:rPr lang="en-IN" b="1" dirty="0" smtClean="0"/>
              <a:t>Timeline for Auction – Cement Sub-Sector</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2337454417"/>
              </p:ext>
            </p:extLst>
          </p:nvPr>
        </p:nvGraphicFramePr>
        <p:xfrm>
          <a:off x="218362" y="1202392"/>
          <a:ext cx="9457901" cy="4147898"/>
        </p:xfrm>
        <a:graphic>
          <a:graphicData uri="http://schemas.openxmlformats.org/drawingml/2006/table">
            <a:tbl>
              <a:tblPr firstRow="1" firstCol="1" bandRow="1">
                <a:tableStyleId>{69012ECD-51FC-41F1-AA8D-1B2483CD663E}</a:tableStyleId>
              </a:tblPr>
              <a:tblGrid>
                <a:gridCol w="4450777"/>
                <a:gridCol w="5007124"/>
              </a:tblGrid>
              <a:tr h="656693">
                <a:tc>
                  <a:txBody>
                    <a:bodyPr/>
                    <a:lstStyle/>
                    <a:p>
                      <a:pPr marL="90170" algn="l">
                        <a:lnSpc>
                          <a:spcPct val="115000"/>
                        </a:lnSpc>
                        <a:spcAft>
                          <a:spcPts val="0"/>
                        </a:spcAft>
                      </a:pPr>
                      <a:r>
                        <a:rPr lang="en-AU" sz="1800" dirty="0">
                          <a:effectLst/>
                        </a:rPr>
                        <a:t>Event</a:t>
                      </a:r>
                      <a:endParaRPr lang="en-IN" sz="1800" dirty="0">
                        <a:effectLst/>
                        <a:latin typeface="Book Antiqua"/>
                        <a:ea typeface="Calibri"/>
                        <a:cs typeface="Times New Roman"/>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90170" algn="ctr">
                        <a:lnSpc>
                          <a:spcPct val="115000"/>
                        </a:lnSpc>
                        <a:spcAft>
                          <a:spcPts val="0"/>
                        </a:spcAft>
                      </a:pPr>
                      <a:r>
                        <a:rPr lang="en-AU" sz="1800" dirty="0" smtClean="0">
                          <a:effectLst/>
                        </a:rPr>
                        <a:t>Estimated </a:t>
                      </a:r>
                      <a:r>
                        <a:rPr lang="en-AU" sz="1800" dirty="0">
                          <a:effectLst/>
                        </a:rPr>
                        <a:t>Date</a:t>
                      </a:r>
                      <a:endParaRPr lang="en-IN" sz="1800" dirty="0">
                        <a:effectLst/>
                        <a:latin typeface="Book Antiqua"/>
                        <a:ea typeface="Calibri"/>
                        <a:cs typeface="Times New Roman"/>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29105">
                <a:tc>
                  <a:txBody>
                    <a:bodyPr/>
                    <a:lstStyle/>
                    <a:p>
                      <a:pPr marL="90170" algn="l" defTabSz="914400" rtl="0" eaLnBrk="1" latinLnBrk="0" hangingPunct="1">
                        <a:lnSpc>
                          <a:spcPct val="115000"/>
                        </a:lnSpc>
                        <a:spcAft>
                          <a:spcPts val="1000"/>
                        </a:spcAft>
                      </a:pPr>
                      <a:r>
                        <a:rPr lang="en-AU" sz="1800" b="1" kern="1200" dirty="0">
                          <a:effectLst/>
                        </a:rPr>
                        <a:t>Publication of Notice Inviting Application</a:t>
                      </a:r>
                      <a:endParaRPr lang="en-IN" sz="1800" b="1"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90170" algn="l" defTabSz="914400" rtl="0" eaLnBrk="1" latinLnBrk="0" hangingPunct="1">
                        <a:lnSpc>
                          <a:spcPct val="115000"/>
                        </a:lnSpc>
                        <a:spcAft>
                          <a:spcPts val="1000"/>
                        </a:spcAft>
                      </a:pPr>
                      <a:r>
                        <a:rPr lang="en-AU" sz="1800" kern="1200" dirty="0" smtClean="0">
                          <a:effectLst/>
                        </a:rPr>
                        <a:t>Saturday, June 11, 2016</a:t>
                      </a:r>
                      <a:endParaRPr lang="en-IN" sz="1800" b="0"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43865">
                <a:tc>
                  <a:txBody>
                    <a:bodyPr/>
                    <a:lstStyle/>
                    <a:p>
                      <a:pPr marL="90170" algn="l" defTabSz="914400" rtl="0" eaLnBrk="1" latinLnBrk="0" hangingPunct="1">
                        <a:lnSpc>
                          <a:spcPct val="115000"/>
                        </a:lnSpc>
                        <a:spcAft>
                          <a:spcPts val="1000"/>
                        </a:spcAft>
                      </a:pPr>
                      <a:r>
                        <a:rPr lang="en-IN" sz="1800" b="1" kern="1200" dirty="0" smtClean="0">
                          <a:effectLst/>
                        </a:rPr>
                        <a:t>Upload of Scheme Document</a:t>
                      </a:r>
                      <a:endParaRPr lang="en-IN" sz="1800" b="1"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90170" marR="0" indent="0" algn="l" defTabSz="914400" rtl="0" eaLnBrk="1" fontAlgn="auto" latinLnBrk="0" hangingPunct="1">
                        <a:lnSpc>
                          <a:spcPct val="115000"/>
                        </a:lnSpc>
                        <a:spcBef>
                          <a:spcPts val="0"/>
                        </a:spcBef>
                        <a:spcAft>
                          <a:spcPts val="1000"/>
                        </a:spcAft>
                        <a:buClrTx/>
                        <a:buSzTx/>
                        <a:buFontTx/>
                        <a:buNone/>
                        <a:tabLst/>
                        <a:defRPr/>
                      </a:pPr>
                      <a:r>
                        <a:rPr lang="en-AU" sz="1800" kern="1200" smtClean="0">
                          <a:effectLst/>
                        </a:rPr>
                        <a:t>Saturday, June 11, 2016</a:t>
                      </a:r>
                      <a:endParaRPr lang="en-IN" sz="1800" b="0" kern="1200" dirty="0" smtClean="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46937">
                <a:tc>
                  <a:txBody>
                    <a:bodyPr/>
                    <a:lstStyle/>
                    <a:p>
                      <a:pPr marL="90170" algn="l" defTabSz="914400" rtl="0" eaLnBrk="1" latinLnBrk="0" hangingPunct="1">
                        <a:lnSpc>
                          <a:spcPct val="115000"/>
                        </a:lnSpc>
                        <a:spcAft>
                          <a:spcPts val="1000"/>
                        </a:spcAft>
                      </a:pPr>
                      <a:r>
                        <a:rPr lang="en-IN" sz="1800" b="1" kern="1200" dirty="0" smtClean="0">
                          <a:effectLst/>
                        </a:rPr>
                        <a:t>Start of Registration Process</a:t>
                      </a:r>
                      <a:endParaRPr lang="en-IN" sz="1800" b="1"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90170" algn="l" defTabSz="914400" rtl="0" eaLnBrk="1" latinLnBrk="0" hangingPunct="1">
                        <a:lnSpc>
                          <a:spcPct val="115000"/>
                        </a:lnSpc>
                        <a:spcAft>
                          <a:spcPts val="1000"/>
                        </a:spcAft>
                      </a:pPr>
                      <a:r>
                        <a:rPr lang="en-IN" sz="1800" kern="1200" dirty="0" smtClean="0">
                          <a:effectLst/>
                        </a:rPr>
                        <a:t>Monday, June 13, 2016</a:t>
                      </a:r>
                      <a:endParaRPr lang="en-IN" sz="1800" b="0"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673541">
                <a:tc>
                  <a:txBody>
                    <a:bodyPr/>
                    <a:lstStyle/>
                    <a:p>
                      <a:pPr marL="90170" algn="l" defTabSz="914400" rtl="0" eaLnBrk="1" latinLnBrk="0" hangingPunct="1">
                        <a:lnSpc>
                          <a:spcPct val="115000"/>
                        </a:lnSpc>
                        <a:spcAft>
                          <a:spcPts val="1000"/>
                        </a:spcAft>
                      </a:pPr>
                      <a:r>
                        <a:rPr lang="en-IN" sz="1800" b="1" kern="1200" dirty="0" smtClean="0">
                          <a:effectLst/>
                        </a:rPr>
                        <a:t>Pre-Bid Conference</a:t>
                      </a:r>
                      <a:endParaRPr lang="en-IN" sz="1800" b="1"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90170" algn="l" defTabSz="914400" rtl="0" eaLnBrk="1" latinLnBrk="0" hangingPunct="1">
                        <a:lnSpc>
                          <a:spcPct val="115000"/>
                        </a:lnSpc>
                        <a:spcAft>
                          <a:spcPts val="1000"/>
                        </a:spcAft>
                      </a:pPr>
                      <a:r>
                        <a:rPr lang="en-IN" sz="1800" kern="1200" dirty="0" smtClean="0">
                          <a:solidFill>
                            <a:schemeClr val="tx1"/>
                          </a:solidFill>
                          <a:effectLst/>
                        </a:rPr>
                        <a:t>Sunday, June 19, 2016</a:t>
                      </a:r>
                      <a:endParaRPr lang="en-IN" sz="1800" b="0"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62857">
                <a:tc>
                  <a:txBody>
                    <a:bodyPr/>
                    <a:lstStyle/>
                    <a:p>
                      <a:pPr marL="90170" algn="l" defTabSz="914400" rtl="0" eaLnBrk="1" latinLnBrk="0" hangingPunct="1">
                        <a:lnSpc>
                          <a:spcPct val="115000"/>
                        </a:lnSpc>
                        <a:spcAft>
                          <a:spcPts val="1000"/>
                        </a:spcAft>
                      </a:pPr>
                      <a:r>
                        <a:rPr lang="en-IN" sz="1800" b="1" kern="1200" dirty="0" smtClean="0">
                          <a:effectLst/>
                        </a:rPr>
                        <a:t>Period for submission of information, documents and payments pertaining to Conditions to Auction</a:t>
                      </a:r>
                      <a:endParaRPr lang="en-IN" sz="1800" b="1"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90170" algn="l" defTabSz="914400" rtl="0" eaLnBrk="1" latinLnBrk="0" hangingPunct="1">
                        <a:lnSpc>
                          <a:spcPct val="115000"/>
                        </a:lnSpc>
                        <a:spcAft>
                          <a:spcPts val="1000"/>
                        </a:spcAft>
                      </a:pPr>
                      <a:r>
                        <a:rPr lang="en-IN" sz="1800" kern="1200" dirty="0" smtClean="0">
                          <a:solidFill>
                            <a:schemeClr val="tx1"/>
                          </a:solidFill>
                          <a:effectLst/>
                        </a:rPr>
                        <a:t>Monday, June 20, 2016 </a:t>
                      </a:r>
                      <a:r>
                        <a:rPr lang="en-IN" sz="1800" kern="1200" dirty="0" smtClean="0">
                          <a:effectLst/>
                        </a:rPr>
                        <a:t>to at least 1 (one) business day prior (till 17:00 hours IST) to the date of auction of the Lot in which the Bidder intends to participate</a:t>
                      </a:r>
                      <a:endParaRPr lang="en-IN" sz="1800" b="0"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420914">
                <a:tc>
                  <a:txBody>
                    <a:bodyPr/>
                    <a:lstStyle/>
                    <a:p>
                      <a:pPr marL="90170" algn="l" defTabSz="914400" rtl="0" eaLnBrk="1" latinLnBrk="0" hangingPunct="1">
                        <a:lnSpc>
                          <a:spcPct val="115000"/>
                        </a:lnSpc>
                        <a:spcAft>
                          <a:spcPts val="1000"/>
                        </a:spcAft>
                      </a:pPr>
                      <a:r>
                        <a:rPr lang="en-US" sz="1800" b="1" kern="1200" dirty="0" smtClean="0">
                          <a:effectLst/>
                        </a:rPr>
                        <a:t>Mock Bidding Session</a:t>
                      </a:r>
                      <a:endParaRPr lang="en-IN" sz="1800" b="1"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90170" algn="l" defTabSz="914400" rtl="0" eaLnBrk="1" latinLnBrk="0" hangingPunct="1">
                        <a:lnSpc>
                          <a:spcPct val="115000"/>
                        </a:lnSpc>
                        <a:spcAft>
                          <a:spcPts val="1000"/>
                        </a:spcAft>
                      </a:pPr>
                      <a:r>
                        <a:rPr lang="en-US" sz="1800" kern="1200" dirty="0" smtClean="0">
                          <a:effectLst/>
                        </a:rPr>
                        <a:t>MSTC to send out notifications</a:t>
                      </a:r>
                      <a:endParaRPr lang="en-IN" sz="1800" b="0"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420914">
                <a:tc>
                  <a:txBody>
                    <a:bodyPr/>
                    <a:lstStyle/>
                    <a:p>
                      <a:pPr marL="90170" marR="0" indent="0" algn="l" defTabSz="914400" rtl="0" eaLnBrk="1" fontAlgn="auto" latinLnBrk="0" hangingPunct="1">
                        <a:lnSpc>
                          <a:spcPct val="115000"/>
                        </a:lnSpc>
                        <a:spcBef>
                          <a:spcPts val="0"/>
                        </a:spcBef>
                        <a:spcAft>
                          <a:spcPts val="1000"/>
                        </a:spcAft>
                        <a:buClrTx/>
                        <a:buSzTx/>
                        <a:buFontTx/>
                        <a:buNone/>
                        <a:tabLst/>
                        <a:defRPr/>
                      </a:pPr>
                      <a:r>
                        <a:rPr lang="en-IN" sz="1800" b="1" kern="1200" dirty="0" smtClean="0">
                          <a:effectLst/>
                        </a:rPr>
                        <a:t>Scheduled Start of e-auction</a:t>
                      </a:r>
                      <a:endParaRPr lang="en-IN" sz="1800" b="1" kern="1200" dirty="0" smtClean="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90170" algn="l" defTabSz="914400" rtl="0" eaLnBrk="1" latinLnBrk="0" hangingPunct="1">
                        <a:lnSpc>
                          <a:spcPct val="115000"/>
                        </a:lnSpc>
                        <a:spcAft>
                          <a:spcPts val="1000"/>
                        </a:spcAft>
                      </a:pPr>
                      <a:r>
                        <a:rPr lang="en-IN" sz="1800" kern="1200" dirty="0" smtClean="0">
                          <a:solidFill>
                            <a:schemeClr val="tx1"/>
                          </a:solidFill>
                          <a:effectLst/>
                        </a:rPr>
                        <a:t>Tuesday, June 28, 2016</a:t>
                      </a:r>
                      <a:endParaRPr lang="en-IN" sz="1800" b="0" kern="1200" dirty="0">
                        <a:solidFill>
                          <a:schemeClr val="tx1"/>
                        </a:solidFill>
                        <a:effectLst/>
                        <a:latin typeface="+mn-lt"/>
                        <a:ea typeface="+mn-ea"/>
                        <a:cs typeface="+mn-cs"/>
                      </a:endParaRPr>
                    </a:p>
                  </a:txBody>
                  <a:tcPr marL="9525" marR="9525" marT="9525"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90382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AUCTION METHODOLOGY</a:t>
            </a:r>
            <a:endParaRPr lang="en-US" sz="4000" b="1" u="sng" dirty="0">
              <a:solidFill>
                <a:schemeClr val="bg2">
                  <a:lumMod val="25000"/>
                </a:schemeClr>
              </a:solidFill>
            </a:endParaRPr>
          </a:p>
        </p:txBody>
      </p:sp>
    </p:spTree>
    <p:extLst>
      <p:ext uri="{BB962C8B-B14F-4D97-AF65-F5344CB8AC3E}">
        <p14:creationId xmlns:p14="http://schemas.microsoft.com/office/powerpoint/2010/main" val="627902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Auction </a:t>
            </a:r>
            <a:r>
              <a:rPr lang="en-IN" b="1" dirty="0" smtClean="0"/>
              <a:t>Process</a:t>
            </a:r>
            <a:endParaRPr lang="en-IN" b="1" dirty="0"/>
          </a:p>
        </p:txBody>
      </p:sp>
      <p:graphicFrame>
        <p:nvGraphicFramePr>
          <p:cNvPr id="5" name="Diagram 4"/>
          <p:cNvGraphicFramePr/>
          <p:nvPr>
            <p:extLst>
              <p:ext uri="{D42A27DB-BD31-4B8C-83A1-F6EECF244321}">
                <p14:modId xmlns:p14="http://schemas.microsoft.com/office/powerpoint/2010/main" val="681093458"/>
              </p:ext>
            </p:extLst>
          </p:nvPr>
        </p:nvGraphicFramePr>
        <p:xfrm>
          <a:off x="1208584" y="1613024"/>
          <a:ext cx="7982520" cy="4840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740533" y="1039349"/>
            <a:ext cx="8725417" cy="504056"/>
          </a:xfrm>
          <a:prstGeom prst="rect">
            <a:avLst/>
          </a:prstGeom>
          <a:scene3d>
            <a:camera prst="orthographicFront"/>
            <a:lightRig rig="threePt" dir="t"/>
          </a:scene3d>
          <a:sp3d>
            <a:bevelT w="381000"/>
            <a:bevelB w="381000"/>
          </a:sp3d>
        </p:spPr>
        <p:style>
          <a:lnRef idx="1">
            <a:schemeClr val="accent3"/>
          </a:lnRef>
          <a:fillRef idx="2">
            <a:schemeClr val="accent3"/>
          </a:fillRef>
          <a:effectRef idx="1">
            <a:schemeClr val="accent3"/>
          </a:effectRef>
          <a:fontRef idx="minor">
            <a:schemeClr val="dk1"/>
          </a:fontRef>
        </p:style>
        <p:txBody>
          <a:bodyPr rtlCol="0" anchor="ctr"/>
          <a:lstStyle/>
          <a:p>
            <a:pPr eaLnBrk="1" fontAlgn="auto" hangingPunct="1">
              <a:spcBef>
                <a:spcPts val="0"/>
              </a:spcBef>
              <a:spcAft>
                <a:spcPts val="0"/>
              </a:spcAft>
            </a:pPr>
            <a:r>
              <a:rPr lang="en-IN" sz="1800" dirty="0">
                <a:solidFill>
                  <a:prstClr val="black"/>
                </a:solidFill>
              </a:rPr>
              <a:t>Method of Bidding – </a:t>
            </a:r>
            <a:r>
              <a:rPr lang="en-IN" sz="1800" dirty="0" smtClean="0">
                <a:solidFill>
                  <a:prstClr val="black"/>
                </a:solidFill>
              </a:rPr>
              <a:t>Non-Discriminatory </a:t>
            </a:r>
            <a:r>
              <a:rPr lang="en-IN" sz="1800" dirty="0">
                <a:solidFill>
                  <a:prstClr val="black"/>
                </a:solidFill>
              </a:rPr>
              <a:t>Ascending Clock Auction Process</a:t>
            </a:r>
          </a:p>
        </p:txBody>
      </p:sp>
    </p:spTree>
    <p:extLst>
      <p:ext uri="{BB962C8B-B14F-4D97-AF65-F5344CB8AC3E}">
        <p14:creationId xmlns:p14="http://schemas.microsoft.com/office/powerpoint/2010/main" val="21240458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14</a:t>
            </a:fld>
            <a:endParaRPr lang="en-AU" dirty="0"/>
          </a:p>
        </p:txBody>
      </p:sp>
      <p:sp>
        <p:nvSpPr>
          <p:cNvPr id="3" name="Title 2"/>
          <p:cNvSpPr>
            <a:spLocks noGrp="1"/>
          </p:cNvSpPr>
          <p:nvPr>
            <p:ph type="title"/>
          </p:nvPr>
        </p:nvSpPr>
        <p:spPr/>
        <p:txBody>
          <a:bodyPr/>
          <a:lstStyle/>
          <a:p>
            <a:pPr lvl="0"/>
            <a:r>
              <a:rPr lang="en-IN" b="1" dirty="0" smtClean="0"/>
              <a:t>Auction Process …</a:t>
            </a:r>
            <a:r>
              <a:rPr lang="en-IN" sz="1800" b="1" dirty="0" smtClean="0"/>
              <a:t>2</a:t>
            </a:r>
            <a:endParaRPr lang="en-IN" dirty="0"/>
          </a:p>
        </p:txBody>
      </p:sp>
      <p:sp>
        <p:nvSpPr>
          <p:cNvPr id="4" name="Rectangle 3"/>
          <p:cNvSpPr>
            <a:spLocks noChangeArrowheads="1"/>
          </p:cNvSpPr>
          <p:nvPr/>
        </p:nvSpPr>
        <p:spPr bwMode="auto">
          <a:xfrm>
            <a:off x="720000" y="1026041"/>
            <a:ext cx="8819416" cy="3170099"/>
          </a:xfrm>
          <a:prstGeom prst="rect">
            <a:avLst/>
          </a:prstGeom>
          <a:noFill/>
          <a:ln w="9525">
            <a:noFill/>
            <a:miter lim="800000"/>
            <a:headEnd/>
            <a:tailEnd/>
          </a:ln>
        </p:spPr>
        <p:txBody>
          <a:bodyPr wrap="square">
            <a:spAutoFit/>
          </a:bodyPr>
          <a:lstStyle/>
          <a:p>
            <a:pPr marL="342900" lvl="1" indent="-342900" algn="just">
              <a:spcAft>
                <a:spcPts val="1200"/>
              </a:spcAft>
              <a:buClr>
                <a:schemeClr val="tx2"/>
              </a:buClr>
              <a:buFont typeface="Wingdings" pitchFamily="2" charset="2"/>
              <a:buChar char="§"/>
            </a:pPr>
            <a:r>
              <a:rPr lang="en-IN" sz="2000" b="0" dirty="0" smtClean="0">
                <a:latin typeface="+mn-lt"/>
                <a:cs typeface="Calibri" pitchFamily="34" charset="0"/>
              </a:rPr>
              <a:t>Bidder should visit the website of MSTC website for registration </a:t>
            </a:r>
            <a:r>
              <a:rPr lang="en-AU" sz="2000" u="sng" dirty="0" smtClean="0">
                <a:latin typeface="+mn-lt"/>
                <a:hlinkClick r:id="rId2"/>
              </a:rPr>
              <a:t>www.mstcecommerce.com/auctionhome/coallinkage/index.jsp</a:t>
            </a:r>
            <a:endParaRPr lang="en-AU" sz="2000" u="sng" dirty="0" smtClean="0">
              <a:latin typeface="+mn-lt"/>
            </a:endParaRPr>
          </a:p>
          <a:p>
            <a:pPr marL="342900" lvl="1" indent="-342900" algn="just">
              <a:spcAft>
                <a:spcPts val="1200"/>
              </a:spcAft>
              <a:buClr>
                <a:schemeClr val="tx2"/>
              </a:buClr>
              <a:buFont typeface="Wingdings" pitchFamily="2" charset="2"/>
              <a:buChar char="§"/>
            </a:pPr>
            <a:r>
              <a:rPr lang="en-IN" sz="2000" b="0" dirty="0" smtClean="0">
                <a:latin typeface="+mn-lt"/>
                <a:cs typeface="Calibri" pitchFamily="34" charset="0"/>
              </a:rPr>
              <a:t>Bidder </a:t>
            </a:r>
            <a:r>
              <a:rPr lang="en-IN" sz="2000" b="0" dirty="0">
                <a:latin typeface="+mn-lt"/>
                <a:cs typeface="Calibri" pitchFamily="34" charset="0"/>
              </a:rPr>
              <a:t>registration on the Auction Platform is proposed to be linked to </a:t>
            </a:r>
            <a:r>
              <a:rPr lang="en-IN" sz="2000" b="0" dirty="0" smtClean="0">
                <a:latin typeface="+mn-lt"/>
                <a:cs typeface="Calibri" pitchFamily="34" charset="0"/>
              </a:rPr>
              <a:t>an End </a:t>
            </a:r>
            <a:r>
              <a:rPr lang="en-IN" sz="2000" b="0" dirty="0">
                <a:latin typeface="+mn-lt"/>
                <a:cs typeface="Calibri" pitchFamily="34" charset="0"/>
              </a:rPr>
              <a:t>Use </a:t>
            </a:r>
            <a:r>
              <a:rPr lang="en-IN" sz="2000" b="0" dirty="0" smtClean="0">
                <a:latin typeface="+mn-lt"/>
                <a:cs typeface="Calibri" pitchFamily="34" charset="0"/>
              </a:rPr>
              <a:t>Plant (EUP)</a:t>
            </a:r>
          </a:p>
          <a:p>
            <a:pPr marL="342900" lvl="1" indent="-342900" algn="just">
              <a:spcAft>
                <a:spcPts val="1200"/>
              </a:spcAft>
              <a:buClr>
                <a:schemeClr val="tx2"/>
              </a:buClr>
              <a:buFont typeface="Wingdings" pitchFamily="2" charset="2"/>
              <a:buChar char="§"/>
            </a:pPr>
            <a:r>
              <a:rPr lang="en-IN" sz="2000" b="0" dirty="0" smtClean="0">
                <a:latin typeface="+mn-lt"/>
                <a:cs typeface="Calibri" pitchFamily="34" charset="0"/>
              </a:rPr>
              <a:t>Any </a:t>
            </a:r>
            <a:r>
              <a:rPr lang="en-IN" sz="2000" b="0" dirty="0">
                <a:latin typeface="+mn-lt"/>
                <a:cs typeface="Calibri" pitchFamily="34" charset="0"/>
              </a:rPr>
              <a:t>Bidder as defined in the Scheme Document having one or more Kilns i.e. Clinker manufacturing units (in a single location within the same boundary) located in India shall be allowed to participate. All CPPs and units other than Clinker manufacturing units will participate in the auction of their particular sub-sectors. </a:t>
            </a:r>
            <a:endParaRPr lang="en-IN" sz="2000" b="0" dirty="0" smtClean="0">
              <a:latin typeface="+mn-lt"/>
              <a:cs typeface="Calibri" pitchFamily="34" charset="0"/>
            </a:endParaRPr>
          </a:p>
        </p:txBody>
      </p:sp>
    </p:spTree>
    <p:extLst>
      <p:ext uri="{BB962C8B-B14F-4D97-AF65-F5344CB8AC3E}">
        <p14:creationId xmlns:p14="http://schemas.microsoft.com/office/powerpoint/2010/main" val="10391586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15</a:t>
            </a:fld>
            <a:endParaRPr lang="en-AU" dirty="0"/>
          </a:p>
        </p:txBody>
      </p:sp>
      <p:sp>
        <p:nvSpPr>
          <p:cNvPr id="3" name="Title 2"/>
          <p:cNvSpPr>
            <a:spLocks noGrp="1"/>
          </p:cNvSpPr>
          <p:nvPr>
            <p:ph type="title"/>
          </p:nvPr>
        </p:nvSpPr>
        <p:spPr/>
        <p:txBody>
          <a:bodyPr/>
          <a:lstStyle/>
          <a:p>
            <a:pPr lvl="0"/>
            <a:r>
              <a:rPr lang="en-IN" b="1" dirty="0" smtClean="0"/>
              <a:t>Auction Process …</a:t>
            </a:r>
            <a:r>
              <a:rPr lang="en-IN" sz="1800" b="1" dirty="0"/>
              <a:t>3</a:t>
            </a:r>
            <a:endParaRPr lang="en-IN" dirty="0"/>
          </a:p>
        </p:txBody>
      </p:sp>
      <p:sp>
        <p:nvSpPr>
          <p:cNvPr id="4" name="Rectangle 3"/>
          <p:cNvSpPr>
            <a:spLocks noChangeArrowheads="1"/>
          </p:cNvSpPr>
          <p:nvPr/>
        </p:nvSpPr>
        <p:spPr bwMode="auto">
          <a:xfrm>
            <a:off x="720000" y="1026041"/>
            <a:ext cx="8819416" cy="4278094"/>
          </a:xfrm>
          <a:prstGeom prst="rect">
            <a:avLst/>
          </a:prstGeom>
          <a:noFill/>
          <a:ln w="9525">
            <a:noFill/>
            <a:miter lim="800000"/>
            <a:headEnd/>
            <a:tailEnd/>
          </a:ln>
        </p:spPr>
        <p:txBody>
          <a:bodyPr wrap="square">
            <a:spAutoFit/>
          </a:bodyPr>
          <a:lstStyle/>
          <a:p>
            <a:pPr marL="342900" lvl="1" indent="-342900" algn="just">
              <a:spcAft>
                <a:spcPts val="1200"/>
              </a:spcAft>
              <a:buClr>
                <a:schemeClr val="tx2"/>
              </a:buClr>
              <a:buFont typeface="Wingdings" pitchFamily="2" charset="2"/>
              <a:buChar char="§"/>
            </a:pPr>
            <a:r>
              <a:rPr lang="en-IN" sz="2000" b="0" dirty="0" smtClean="0">
                <a:latin typeface="+mn-lt"/>
                <a:cs typeface="Calibri" pitchFamily="34" charset="0"/>
              </a:rPr>
              <a:t>Bidder </a:t>
            </a:r>
            <a:r>
              <a:rPr lang="en-IN" sz="2000" b="0" dirty="0">
                <a:latin typeface="+mn-lt"/>
                <a:cs typeface="Calibri" pitchFamily="34" charset="0"/>
              </a:rPr>
              <a:t>will have to register each </a:t>
            </a:r>
            <a:r>
              <a:rPr lang="en-IN" sz="2000" b="0" dirty="0" smtClean="0">
                <a:latin typeface="+mn-lt"/>
                <a:cs typeface="Calibri" pitchFamily="34" charset="0"/>
              </a:rPr>
              <a:t>EUP on </a:t>
            </a:r>
            <a:r>
              <a:rPr lang="en-IN" sz="2000" b="0" dirty="0">
                <a:latin typeface="+mn-lt"/>
                <a:cs typeface="Calibri" pitchFamily="34" charset="0"/>
              </a:rPr>
              <a:t>the MSTC </a:t>
            </a:r>
            <a:r>
              <a:rPr lang="en-IN" sz="2000" b="0" dirty="0" smtClean="0">
                <a:latin typeface="+mn-lt"/>
                <a:cs typeface="Calibri" pitchFamily="34" charset="0"/>
              </a:rPr>
              <a:t>system</a:t>
            </a:r>
          </a:p>
          <a:p>
            <a:pPr marL="800100" lvl="2" indent="-342900" algn="just">
              <a:spcAft>
                <a:spcPts val="1200"/>
              </a:spcAft>
              <a:buClr>
                <a:srgbClr val="1F497D"/>
              </a:buClr>
              <a:buFont typeface="Calibri" pitchFamily="34" charset="0"/>
              <a:buChar char="—"/>
            </a:pPr>
            <a:r>
              <a:rPr lang="en-IN" sz="1800" b="0" dirty="0">
                <a:solidFill>
                  <a:prstClr val="black"/>
                </a:solidFill>
                <a:latin typeface="Calibri"/>
                <a:cs typeface="Calibri" pitchFamily="34" charset="0"/>
              </a:rPr>
              <a:t>Combination of units located within the same plant boundary is allowed to be registered as one EUP. However, once the units are combined and registered as single EUP, they cannot be split subsequently.</a:t>
            </a:r>
            <a:endParaRPr lang="en-US" sz="1800" b="0" dirty="0" smtClean="0">
              <a:solidFill>
                <a:prstClr val="black"/>
              </a:solidFill>
              <a:latin typeface="Calibri"/>
              <a:cs typeface="Calibri" pitchFamily="34" charset="0"/>
            </a:endParaRPr>
          </a:p>
          <a:p>
            <a:pPr marL="342900" lvl="1" indent="-342900" algn="just">
              <a:spcAft>
                <a:spcPts val="1200"/>
              </a:spcAft>
              <a:buClr>
                <a:schemeClr val="tx2"/>
              </a:buClr>
              <a:buFont typeface="Wingdings" pitchFamily="2" charset="2"/>
              <a:buChar char="§"/>
            </a:pPr>
            <a:r>
              <a:rPr lang="en-IN" sz="2000" b="0" dirty="0" smtClean="0">
                <a:latin typeface="+mn-lt"/>
                <a:cs typeface="Calibri" pitchFamily="34" charset="0"/>
              </a:rPr>
              <a:t>For </a:t>
            </a:r>
            <a:r>
              <a:rPr lang="en-IN" sz="2000" b="0" dirty="0">
                <a:latin typeface="+mn-lt"/>
                <a:cs typeface="Calibri" pitchFamily="34" charset="0"/>
              </a:rPr>
              <a:t>registering under the </a:t>
            </a:r>
            <a:r>
              <a:rPr lang="en-IN" sz="2000" b="0" dirty="0" smtClean="0">
                <a:latin typeface="+mn-lt"/>
                <a:cs typeface="Calibri" pitchFamily="34" charset="0"/>
              </a:rPr>
              <a:t>auction </a:t>
            </a:r>
            <a:r>
              <a:rPr lang="en-IN" sz="2000" b="0" dirty="0">
                <a:latin typeface="+mn-lt"/>
                <a:cs typeface="Calibri" pitchFamily="34" charset="0"/>
              </a:rPr>
              <a:t>portal, the Bidder will </a:t>
            </a:r>
            <a:r>
              <a:rPr lang="en-IN" sz="2000" b="0" dirty="0" smtClean="0">
                <a:latin typeface="+mn-lt"/>
                <a:cs typeface="Calibri" pitchFamily="34" charset="0"/>
              </a:rPr>
              <a:t>provide </a:t>
            </a:r>
            <a:r>
              <a:rPr lang="en-IN" sz="2000" b="0" dirty="0">
                <a:latin typeface="+mn-lt"/>
                <a:cs typeface="Calibri" pitchFamily="34" charset="0"/>
              </a:rPr>
              <a:t>the following:</a:t>
            </a:r>
          </a:p>
          <a:p>
            <a:pPr marL="800100" lvl="2" indent="-342900" algn="just">
              <a:spcAft>
                <a:spcPts val="1200"/>
              </a:spcAft>
              <a:buClr>
                <a:schemeClr val="tx2"/>
              </a:buClr>
              <a:buFont typeface="Calibri" pitchFamily="34" charset="0"/>
              <a:buChar char="–"/>
            </a:pPr>
            <a:r>
              <a:rPr lang="en-IN" sz="1800" b="0" dirty="0" smtClean="0">
                <a:latin typeface="+mn-lt"/>
                <a:cs typeface="Calibri" pitchFamily="34" charset="0"/>
              </a:rPr>
              <a:t>Company </a:t>
            </a:r>
            <a:r>
              <a:rPr lang="en-IN" sz="1800" b="0" dirty="0">
                <a:latin typeface="+mn-lt"/>
                <a:cs typeface="Calibri" pitchFamily="34" charset="0"/>
              </a:rPr>
              <a:t>Name</a:t>
            </a:r>
          </a:p>
          <a:p>
            <a:pPr marL="800100" lvl="2" indent="-342900" algn="just">
              <a:spcAft>
                <a:spcPts val="1200"/>
              </a:spcAft>
              <a:buClr>
                <a:schemeClr val="tx2"/>
              </a:buClr>
              <a:buFont typeface="Calibri" pitchFamily="34" charset="0"/>
              <a:buChar char="–"/>
            </a:pPr>
            <a:r>
              <a:rPr lang="en-IN" sz="1800" b="0" dirty="0" smtClean="0">
                <a:latin typeface="+mn-lt"/>
                <a:cs typeface="Calibri" pitchFamily="34" charset="0"/>
              </a:rPr>
              <a:t>Name </a:t>
            </a:r>
            <a:r>
              <a:rPr lang="en-IN" sz="1800" b="0" dirty="0">
                <a:latin typeface="+mn-lt"/>
                <a:cs typeface="Calibri" pitchFamily="34" charset="0"/>
              </a:rPr>
              <a:t>of EUP </a:t>
            </a:r>
            <a:r>
              <a:rPr lang="en-IN" sz="1800" b="0" dirty="0" smtClean="0">
                <a:latin typeface="+mn-lt"/>
                <a:cs typeface="Calibri" pitchFamily="34" charset="0"/>
              </a:rPr>
              <a:t>(auction </a:t>
            </a:r>
            <a:r>
              <a:rPr lang="en-IN" sz="1800" b="0" dirty="0">
                <a:latin typeface="+mn-lt"/>
                <a:cs typeface="Calibri" pitchFamily="34" charset="0"/>
              </a:rPr>
              <a:t>portal will generate a unique registration number for each EUP)</a:t>
            </a:r>
          </a:p>
          <a:p>
            <a:pPr marL="800100" lvl="2" indent="-342900" algn="just">
              <a:spcAft>
                <a:spcPts val="1200"/>
              </a:spcAft>
              <a:buClr>
                <a:schemeClr val="tx2"/>
              </a:buClr>
              <a:buFont typeface="Calibri" pitchFamily="34" charset="0"/>
              <a:buChar char="–"/>
            </a:pPr>
            <a:r>
              <a:rPr lang="en-IN" sz="1800" b="0" dirty="0" smtClean="0">
                <a:latin typeface="+mn-lt"/>
                <a:cs typeface="Calibri" pitchFamily="34" charset="0"/>
              </a:rPr>
              <a:t>Sub-sector in which each EUP is applying </a:t>
            </a:r>
          </a:p>
          <a:p>
            <a:pPr marL="800100" lvl="2" indent="-342900" algn="just">
              <a:spcAft>
                <a:spcPts val="1200"/>
              </a:spcAft>
              <a:buClr>
                <a:schemeClr val="tx2"/>
              </a:buClr>
              <a:buFont typeface="Calibri" pitchFamily="34" charset="0"/>
              <a:buChar char="–"/>
            </a:pPr>
            <a:r>
              <a:rPr lang="en-US" sz="1800" b="0" dirty="0" smtClean="0">
                <a:latin typeface="+mn-lt"/>
                <a:cs typeface="Calibri" pitchFamily="34" charset="0"/>
              </a:rPr>
              <a:t>Self-attested copy of </a:t>
            </a:r>
            <a:r>
              <a:rPr lang="en-US" sz="1800" b="0" dirty="0">
                <a:latin typeface="+mn-lt"/>
                <a:cs typeface="Calibri" pitchFamily="34" charset="0"/>
              </a:rPr>
              <a:t>Income Tax PAN </a:t>
            </a:r>
            <a:r>
              <a:rPr lang="en-US" sz="1800" b="0" dirty="0" smtClean="0">
                <a:latin typeface="+mn-lt"/>
                <a:cs typeface="Calibri" pitchFamily="34" charset="0"/>
              </a:rPr>
              <a:t>Card</a:t>
            </a:r>
          </a:p>
          <a:p>
            <a:pPr marL="800100" lvl="2" indent="-342900" algn="just">
              <a:spcAft>
                <a:spcPts val="1200"/>
              </a:spcAft>
              <a:buClr>
                <a:schemeClr val="tx2"/>
              </a:buClr>
              <a:buFont typeface="Calibri" pitchFamily="34" charset="0"/>
              <a:buChar char="–"/>
            </a:pPr>
            <a:r>
              <a:rPr lang="en-US" sz="1800" b="0" dirty="0" smtClean="0">
                <a:latin typeface="+mn-lt"/>
                <a:cs typeface="Calibri" pitchFamily="34" charset="0"/>
              </a:rPr>
              <a:t>Self-attested </a:t>
            </a:r>
            <a:r>
              <a:rPr lang="en-US" sz="1800" b="0" dirty="0">
                <a:latin typeface="+mn-lt"/>
                <a:cs typeface="Calibri" pitchFamily="34" charset="0"/>
              </a:rPr>
              <a:t>copy of VAT/ CST Registration certificate</a:t>
            </a:r>
            <a:endParaRPr lang="en-IN" sz="1800" b="0" dirty="0" smtClean="0">
              <a:latin typeface="+mn-lt"/>
              <a:cs typeface="Calibri" pitchFamily="34" charset="0"/>
            </a:endParaRPr>
          </a:p>
        </p:txBody>
      </p:sp>
    </p:spTree>
    <p:extLst>
      <p:ext uri="{BB962C8B-B14F-4D97-AF65-F5344CB8AC3E}">
        <p14:creationId xmlns:p14="http://schemas.microsoft.com/office/powerpoint/2010/main" val="2495499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Auction Process </a:t>
            </a:r>
            <a:r>
              <a:rPr lang="en-US" sz="1800" dirty="0" smtClean="0">
                <a:ea typeface="ＭＳ Ｐゴシック" pitchFamily="34" charset="-128"/>
              </a:rPr>
              <a:t>...4</a:t>
            </a:r>
            <a:endParaRPr lang="en-US" sz="1800" dirty="0">
              <a:ea typeface="ＭＳ Ｐゴシック" pitchFamily="34" charset="-128"/>
            </a:endParaRPr>
          </a:p>
          <a:p>
            <a:pPr marL="0" indent="0">
              <a:buNone/>
            </a:pP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16</a:t>
            </a:fld>
            <a:endParaRPr lang="en-AU" dirty="0"/>
          </a:p>
        </p:txBody>
      </p:sp>
      <p:sp>
        <p:nvSpPr>
          <p:cNvPr id="16" name="Rectangle 7"/>
          <p:cNvSpPr>
            <a:spLocks noChangeArrowheads="1"/>
          </p:cNvSpPr>
          <p:nvPr/>
        </p:nvSpPr>
        <p:spPr bwMode="auto">
          <a:xfrm>
            <a:off x="241300" y="1026041"/>
            <a:ext cx="9298116" cy="5432256"/>
          </a:xfrm>
          <a:prstGeom prst="rect">
            <a:avLst/>
          </a:prstGeom>
          <a:noFill/>
          <a:ln w="9525">
            <a:noFill/>
            <a:miter lim="800000"/>
            <a:headEnd/>
            <a:tailEnd/>
          </a:ln>
        </p:spPr>
        <p:txBody>
          <a:bodyPr wrap="square">
            <a:spAutoFit/>
          </a:bodyPr>
          <a:lstStyle/>
          <a:p>
            <a:pPr marL="342900" indent="-342900" algn="just">
              <a:lnSpc>
                <a:spcPct val="150000"/>
              </a:lnSpc>
              <a:spcBef>
                <a:spcPts val="300"/>
              </a:spcBef>
              <a:spcAft>
                <a:spcPts val="0"/>
              </a:spcAft>
              <a:buClr>
                <a:schemeClr val="tx2"/>
              </a:buClr>
              <a:buFont typeface="Wingdings" pitchFamily="2" charset="2"/>
              <a:buChar char="§"/>
            </a:pPr>
            <a:r>
              <a:rPr lang="en-IN" sz="1800" b="0" dirty="0" smtClean="0">
                <a:latin typeface="Calibri" pitchFamily="34" charset="0"/>
                <a:cs typeface="Calibri" pitchFamily="34" charset="0"/>
              </a:rPr>
              <a:t>Auction </a:t>
            </a:r>
            <a:r>
              <a:rPr lang="en-IN" sz="1800" b="0" dirty="0">
                <a:latin typeface="Calibri" pitchFamily="34" charset="0"/>
                <a:cs typeface="Calibri" pitchFamily="34" charset="0"/>
              </a:rPr>
              <a:t>process shall consist of: </a:t>
            </a:r>
            <a:r>
              <a:rPr lang="en-IN" sz="1800" dirty="0">
                <a:latin typeface="Calibri" pitchFamily="34" charset="0"/>
                <a:cs typeface="Calibri" pitchFamily="34" charset="0"/>
              </a:rPr>
              <a:t>Conditions to Auction</a:t>
            </a:r>
            <a:r>
              <a:rPr lang="en-IN" sz="1800" b="0" dirty="0">
                <a:latin typeface="Calibri" pitchFamily="34" charset="0"/>
                <a:cs typeface="Calibri" pitchFamily="34" charset="0"/>
              </a:rPr>
              <a:t> and </a:t>
            </a:r>
            <a:r>
              <a:rPr lang="en-IN" sz="1800" dirty="0" smtClean="0">
                <a:latin typeface="Calibri" pitchFamily="34" charset="0"/>
                <a:cs typeface="Calibri" pitchFamily="34" charset="0"/>
              </a:rPr>
              <a:t>Non-Discriminatory </a:t>
            </a:r>
            <a:r>
              <a:rPr lang="en-IN" sz="1800" dirty="0">
                <a:latin typeface="Calibri" pitchFamily="34" charset="0"/>
                <a:cs typeface="Calibri" pitchFamily="34" charset="0"/>
              </a:rPr>
              <a:t>Ascending Clock Auction Process</a:t>
            </a:r>
          </a:p>
          <a:p>
            <a:pPr marL="342900" indent="-342900" algn="just">
              <a:lnSpc>
                <a:spcPct val="150000"/>
              </a:lnSpc>
              <a:spcBef>
                <a:spcPts val="300"/>
              </a:spcBef>
              <a:spcAft>
                <a:spcPts val="0"/>
              </a:spcAft>
              <a:buClr>
                <a:schemeClr val="tx2"/>
              </a:buClr>
              <a:buFont typeface="Wingdings" pitchFamily="2" charset="2"/>
              <a:buChar char="§"/>
            </a:pPr>
            <a:r>
              <a:rPr lang="en-IN" sz="1800" b="0" dirty="0" smtClean="0">
                <a:latin typeface="Calibri" pitchFamily="34" charset="0"/>
                <a:cs typeface="Calibri" pitchFamily="34" charset="0"/>
              </a:rPr>
              <a:t>As a part of Conditions to Auction, Bidders shall provide the following details:</a:t>
            </a:r>
          </a:p>
          <a:p>
            <a:pPr marL="800100" lvl="1" indent="-342900" algn="just">
              <a:lnSpc>
                <a:spcPct val="150000"/>
              </a:lnSpc>
              <a:spcBef>
                <a:spcPts val="300"/>
              </a:spcBef>
              <a:spcAft>
                <a:spcPts val="0"/>
              </a:spcAft>
              <a:buClr>
                <a:schemeClr val="tx2"/>
              </a:buClr>
              <a:buFont typeface="Calibri" pitchFamily="34" charset="0"/>
              <a:buChar char="—"/>
            </a:pPr>
            <a:r>
              <a:rPr lang="en-US" sz="1800" b="0" dirty="0">
                <a:latin typeface="Calibri" pitchFamily="34" charset="0"/>
                <a:cs typeface="Calibri" pitchFamily="34" charset="0"/>
              </a:rPr>
              <a:t>Technical data of </a:t>
            </a:r>
            <a:r>
              <a:rPr lang="en-US" sz="1800" b="0" dirty="0" smtClean="0">
                <a:latin typeface="Calibri" pitchFamily="34" charset="0"/>
                <a:cs typeface="Calibri" pitchFamily="34" charset="0"/>
              </a:rPr>
              <a:t>EUP</a:t>
            </a:r>
          </a:p>
          <a:p>
            <a:pPr marL="800100" lvl="1" indent="-342900" algn="just">
              <a:lnSpc>
                <a:spcPct val="150000"/>
              </a:lnSpc>
              <a:spcBef>
                <a:spcPts val="300"/>
              </a:spcBef>
              <a:spcAft>
                <a:spcPts val="0"/>
              </a:spcAft>
              <a:buClr>
                <a:schemeClr val="tx2"/>
              </a:buClr>
              <a:buFont typeface="Calibri" pitchFamily="34" charset="0"/>
              <a:buChar char="—"/>
            </a:pPr>
            <a:r>
              <a:rPr lang="en-US" sz="1800" b="0" dirty="0" smtClean="0">
                <a:latin typeface="Calibri" pitchFamily="34" charset="0"/>
                <a:cs typeface="Calibri" pitchFamily="34" charset="0"/>
              </a:rPr>
              <a:t>Details of any existing coal linkages (expiring after June 30, 2016) for the above EUP</a:t>
            </a:r>
          </a:p>
          <a:p>
            <a:pPr marL="800100" lvl="1" indent="-342900" algn="just">
              <a:lnSpc>
                <a:spcPct val="150000"/>
              </a:lnSpc>
              <a:spcBef>
                <a:spcPts val="300"/>
              </a:spcBef>
              <a:spcAft>
                <a:spcPts val="0"/>
              </a:spcAft>
              <a:buClr>
                <a:schemeClr val="tx2"/>
              </a:buClr>
              <a:buFont typeface="Calibri" pitchFamily="34" charset="0"/>
              <a:buChar char="—"/>
            </a:pPr>
            <a:r>
              <a:rPr lang="en-US" sz="1800" b="0" dirty="0" smtClean="0">
                <a:latin typeface="Calibri" pitchFamily="34" charset="0"/>
                <a:cs typeface="Calibri" pitchFamily="34" charset="0"/>
              </a:rPr>
              <a:t>Details </a:t>
            </a:r>
            <a:r>
              <a:rPr lang="en-US" sz="1800" b="0" dirty="0">
                <a:latin typeface="Calibri" pitchFamily="34" charset="0"/>
                <a:cs typeface="Calibri" pitchFamily="34" charset="0"/>
              </a:rPr>
              <a:t>of any coal mine allocated under CMSP and/or MMDR </a:t>
            </a:r>
            <a:r>
              <a:rPr lang="en-US" sz="1800" b="0" dirty="0" smtClean="0">
                <a:latin typeface="Calibri" pitchFamily="34" charset="0"/>
                <a:cs typeface="Calibri" pitchFamily="34" charset="0"/>
              </a:rPr>
              <a:t>Acts </a:t>
            </a:r>
          </a:p>
          <a:p>
            <a:pPr lvl="1" algn="just">
              <a:lnSpc>
                <a:spcPct val="150000"/>
              </a:lnSpc>
              <a:spcBef>
                <a:spcPts val="300"/>
              </a:spcBef>
              <a:spcAft>
                <a:spcPts val="0"/>
              </a:spcAft>
              <a:buClr>
                <a:schemeClr val="tx2"/>
              </a:buClr>
            </a:pPr>
            <a:r>
              <a:rPr lang="en-US" sz="1800" i="1" dirty="0">
                <a:latin typeface="Calibri" pitchFamily="34" charset="0"/>
                <a:cs typeface="Calibri" pitchFamily="34" charset="0"/>
              </a:rPr>
              <a:t>Based on the above the system will calculate the Normative Coal Requirement of the EUP.  </a:t>
            </a:r>
            <a:endParaRPr lang="en-US" sz="1800" b="0" dirty="0" smtClean="0">
              <a:latin typeface="Calibri" pitchFamily="34" charset="0"/>
              <a:cs typeface="Calibri" pitchFamily="34" charset="0"/>
            </a:endParaRPr>
          </a:p>
          <a:p>
            <a:pPr marL="800100" lvl="1" indent="-342900" algn="just">
              <a:lnSpc>
                <a:spcPct val="150000"/>
              </a:lnSpc>
              <a:spcBef>
                <a:spcPts val="300"/>
              </a:spcBef>
              <a:spcAft>
                <a:spcPts val="0"/>
              </a:spcAft>
              <a:buClr>
                <a:schemeClr val="tx2"/>
              </a:buClr>
              <a:buFont typeface="Calibri" pitchFamily="34" charset="0"/>
              <a:buChar char="—"/>
            </a:pPr>
            <a:r>
              <a:rPr lang="en-IN" sz="1800" b="0" dirty="0">
                <a:latin typeface="Calibri" pitchFamily="34" charset="0"/>
                <a:cs typeface="Calibri" pitchFamily="34" charset="0"/>
              </a:rPr>
              <a:t>Following this the Bidder shall deposit the necessary Bid Security and the Process Fee</a:t>
            </a:r>
          </a:p>
          <a:p>
            <a:pPr marL="800100" lvl="1" indent="-342900" algn="just">
              <a:lnSpc>
                <a:spcPct val="150000"/>
              </a:lnSpc>
              <a:spcBef>
                <a:spcPts val="300"/>
              </a:spcBef>
              <a:spcAft>
                <a:spcPts val="0"/>
              </a:spcAft>
              <a:buClr>
                <a:schemeClr val="tx2"/>
              </a:buClr>
              <a:buFont typeface="Calibri" pitchFamily="34" charset="0"/>
              <a:buChar char="—"/>
            </a:pPr>
            <a:r>
              <a:rPr lang="en-IN" sz="1800" b="0" dirty="0" smtClean="0">
                <a:latin typeface="Calibri" pitchFamily="34" charset="0"/>
                <a:cs typeface="Calibri" pitchFamily="34" charset="0"/>
              </a:rPr>
              <a:t>Bidders </a:t>
            </a:r>
            <a:r>
              <a:rPr lang="en-IN" sz="1800" b="0" dirty="0">
                <a:latin typeface="Calibri" pitchFamily="34" charset="0"/>
                <a:cs typeface="Calibri" pitchFamily="34" charset="0"/>
              </a:rPr>
              <a:t>shall also submit </a:t>
            </a:r>
            <a:r>
              <a:rPr lang="en-IN" sz="1800" b="0" dirty="0" smtClean="0">
                <a:latin typeface="Calibri" pitchFamily="34" charset="0"/>
                <a:cs typeface="Calibri" pitchFamily="34" charset="0"/>
              </a:rPr>
              <a:t>certain </a:t>
            </a:r>
            <a:r>
              <a:rPr lang="en-IN" sz="1800" b="0" dirty="0">
                <a:latin typeface="Calibri" pitchFamily="34" charset="0"/>
                <a:cs typeface="Calibri" pitchFamily="34" charset="0"/>
              </a:rPr>
              <a:t>other documents (</a:t>
            </a:r>
            <a:r>
              <a:rPr lang="en-IN" sz="1800" dirty="0">
                <a:latin typeface="Calibri" pitchFamily="34" charset="0"/>
                <a:cs typeface="Calibri" pitchFamily="34" charset="0"/>
              </a:rPr>
              <a:t>both hard copy and soft copy format)</a:t>
            </a:r>
            <a:r>
              <a:rPr lang="en-IN" sz="1800" b="0" dirty="0">
                <a:latin typeface="Calibri" pitchFamily="34" charset="0"/>
                <a:cs typeface="Calibri" pitchFamily="34" charset="0"/>
              </a:rPr>
              <a:t> such as Notarized Power of </a:t>
            </a:r>
            <a:r>
              <a:rPr lang="en-IN" sz="1800" b="0" dirty="0" smtClean="0">
                <a:latin typeface="Calibri" pitchFamily="34" charset="0"/>
                <a:cs typeface="Calibri" pitchFamily="34" charset="0"/>
              </a:rPr>
              <a:t>Attorney and Affidavit</a:t>
            </a:r>
            <a:r>
              <a:rPr lang="en-IN" sz="1800" b="0" dirty="0">
                <a:latin typeface="Calibri" pitchFamily="34" charset="0"/>
                <a:cs typeface="Calibri" pitchFamily="34" charset="0"/>
              </a:rPr>
              <a:t>, Board Resolution (if required) etc</a:t>
            </a:r>
            <a:r>
              <a:rPr lang="en-IN" sz="2000" b="0" dirty="0" smtClean="0">
                <a:latin typeface="Calibri" pitchFamily="34" charset="0"/>
                <a:cs typeface="Calibri" pitchFamily="34" charset="0"/>
              </a:rPr>
              <a:t>.</a:t>
            </a:r>
          </a:p>
          <a:p>
            <a:pPr marL="800100" lvl="1" indent="-342900" algn="just">
              <a:lnSpc>
                <a:spcPct val="150000"/>
              </a:lnSpc>
              <a:spcBef>
                <a:spcPts val="300"/>
              </a:spcBef>
              <a:spcAft>
                <a:spcPts val="0"/>
              </a:spcAft>
              <a:buClr>
                <a:schemeClr val="tx2"/>
              </a:buClr>
              <a:buFont typeface="Calibri" pitchFamily="34" charset="0"/>
              <a:buChar char="—"/>
            </a:pPr>
            <a:r>
              <a:rPr lang="en-IN" sz="1800" b="0" dirty="0">
                <a:latin typeface="Calibri" pitchFamily="34" charset="0"/>
                <a:cs typeface="Calibri" pitchFamily="34" charset="0"/>
              </a:rPr>
              <a:t>Post submission of the requisite information/payments, e-auction process will commence wherein the bidders are required to bid for quantity against a certain price</a:t>
            </a:r>
            <a:r>
              <a:rPr lang="en-IN" sz="1800" b="0" dirty="0" smtClean="0">
                <a:latin typeface="Calibri" pitchFamily="34" charset="0"/>
                <a:cs typeface="Calibri" pitchFamily="34" charset="0"/>
              </a:rPr>
              <a:t>.</a:t>
            </a:r>
            <a:endParaRPr lang="en-IN" sz="2000" b="0" dirty="0">
              <a:latin typeface="Calibri" pitchFamily="34" charset="0"/>
              <a:cs typeface="Calibri" pitchFamily="34" charset="0"/>
            </a:endParaRPr>
          </a:p>
        </p:txBody>
      </p:sp>
    </p:spTree>
    <p:extLst>
      <p:ext uri="{BB962C8B-B14F-4D97-AF65-F5344CB8AC3E}">
        <p14:creationId xmlns:p14="http://schemas.microsoft.com/office/powerpoint/2010/main" val="20844182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Auction Process </a:t>
            </a:r>
            <a:r>
              <a:rPr lang="en-US" sz="1800" dirty="0" smtClean="0">
                <a:ea typeface="ＭＳ Ｐゴシック" pitchFamily="34" charset="-128"/>
              </a:rPr>
              <a:t>...5</a:t>
            </a:r>
            <a:endParaRPr lang="en-US" sz="1800" dirty="0">
              <a:ea typeface="ＭＳ Ｐゴシック" pitchFamily="34" charset="-128"/>
            </a:endParaRPr>
          </a:p>
          <a:p>
            <a:pPr marL="0" indent="0">
              <a:buNone/>
            </a:pP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17</a:t>
            </a:fld>
            <a:endParaRPr lang="en-AU" dirty="0"/>
          </a:p>
        </p:txBody>
      </p:sp>
      <p:sp>
        <p:nvSpPr>
          <p:cNvPr id="16" name="Rectangle 7"/>
          <p:cNvSpPr>
            <a:spLocks noChangeArrowheads="1"/>
          </p:cNvSpPr>
          <p:nvPr/>
        </p:nvSpPr>
        <p:spPr bwMode="auto">
          <a:xfrm>
            <a:off x="464024" y="1061789"/>
            <a:ext cx="9266830" cy="5170646"/>
          </a:xfrm>
          <a:prstGeom prst="rect">
            <a:avLst/>
          </a:prstGeom>
          <a:noFill/>
          <a:ln w="9525">
            <a:noFill/>
            <a:miter lim="800000"/>
            <a:headEnd/>
            <a:tailEnd/>
          </a:ln>
        </p:spPr>
        <p:txBody>
          <a:bodyPr wrap="square">
            <a:spAutoFit/>
          </a:bodyPr>
          <a:lstStyle/>
          <a:p>
            <a:pPr marL="342900" indent="-342900" algn="just">
              <a:spcBef>
                <a:spcPts val="500"/>
              </a:spcBef>
              <a:spcAft>
                <a:spcPts val="500"/>
              </a:spcAft>
              <a:buClr>
                <a:schemeClr val="tx2"/>
              </a:buClr>
              <a:buFont typeface="Wingdings" pitchFamily="2" charset="2"/>
              <a:buChar char="§"/>
            </a:pPr>
            <a:r>
              <a:rPr lang="en-IN" sz="2000" b="0" dirty="0" smtClean="0">
                <a:latin typeface="Calibri" pitchFamily="34" charset="0"/>
                <a:cs typeface="Calibri" pitchFamily="34" charset="0"/>
              </a:rPr>
              <a:t>After completion of the auction of each Lot, Successful Bidder(s) for that lot will be announced.</a:t>
            </a:r>
          </a:p>
          <a:p>
            <a:pPr marL="342900" indent="-342900" algn="just">
              <a:spcBef>
                <a:spcPts val="500"/>
              </a:spcBef>
              <a:spcAft>
                <a:spcPts val="500"/>
              </a:spcAft>
              <a:buClr>
                <a:schemeClr val="tx2"/>
              </a:buClr>
              <a:buFont typeface="Wingdings" pitchFamily="2" charset="2"/>
              <a:buChar char="§"/>
            </a:pPr>
            <a:r>
              <a:rPr lang="en-IN" sz="2000" b="0" dirty="0" smtClean="0">
                <a:latin typeface="Calibri" pitchFamily="34" charset="0"/>
                <a:cs typeface="Calibri" pitchFamily="34" charset="0"/>
              </a:rPr>
              <a:t>Such Successful Bidder(s) shall be issued a Letter of Intent </a:t>
            </a:r>
            <a:r>
              <a:rPr lang="en-IN" sz="2000" dirty="0" smtClean="0">
                <a:latin typeface="Calibri" pitchFamily="34" charset="0"/>
                <a:cs typeface="Calibri" pitchFamily="34" charset="0"/>
              </a:rPr>
              <a:t>(“LOI”</a:t>
            </a:r>
            <a:r>
              <a:rPr lang="en-IN" sz="2000" b="0" dirty="0" smtClean="0">
                <a:latin typeface="Calibri" pitchFamily="34" charset="0"/>
                <a:cs typeface="Calibri" pitchFamily="34" charset="0"/>
              </a:rPr>
              <a:t>) </a:t>
            </a:r>
            <a:r>
              <a:rPr lang="en-US" sz="2000" b="0" dirty="0" smtClean="0">
                <a:latin typeface="Calibri" pitchFamily="34" charset="0"/>
                <a:cs typeface="Calibri" pitchFamily="34" charset="0"/>
              </a:rPr>
              <a:t>within </a:t>
            </a:r>
            <a:r>
              <a:rPr lang="en-US" sz="2000" b="0" dirty="0">
                <a:latin typeface="Calibri" pitchFamily="34" charset="0"/>
                <a:cs typeface="Calibri" pitchFamily="34" charset="0"/>
              </a:rPr>
              <a:t>15 (fifteen) days of completion of the Phase </a:t>
            </a:r>
            <a:r>
              <a:rPr lang="en-US" sz="2000" b="0" dirty="0" smtClean="0">
                <a:latin typeface="Calibri" pitchFamily="34" charset="0"/>
                <a:cs typeface="Calibri" pitchFamily="34" charset="0"/>
              </a:rPr>
              <a:t>II Auction (for Cement sub-sector) which will include the </a:t>
            </a:r>
            <a:r>
              <a:rPr lang="en-US" sz="2000" b="0" dirty="0">
                <a:latin typeface="Calibri" pitchFamily="34" charset="0"/>
                <a:cs typeface="Calibri" pitchFamily="34" charset="0"/>
              </a:rPr>
              <a:t>cumulative Allocated Quantity of such Bidder </a:t>
            </a:r>
            <a:r>
              <a:rPr lang="en-US" sz="2000" b="0" dirty="0" smtClean="0">
                <a:latin typeface="Calibri" pitchFamily="34" charset="0"/>
                <a:cs typeface="Calibri" pitchFamily="34" charset="0"/>
              </a:rPr>
              <a:t>from the relevant CIL subsidiary, pursuant </a:t>
            </a:r>
            <a:r>
              <a:rPr lang="en-US" sz="2000" b="0" dirty="0">
                <a:latin typeface="Calibri" pitchFamily="34" charset="0"/>
                <a:cs typeface="Calibri" pitchFamily="34" charset="0"/>
              </a:rPr>
              <a:t>to the Phase </a:t>
            </a:r>
            <a:r>
              <a:rPr lang="en-US" sz="2000" b="0" dirty="0" smtClean="0">
                <a:latin typeface="Calibri" pitchFamily="34" charset="0"/>
                <a:cs typeface="Calibri" pitchFamily="34" charset="0"/>
              </a:rPr>
              <a:t>II Auction.</a:t>
            </a:r>
          </a:p>
          <a:p>
            <a:pPr marL="342900" indent="-342900" algn="just">
              <a:spcBef>
                <a:spcPts val="500"/>
              </a:spcBef>
              <a:spcAft>
                <a:spcPts val="500"/>
              </a:spcAft>
              <a:buClr>
                <a:schemeClr val="tx2"/>
              </a:buClr>
              <a:buFont typeface="Wingdings" pitchFamily="2" charset="2"/>
              <a:buChar char="§"/>
            </a:pPr>
            <a:r>
              <a:rPr lang="en-US" sz="2000" b="0" dirty="0">
                <a:latin typeface="Calibri" pitchFamily="34" charset="0"/>
                <a:cs typeface="Calibri" pitchFamily="34" charset="0"/>
              </a:rPr>
              <a:t>The Successful Bidder shall, within 45 (forty five) days of issuance of the LOI to it, submit the Performance Security to the relevant Subsidiary</a:t>
            </a:r>
            <a:r>
              <a:rPr lang="en-US" sz="2000" b="0" dirty="0" smtClean="0">
                <a:latin typeface="Calibri" pitchFamily="34" charset="0"/>
                <a:cs typeface="Calibri" pitchFamily="34" charset="0"/>
              </a:rPr>
              <a:t>.</a:t>
            </a:r>
          </a:p>
          <a:p>
            <a:pPr marL="342900" indent="-342900" algn="just">
              <a:spcBef>
                <a:spcPts val="500"/>
              </a:spcBef>
              <a:spcAft>
                <a:spcPts val="500"/>
              </a:spcAft>
              <a:buClr>
                <a:schemeClr val="tx2"/>
              </a:buClr>
              <a:buFont typeface="Wingdings" pitchFamily="2" charset="2"/>
              <a:buChar char="§"/>
            </a:pPr>
            <a:r>
              <a:rPr lang="en-US" sz="2000" b="0" dirty="0">
                <a:latin typeface="Calibri" pitchFamily="34" charset="0"/>
                <a:cs typeface="Calibri" pitchFamily="34" charset="0"/>
              </a:rPr>
              <a:t>The Agreement </a:t>
            </a:r>
            <a:r>
              <a:rPr lang="en-US" sz="2000" b="0" dirty="0" smtClean="0">
                <a:latin typeface="Calibri" pitchFamily="34" charset="0"/>
                <a:cs typeface="Calibri" pitchFamily="34" charset="0"/>
              </a:rPr>
              <a:t>(FSA) shall </a:t>
            </a:r>
            <a:r>
              <a:rPr lang="en-US" sz="2000" b="0" dirty="0">
                <a:latin typeface="Calibri" pitchFamily="34" charset="0"/>
                <a:cs typeface="Calibri" pitchFamily="34" charset="0"/>
              </a:rPr>
              <a:t>be executed between the Successful Bidder and the relevant Subsidiary in respect of the Allocated Quantity within 30 (thirty) days of</a:t>
            </a:r>
            <a:r>
              <a:rPr lang="en-US" sz="2000" b="0" dirty="0" smtClean="0">
                <a:latin typeface="Calibri" pitchFamily="34" charset="0"/>
                <a:cs typeface="Calibri" pitchFamily="34" charset="0"/>
              </a:rPr>
              <a:t>:</a:t>
            </a:r>
          </a:p>
          <a:p>
            <a:pPr marL="800100" lvl="1" indent="-342900" algn="just">
              <a:spcBef>
                <a:spcPts val="500"/>
              </a:spcBef>
              <a:spcAft>
                <a:spcPts val="500"/>
              </a:spcAft>
              <a:buClr>
                <a:schemeClr val="tx2"/>
              </a:buClr>
              <a:buFont typeface="Calibri" pitchFamily="34" charset="0"/>
              <a:buChar char="—"/>
            </a:pPr>
            <a:r>
              <a:rPr lang="en-US" sz="2000" b="0" dirty="0" smtClean="0">
                <a:latin typeface="Calibri" pitchFamily="34" charset="0"/>
                <a:cs typeface="Calibri" pitchFamily="34" charset="0"/>
              </a:rPr>
              <a:t>receipt </a:t>
            </a:r>
            <a:r>
              <a:rPr lang="en-US" sz="2000" b="0" dirty="0">
                <a:latin typeface="Calibri" pitchFamily="34" charset="0"/>
                <a:cs typeface="Calibri" pitchFamily="34" charset="0"/>
              </a:rPr>
              <a:t>of the Performance Security; </a:t>
            </a:r>
            <a:r>
              <a:rPr lang="en-US" sz="2000" b="0" dirty="0" smtClean="0">
                <a:latin typeface="Calibri" pitchFamily="34" charset="0"/>
                <a:cs typeface="Calibri" pitchFamily="34" charset="0"/>
              </a:rPr>
              <a:t>and </a:t>
            </a:r>
          </a:p>
          <a:p>
            <a:pPr marL="800100" lvl="1" indent="-342900" algn="just">
              <a:spcBef>
                <a:spcPts val="500"/>
              </a:spcBef>
              <a:spcAft>
                <a:spcPts val="500"/>
              </a:spcAft>
              <a:buClr>
                <a:schemeClr val="tx2"/>
              </a:buClr>
              <a:buFont typeface="Calibri" pitchFamily="34" charset="0"/>
              <a:buChar char="—"/>
            </a:pPr>
            <a:r>
              <a:rPr lang="en-US" sz="2000" b="0" dirty="0" smtClean="0">
                <a:latin typeface="Calibri" pitchFamily="34" charset="0"/>
                <a:cs typeface="Calibri" pitchFamily="34" charset="0"/>
              </a:rPr>
              <a:t>submission </a:t>
            </a:r>
            <a:r>
              <a:rPr lang="en-US" sz="2000" b="0" dirty="0">
                <a:latin typeface="Calibri" pitchFamily="34" charset="0"/>
                <a:cs typeface="Calibri" pitchFamily="34" charset="0"/>
              </a:rPr>
              <a:t>of the documents specified in </a:t>
            </a:r>
            <a:r>
              <a:rPr lang="en-US" sz="2000" b="0" dirty="0" smtClean="0">
                <a:latin typeface="Calibri" pitchFamily="34" charset="0"/>
                <a:cs typeface="Calibri" pitchFamily="34" charset="0"/>
              </a:rPr>
              <a:t>Scheme Document.</a:t>
            </a:r>
          </a:p>
          <a:p>
            <a:pPr marL="342900" indent="-342900" algn="just">
              <a:spcBef>
                <a:spcPts val="500"/>
              </a:spcBef>
              <a:spcAft>
                <a:spcPts val="500"/>
              </a:spcAft>
              <a:buClr>
                <a:schemeClr val="tx2"/>
              </a:buClr>
              <a:buFont typeface="Wingdings" pitchFamily="2" charset="2"/>
              <a:buChar char="§"/>
            </a:pPr>
            <a:r>
              <a:rPr lang="en-US" sz="2000" b="0" dirty="0" smtClean="0">
                <a:latin typeface="Calibri" pitchFamily="34" charset="0"/>
                <a:cs typeface="Calibri" pitchFamily="34" charset="0"/>
              </a:rPr>
              <a:t>Bidders will have to execute separate FSAs for each Lot where they emerge as Successful Bidders.  </a:t>
            </a:r>
            <a:endParaRPr lang="en-IN" sz="2000" b="0" dirty="0">
              <a:latin typeface="Calibri" pitchFamily="34" charset="0"/>
              <a:cs typeface="Calibri" pitchFamily="34" charset="0"/>
            </a:endParaRPr>
          </a:p>
        </p:txBody>
      </p:sp>
    </p:spTree>
    <p:extLst>
      <p:ext uri="{BB962C8B-B14F-4D97-AF65-F5344CB8AC3E}">
        <p14:creationId xmlns:p14="http://schemas.microsoft.com/office/powerpoint/2010/main" val="38509212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KEY TERMS</a:t>
            </a:r>
            <a:endParaRPr lang="en-US" sz="4000" b="1" u="sng" dirty="0">
              <a:solidFill>
                <a:schemeClr val="bg2">
                  <a:lumMod val="25000"/>
                </a:schemeClr>
              </a:solidFill>
            </a:endParaRPr>
          </a:p>
        </p:txBody>
      </p:sp>
    </p:spTree>
    <p:extLst>
      <p:ext uri="{BB962C8B-B14F-4D97-AF65-F5344CB8AC3E}">
        <p14:creationId xmlns:p14="http://schemas.microsoft.com/office/powerpoint/2010/main" val="3964521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t>Normative Coal Requirement</a:t>
            </a: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19</a:t>
            </a:fld>
            <a:endParaRPr lang="en-AU" dirty="0"/>
          </a:p>
        </p:txBody>
      </p:sp>
      <p:sp>
        <p:nvSpPr>
          <p:cNvPr id="16" name="Rectangle 7"/>
          <p:cNvSpPr>
            <a:spLocks noChangeArrowheads="1"/>
          </p:cNvSpPr>
          <p:nvPr/>
        </p:nvSpPr>
        <p:spPr bwMode="auto">
          <a:xfrm>
            <a:off x="450376" y="1026041"/>
            <a:ext cx="9335068" cy="4401205"/>
          </a:xfrm>
          <a:prstGeom prst="rect">
            <a:avLst/>
          </a:prstGeom>
          <a:noFill/>
          <a:ln w="9525">
            <a:noFill/>
            <a:miter lim="800000"/>
            <a:headEnd/>
            <a:tailEnd/>
          </a:ln>
        </p:spPr>
        <p:txBody>
          <a:bodyPr wrap="square">
            <a:spAutoFit/>
          </a:bodyPr>
          <a:lstStyle/>
          <a:p>
            <a:pPr marL="342900" lvl="1" indent="-342900" algn="just">
              <a:spcBef>
                <a:spcPts val="600"/>
              </a:spcBef>
              <a:spcAft>
                <a:spcPts val="600"/>
              </a:spcAft>
              <a:buClr>
                <a:schemeClr val="tx2"/>
              </a:buClr>
              <a:buFont typeface="Wingdings" pitchFamily="2" charset="2"/>
              <a:buChar char="§"/>
            </a:pPr>
            <a:r>
              <a:rPr lang="en-IN" sz="2000" b="0" dirty="0" smtClean="0">
                <a:latin typeface="Calibri" pitchFamily="34" charset="0"/>
                <a:cs typeface="Calibri" pitchFamily="34" charset="0"/>
              </a:rPr>
              <a:t>As </a:t>
            </a:r>
            <a:r>
              <a:rPr lang="en-IN" sz="2000" b="0" dirty="0">
                <a:latin typeface="Calibri" pitchFamily="34" charset="0"/>
                <a:cs typeface="Calibri" pitchFamily="34" charset="0"/>
              </a:rPr>
              <a:t>per Para 2(g) of the Policy, maximum bid quantity by a particular bidder shall not exceed the Normative Coal Requirement of the End Use Plant (EUP). </a:t>
            </a:r>
          </a:p>
          <a:p>
            <a:pPr marL="342900" lvl="1" indent="-342900" algn="just">
              <a:spcBef>
                <a:spcPts val="600"/>
              </a:spcBef>
              <a:spcAft>
                <a:spcPts val="600"/>
              </a:spcAft>
              <a:buClr>
                <a:schemeClr val="tx2"/>
              </a:buClr>
              <a:buFont typeface="Wingdings" pitchFamily="2" charset="2"/>
              <a:buChar char="§"/>
            </a:pPr>
            <a:r>
              <a:rPr lang="en-IN" sz="2000" b="0" dirty="0" smtClean="0">
                <a:latin typeface="Calibri" pitchFamily="34" charset="0"/>
                <a:cs typeface="Calibri" pitchFamily="34" charset="0"/>
              </a:rPr>
              <a:t>Normative </a:t>
            </a:r>
            <a:r>
              <a:rPr lang="en-IN" sz="2000" b="0" dirty="0">
                <a:latin typeface="Calibri" pitchFamily="34" charset="0"/>
                <a:cs typeface="Calibri" pitchFamily="34" charset="0"/>
              </a:rPr>
              <a:t>Coal Requirement for each EUP in the </a:t>
            </a:r>
            <a:r>
              <a:rPr lang="en-IN" sz="2000" b="0" dirty="0" smtClean="0">
                <a:latin typeface="Calibri" pitchFamily="34" charset="0"/>
                <a:cs typeface="Calibri" pitchFamily="34" charset="0"/>
              </a:rPr>
              <a:t>“Cement” </a:t>
            </a:r>
            <a:r>
              <a:rPr lang="en-IN" sz="2000" b="0" dirty="0">
                <a:latin typeface="Calibri" pitchFamily="34" charset="0"/>
                <a:cs typeface="Calibri" pitchFamily="34" charset="0"/>
              </a:rPr>
              <a:t>sub-sector will be calculated by the auction platform based on the norms provided in CIMFR’s report titled “Setting up of modalities for Normative Coal Requirement in respect of cement and sponge iron industries” with reference no TR/CIMFR/1.39/14-15. </a:t>
            </a:r>
          </a:p>
          <a:p>
            <a:pPr marL="342900" lvl="1" indent="-342900" algn="just">
              <a:spcBef>
                <a:spcPts val="600"/>
              </a:spcBef>
              <a:spcAft>
                <a:spcPts val="600"/>
              </a:spcAft>
              <a:buClr>
                <a:schemeClr val="tx2"/>
              </a:buClr>
              <a:buFont typeface="Wingdings" pitchFamily="2" charset="2"/>
              <a:buChar char="§"/>
            </a:pPr>
            <a:endParaRPr lang="en-IN" sz="2000" b="0" dirty="0" smtClean="0">
              <a:solidFill>
                <a:srgbClr val="FF0000"/>
              </a:solidFill>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endParaRPr lang="en-AU" sz="2000" b="0" dirty="0">
              <a:solidFill>
                <a:srgbClr val="FF0000"/>
              </a:solidFill>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endParaRPr lang="en-AU" sz="2000" b="0" dirty="0" smtClean="0">
              <a:solidFill>
                <a:srgbClr val="FF0000"/>
              </a:solidFill>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endParaRPr lang="en-AU" sz="2000" dirty="0" smtClean="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endParaRPr lang="en-IN" sz="2000" b="0" dirty="0" smtClean="0">
              <a:latin typeface="Calibri" pitchFamily="34" charset="0"/>
              <a:cs typeface="Calibri" pitchFamily="34" charset="0"/>
            </a:endParaRPr>
          </a:p>
        </p:txBody>
      </p:sp>
    </p:spTree>
    <p:extLst>
      <p:ext uri="{BB962C8B-B14F-4D97-AF65-F5344CB8AC3E}">
        <p14:creationId xmlns:p14="http://schemas.microsoft.com/office/powerpoint/2010/main" val="18700512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t>Normative Coal Requirement…</a:t>
            </a:r>
            <a:r>
              <a:rPr lang="en-IN" sz="1600" dirty="0" smtClean="0"/>
              <a:t>2</a:t>
            </a: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20</a:t>
            </a:fld>
            <a:endParaRPr lang="en-AU" dirty="0"/>
          </a:p>
        </p:txBody>
      </p:sp>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ext uri="{D42A27DB-BD31-4B8C-83A1-F6EECF244321}">
                    <p14:modId xmlns:p14="http://schemas.microsoft.com/office/powerpoint/2010/main" val="3553151704"/>
                  </p:ext>
                </p:extLst>
              </p:nvPr>
            </p:nvGraphicFramePr>
            <p:xfrm>
              <a:off x="395785" y="1139507"/>
              <a:ext cx="9266830" cy="5584571"/>
            </p:xfrm>
            <a:graphic>
              <a:graphicData uri="http://schemas.openxmlformats.org/drawingml/2006/table">
                <a:tbl>
                  <a:tblPr firstRow="1" bandRow="1">
                    <a:tableStyleId>{5C22544A-7EE6-4342-B048-85BDC9FD1C3A}</a:tableStyleId>
                  </a:tblPr>
                  <a:tblGrid>
                    <a:gridCol w="2087496"/>
                    <a:gridCol w="7179334"/>
                  </a:tblGrid>
                  <a:tr h="1095771">
                    <a:tc>
                      <a:txBody>
                        <a:bodyPr/>
                        <a:lstStyle/>
                        <a:p>
                          <a:pPr algn="l"/>
                          <a:r>
                            <a:rPr lang="en-IN" sz="1800" b="1" dirty="0" smtClean="0">
                              <a:solidFill>
                                <a:schemeClr val="tx1"/>
                              </a:solidFill>
                            </a:rPr>
                            <a:t>Normative Coal Requirement (MTPA)</a:t>
                          </a:r>
                          <a:endParaRPr lang="en-IN"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1" indent="0" algn="just" defTabSz="914400" rtl="0" eaLnBrk="1" fontAlgn="auto" latinLnBrk="0" hangingPunct="1">
                            <a:lnSpc>
                              <a:spcPct val="100000"/>
                            </a:lnSpc>
                            <a:spcBef>
                              <a:spcPts val="0"/>
                            </a:spcBef>
                            <a:spcAft>
                              <a:spcPts val="0"/>
                            </a:spcAft>
                            <a:buClrTx/>
                            <a:buSzTx/>
                            <a:buFontTx/>
                            <a:buNone/>
                            <a:tabLst/>
                            <a:defRPr/>
                          </a:pPr>
                          <a:endParaRPr lang="en-IN" sz="1500" b="0" dirty="0" smtClean="0">
                            <a:solidFill>
                              <a:schemeClr val="tx1"/>
                            </a:solidFill>
                          </a:endParaRPr>
                        </a:p>
                        <a:p>
                          <a:pPr marL="0" marR="0" lvl="1"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IN" sz="1800" b="0" i="1" smtClean="0">
                                        <a:solidFill>
                                          <a:schemeClr val="tx1"/>
                                        </a:solidFill>
                                        <a:latin typeface="Cambria Math"/>
                                      </a:rPr>
                                    </m:ctrlPr>
                                  </m:fPr>
                                  <m:num>
                                    <m:r>
                                      <a:rPr lang="en-US" sz="1800" b="0" i="1" smtClean="0">
                                        <a:solidFill>
                                          <a:schemeClr val="tx1"/>
                                        </a:solidFill>
                                        <a:latin typeface="Cambria Math"/>
                                      </a:rPr>
                                      <m:t>𝑁𝑜𝑟𝑚𝑎𝑡𝑖𝑣𝑒</m:t>
                                    </m:r>
                                    <m:r>
                                      <a:rPr lang="en-US" sz="1800" b="0" i="1" smtClean="0">
                                        <a:solidFill>
                                          <a:schemeClr val="tx1"/>
                                        </a:solidFill>
                                        <a:latin typeface="Cambria Math"/>
                                      </a:rPr>
                                      <m:t> </m:t>
                                    </m:r>
                                    <m:r>
                                      <a:rPr lang="en-US" sz="1800" b="0" i="1" smtClean="0">
                                        <a:solidFill>
                                          <a:schemeClr val="tx1"/>
                                        </a:solidFill>
                                        <a:latin typeface="Cambria Math"/>
                                      </a:rPr>
                                      <m:t>𝐸𝑛𝑒𝑟𝑔𝑦</m:t>
                                    </m:r>
                                    <m:r>
                                      <a:rPr lang="en-US" sz="1800" b="0" i="1" smtClean="0">
                                        <a:solidFill>
                                          <a:schemeClr val="tx1"/>
                                        </a:solidFill>
                                        <a:latin typeface="Cambria Math"/>
                                      </a:rPr>
                                      <m:t> </m:t>
                                    </m:r>
                                    <m:r>
                                      <a:rPr lang="en-US" sz="1800" b="0" i="1" smtClean="0">
                                        <a:solidFill>
                                          <a:schemeClr val="tx1"/>
                                        </a:solidFill>
                                        <a:latin typeface="Cambria Math"/>
                                      </a:rPr>
                                      <m:t>𝑅𝑒𝑞𝑢𝑖𝑟𝑒𝑚𝑒𝑛𝑡</m:t>
                                    </m:r>
                                    <m:r>
                                      <a:rPr lang="en-US" sz="1800" b="0" i="1" smtClean="0">
                                        <a:solidFill>
                                          <a:schemeClr val="tx1"/>
                                        </a:solidFill>
                                        <a:latin typeface="Cambria Math"/>
                                      </a:rPr>
                                      <m:t> (</m:t>
                                    </m:r>
                                    <m:r>
                                      <a:rPr lang="en-US" sz="1800" b="0" i="1" smtClean="0">
                                        <a:solidFill>
                                          <a:schemeClr val="tx1"/>
                                        </a:solidFill>
                                        <a:latin typeface="Cambria Math"/>
                                      </a:rPr>
                                      <m:t>𝑘𝑐𝑎𝑙</m:t>
                                    </m:r>
                                    <m:r>
                                      <a:rPr lang="en-US" sz="1800" b="0" i="1" smtClean="0">
                                        <a:solidFill>
                                          <a:schemeClr val="tx1"/>
                                        </a:solidFill>
                                        <a:latin typeface="Cambria Math"/>
                                      </a:rPr>
                                      <m:t> </m:t>
                                    </m:r>
                                    <m:r>
                                      <a:rPr lang="en-US" sz="1800" b="0" i="1" smtClean="0">
                                        <a:solidFill>
                                          <a:schemeClr val="tx1"/>
                                        </a:solidFill>
                                        <a:latin typeface="Cambria Math"/>
                                      </a:rPr>
                                      <m:t>𝑝𝑒𝑟</m:t>
                                    </m:r>
                                    <m:r>
                                      <a:rPr lang="en-US" sz="1800" b="0" i="1" smtClean="0">
                                        <a:solidFill>
                                          <a:schemeClr val="tx1"/>
                                        </a:solidFill>
                                        <a:latin typeface="Cambria Math"/>
                                      </a:rPr>
                                      <m:t> </m:t>
                                    </m:r>
                                    <m:r>
                                      <a:rPr lang="en-US" sz="1800" b="0" i="1" smtClean="0">
                                        <a:solidFill>
                                          <a:schemeClr val="tx1"/>
                                        </a:solidFill>
                                        <a:latin typeface="Cambria Math"/>
                                      </a:rPr>
                                      <m:t>𝑎𝑛𝑛𝑢𝑚</m:t>
                                    </m:r>
                                    <m:r>
                                      <a:rPr lang="en-US" sz="1800" b="0" i="1" smtClean="0">
                                        <a:solidFill>
                                          <a:schemeClr val="tx1"/>
                                        </a:solidFill>
                                        <a:latin typeface="Cambria Math"/>
                                      </a:rPr>
                                      <m:t>)</m:t>
                                    </m:r>
                                  </m:num>
                                  <m:den>
                                    <m:r>
                                      <a:rPr lang="en-US" sz="1800" b="0" i="1" smtClean="0">
                                        <a:solidFill>
                                          <a:schemeClr val="tx1"/>
                                        </a:solidFill>
                                        <a:latin typeface="Cambria Math"/>
                                      </a:rPr>
                                      <m:t>10</m:t>
                                    </m:r>
                                    <m:r>
                                      <a:rPr lang="en-US" sz="1800" b="0" i="1" baseline="30000" smtClean="0">
                                        <a:solidFill>
                                          <a:schemeClr val="tx1"/>
                                        </a:solidFill>
                                        <a:latin typeface="Cambria Math"/>
                                      </a:rPr>
                                      <m:t>9</m:t>
                                    </m:r>
                                    <m:r>
                                      <a:rPr lang="en-US" sz="1800" b="0" i="1" smtClean="0">
                                        <a:solidFill>
                                          <a:schemeClr val="tx1"/>
                                        </a:solidFill>
                                        <a:latin typeface="Cambria Math"/>
                                      </a:rPr>
                                      <m:t> </m:t>
                                    </m:r>
                                    <m:r>
                                      <a:rPr lang="en-US" sz="1800" b="0" i="1" smtClean="0">
                                        <a:solidFill>
                                          <a:schemeClr val="tx1"/>
                                        </a:solidFill>
                                        <a:latin typeface="Cambria Math"/>
                                        <a:ea typeface="Cambria Math"/>
                                      </a:rPr>
                                      <m:t>×</m:t>
                                    </m:r>
                                    <m:r>
                                      <a:rPr lang="en-US" sz="1800" b="0" i="1" smtClean="0">
                                        <a:solidFill>
                                          <a:schemeClr val="tx1"/>
                                        </a:solidFill>
                                        <a:latin typeface="Cambria Math"/>
                                        <a:ea typeface="Cambria Math"/>
                                      </a:rPr>
                                      <m:t>𝐴𝑣𝑒𝑟𝑎𝑔𝑒</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𝐺𝑟𝑜𝑠𝑠</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𝐶𝑎𝑙𝑜𝑟𝑖𝑓𝑖𝑐</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𝑉𝑎𝑙𝑢𝑒</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𝑜𝑓</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𝑎</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𝑝𝑎𝑟𝑡𝑖𝑐𝑢𝑙𝑎𝑟</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𝐺𝑟𝑎𝑑𝑒</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𝑜𝑓</m:t>
                                    </m:r>
                                    <m:r>
                                      <a:rPr lang="en-US" sz="1800" b="0" i="1" smtClean="0">
                                        <a:solidFill>
                                          <a:schemeClr val="tx1"/>
                                        </a:solidFill>
                                        <a:latin typeface="Cambria Math"/>
                                        <a:ea typeface="Cambria Math"/>
                                      </a:rPr>
                                      <m:t> </m:t>
                                    </m:r>
                                    <m:r>
                                      <a:rPr lang="en-US" sz="1800" b="0" i="1" smtClean="0">
                                        <a:solidFill>
                                          <a:schemeClr val="tx1"/>
                                        </a:solidFill>
                                        <a:latin typeface="Cambria Math"/>
                                        <a:ea typeface="Cambria Math"/>
                                      </a:rPr>
                                      <m:t>𝐶𝑜𝑎𝑙</m:t>
                                    </m:r>
                                  </m:den>
                                </m:f>
                              </m:oMath>
                            </m:oMathPara>
                          </a14:m>
                          <a:endParaRPr lang="en-IN" sz="1500" b="0" dirty="0" smtClean="0">
                            <a:solidFill>
                              <a:schemeClr val="tx1"/>
                            </a:solidFill>
                            <a:latin typeface="+mj-lt"/>
                          </a:endParaRPr>
                        </a:p>
                        <a:p>
                          <a:pPr marL="0" marR="0" lvl="1" indent="0" algn="just" defTabSz="914400" rtl="0" eaLnBrk="1" fontAlgn="auto" latinLnBrk="0" hangingPunct="1">
                            <a:lnSpc>
                              <a:spcPct val="100000"/>
                            </a:lnSpc>
                            <a:spcBef>
                              <a:spcPts val="0"/>
                            </a:spcBef>
                            <a:spcAft>
                              <a:spcPts val="0"/>
                            </a:spcAft>
                            <a:buClrTx/>
                            <a:buSzTx/>
                            <a:buFontTx/>
                            <a:buNone/>
                            <a:tabLst/>
                            <a:defRPr/>
                          </a:pPr>
                          <a:endParaRPr lang="en-IN" sz="1500" b="0" dirty="0" smtClean="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370238">
                    <a:tc>
                      <a:txBody>
                        <a:bodyPr/>
                        <a:lstStyle/>
                        <a:p>
                          <a:pPr algn="l"/>
                          <a:r>
                            <a:rPr lang="en-IN" sz="1800" b="1" kern="1200" dirty="0" smtClean="0">
                              <a:solidFill>
                                <a:schemeClr val="dk1"/>
                              </a:solidFill>
                              <a:effectLst/>
                              <a:latin typeface="+mn-lt"/>
                              <a:ea typeface="+mn-ea"/>
                              <a:cs typeface="+mn-cs"/>
                            </a:rPr>
                            <a:t>Normative Energy Requirement (kcal per annum)</a:t>
                          </a:r>
                          <a:endParaRPr lang="en-IN" sz="15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dirty="0" smtClean="0">
                              <a:solidFill>
                                <a:schemeClr val="tx1"/>
                              </a:solidFill>
                            </a:rPr>
                            <a:t>Annual coal requirement of the Specified End Use Plant (calculated in kcal on the basis of the CIMFR Norms)</a:t>
                          </a:r>
                        </a:p>
                        <a:p>
                          <a:pPr marL="0" marR="0" lvl="1" indent="0" algn="ctr" defTabSz="914400" rtl="0" eaLnBrk="1" fontAlgn="auto" latinLnBrk="0" hangingPunct="1">
                            <a:lnSpc>
                              <a:spcPct val="100000"/>
                            </a:lnSpc>
                            <a:spcBef>
                              <a:spcPts val="0"/>
                            </a:spcBef>
                            <a:spcAft>
                              <a:spcPts val="0"/>
                            </a:spcAft>
                            <a:buClrTx/>
                            <a:buSzTx/>
                            <a:buFontTx/>
                            <a:buNone/>
                            <a:tabLst/>
                            <a:defRPr/>
                          </a:pPr>
                          <a:r>
                            <a:rPr lang="en-IN" sz="1600" b="1" i="1" dirty="0" smtClean="0">
                              <a:solidFill>
                                <a:schemeClr val="tx1"/>
                              </a:solidFill>
                            </a:rPr>
                            <a:t>minus </a:t>
                          </a:r>
                        </a:p>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dirty="0" smtClean="0">
                              <a:solidFill>
                                <a:schemeClr val="tx1"/>
                              </a:solidFill>
                            </a:rPr>
                            <a:t>Coal requirement of the Specified End Use Plant (in kcal)</a:t>
                          </a:r>
                          <a:r>
                            <a:rPr lang="en-IN" sz="1600" baseline="30000" dirty="0" smtClean="0">
                              <a:solidFill>
                                <a:schemeClr val="tx1"/>
                              </a:solidFill>
                            </a:rPr>
                            <a:t>@</a:t>
                          </a:r>
                          <a:r>
                            <a:rPr lang="en-IN" sz="1600" dirty="0" smtClean="0">
                              <a:solidFill>
                                <a:schemeClr val="tx1"/>
                              </a:solidFill>
                            </a:rPr>
                            <a:t> met through any other existing coal linkage(s) </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b="1" i="1" dirty="0" smtClean="0">
                              <a:solidFill>
                                <a:schemeClr val="tx1"/>
                              </a:solidFill>
                            </a:rPr>
                            <a:t>minus</a:t>
                          </a:r>
                          <a:endParaRPr lang="en-IN" sz="1600" b="1" i="1" dirty="0" smtClean="0">
                            <a:solidFill>
                              <a:schemeClr val="tx1"/>
                            </a:solidFill>
                          </a:endParaRPr>
                        </a:p>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dirty="0" smtClean="0">
                              <a:solidFill>
                                <a:schemeClr val="tx1"/>
                              </a:solidFill>
                            </a:rPr>
                            <a:t>Coal requirement of the Specified End Use Plant (in kcal) met through any captive coal mine(s)</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b="1" i="1" dirty="0" smtClean="0">
                              <a:solidFill>
                                <a:schemeClr val="tx1"/>
                              </a:solidFill>
                            </a:rPr>
                            <a:t>minus</a:t>
                          </a:r>
                          <a:endParaRPr lang="en-IN" sz="1600" b="1" i="1" dirty="0" smtClean="0">
                            <a:solidFill>
                              <a:schemeClr val="tx1"/>
                            </a:solidFill>
                          </a:endParaRPr>
                        </a:p>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dirty="0" smtClean="0">
                              <a:solidFill>
                                <a:schemeClr val="tx1"/>
                              </a:solidFill>
                            </a:rPr>
                            <a:t>Coal requirement of the Specified End Use Plant (in kcal) met through any allocation of coal linkage(s) pursuant to auction process of any lot conducted by the CIL under this Scheme Document and/ or by SCCL</a:t>
                          </a:r>
                        </a:p>
                        <a:p>
                          <a:pPr marL="0" marR="0" lvl="1" indent="0" algn="just" defTabSz="914400" rtl="0" eaLnBrk="1" fontAlgn="auto" latinLnBrk="0" hangingPunct="1">
                            <a:lnSpc>
                              <a:spcPct val="100000"/>
                            </a:lnSpc>
                            <a:spcBef>
                              <a:spcPts val="0"/>
                            </a:spcBef>
                            <a:spcAft>
                              <a:spcPts val="0"/>
                            </a:spcAft>
                            <a:buClrTx/>
                            <a:buSzTx/>
                            <a:buFontTx/>
                            <a:buNone/>
                            <a:tabLst/>
                            <a:defRPr/>
                          </a:pPr>
                          <a:endParaRPr lang="en-IN" sz="1600" dirty="0" smtClean="0">
                            <a:solidFill>
                              <a:schemeClr val="tx1"/>
                            </a:solidFill>
                          </a:endParaRPr>
                        </a:p>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i="1" baseline="30000" dirty="0" smtClean="0">
                              <a:solidFill>
                                <a:schemeClr val="tx1"/>
                              </a:solidFill>
                            </a:rPr>
                            <a:t>@</a:t>
                          </a:r>
                          <a:r>
                            <a:rPr lang="en-IN" sz="1600" i="1" dirty="0" smtClean="0">
                              <a:solidFill>
                                <a:schemeClr val="tx1"/>
                              </a:solidFill>
                            </a:rPr>
                            <a:t>Coal requirement of the Specified End Use Plant (in kcal) met through any other existing coal linkage(s) shall be estimated on the basis of Annual Contracted Quantity under the existing linkage(s) wherein such Annual Contacted Quantity shall be deemed to be of G10 grade of coal</a:t>
                          </a:r>
                        </a:p>
                        <a:p>
                          <a:pPr marL="0" marR="0" lvl="1" indent="0" algn="just" defTabSz="914400" rtl="0" eaLnBrk="1" fontAlgn="auto" latinLnBrk="0" hangingPunct="1">
                            <a:lnSpc>
                              <a:spcPct val="100000"/>
                            </a:lnSpc>
                            <a:spcBef>
                              <a:spcPts val="0"/>
                            </a:spcBef>
                            <a:spcAft>
                              <a:spcPts val="0"/>
                            </a:spcAft>
                            <a:buClrTx/>
                            <a:buSzTx/>
                            <a:buFontTx/>
                            <a:buNone/>
                            <a:tabLst/>
                            <a:defRPr/>
                          </a:pP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3553151704"/>
                  </p:ext>
                </p:extLst>
              </p:nvPr>
            </p:nvGraphicFramePr>
            <p:xfrm>
              <a:off x="395785" y="1139507"/>
              <a:ext cx="9266830" cy="5584571"/>
            </p:xfrm>
            <a:graphic>
              <a:graphicData uri="http://schemas.openxmlformats.org/drawingml/2006/table">
                <a:tbl>
                  <a:tblPr firstRow="1" bandRow="1">
                    <a:tableStyleId>{5C22544A-7EE6-4342-B048-85BDC9FD1C3A}</a:tableStyleId>
                  </a:tblPr>
                  <a:tblGrid>
                    <a:gridCol w="2087496"/>
                    <a:gridCol w="7179334"/>
                  </a:tblGrid>
                  <a:tr h="1119251">
                    <a:tc>
                      <a:txBody>
                        <a:bodyPr/>
                        <a:lstStyle/>
                        <a:p>
                          <a:pPr algn="l"/>
                          <a:r>
                            <a:rPr lang="en-IN" sz="1800" b="1" dirty="0" smtClean="0">
                              <a:solidFill>
                                <a:schemeClr val="tx1"/>
                              </a:solidFill>
                            </a:rPr>
                            <a:t>Normative Coal Requirement (MTPA)</a:t>
                          </a:r>
                          <a:endParaRPr lang="en-IN"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2"/>
                          <a:stretch>
                            <a:fillRect l="-29117" t="-543" r="-85" b="-398370"/>
                          </a:stretch>
                        </a:blipFill>
                      </a:tcPr>
                    </a:tc>
                  </a:tr>
                  <a:tr h="4465320">
                    <a:tc>
                      <a:txBody>
                        <a:bodyPr/>
                        <a:lstStyle/>
                        <a:p>
                          <a:pPr algn="l"/>
                          <a:r>
                            <a:rPr lang="en-IN" sz="1800" b="1" kern="1200" dirty="0" smtClean="0">
                              <a:solidFill>
                                <a:schemeClr val="dk1"/>
                              </a:solidFill>
                              <a:effectLst/>
                              <a:latin typeface="+mn-lt"/>
                              <a:ea typeface="+mn-ea"/>
                              <a:cs typeface="+mn-cs"/>
                            </a:rPr>
                            <a:t>Normative Energy Requirement (kcal per annum)</a:t>
                          </a:r>
                          <a:endParaRPr lang="en-IN" sz="15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dirty="0" smtClean="0">
                              <a:solidFill>
                                <a:schemeClr val="tx1"/>
                              </a:solidFill>
                            </a:rPr>
                            <a:t>Annual coal requirement of the Specified End Use Plant (calculated in kcal on the basis of the CIMFR Norms)</a:t>
                          </a:r>
                        </a:p>
                        <a:p>
                          <a:pPr marL="0" marR="0" lvl="1" indent="0" algn="ctr" defTabSz="914400" rtl="0" eaLnBrk="1" fontAlgn="auto" latinLnBrk="0" hangingPunct="1">
                            <a:lnSpc>
                              <a:spcPct val="100000"/>
                            </a:lnSpc>
                            <a:spcBef>
                              <a:spcPts val="0"/>
                            </a:spcBef>
                            <a:spcAft>
                              <a:spcPts val="0"/>
                            </a:spcAft>
                            <a:buClrTx/>
                            <a:buSzTx/>
                            <a:buFontTx/>
                            <a:buNone/>
                            <a:tabLst/>
                            <a:defRPr/>
                          </a:pPr>
                          <a:r>
                            <a:rPr lang="en-IN" sz="1600" b="1" i="1" dirty="0" smtClean="0">
                              <a:solidFill>
                                <a:schemeClr val="tx1"/>
                              </a:solidFill>
                            </a:rPr>
                            <a:t>minus </a:t>
                          </a:r>
                        </a:p>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dirty="0" smtClean="0">
                              <a:solidFill>
                                <a:schemeClr val="tx1"/>
                              </a:solidFill>
                            </a:rPr>
                            <a:t>Coal requirement of the Specified End Use Plant (in kcal)</a:t>
                          </a:r>
                          <a:r>
                            <a:rPr lang="en-IN" sz="1600" baseline="30000" dirty="0" smtClean="0">
                              <a:solidFill>
                                <a:schemeClr val="tx1"/>
                              </a:solidFill>
                            </a:rPr>
                            <a:t>@</a:t>
                          </a:r>
                          <a:r>
                            <a:rPr lang="en-IN" sz="1600" dirty="0" smtClean="0">
                              <a:solidFill>
                                <a:schemeClr val="tx1"/>
                              </a:solidFill>
                            </a:rPr>
                            <a:t> met through any other existing coal linkage(s) </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b="1" i="1" dirty="0" smtClean="0">
                              <a:solidFill>
                                <a:schemeClr val="tx1"/>
                              </a:solidFill>
                            </a:rPr>
                            <a:t>minus</a:t>
                          </a:r>
                          <a:endParaRPr lang="en-IN" sz="1600" b="1" i="1" dirty="0" smtClean="0">
                            <a:solidFill>
                              <a:schemeClr val="tx1"/>
                            </a:solidFill>
                          </a:endParaRPr>
                        </a:p>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dirty="0" smtClean="0">
                              <a:solidFill>
                                <a:schemeClr val="tx1"/>
                              </a:solidFill>
                            </a:rPr>
                            <a:t>Coal requirement of the Specified End Use Plant (in kcal) met through any captive coal mine(s)</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b="1" i="1" dirty="0" smtClean="0">
                              <a:solidFill>
                                <a:schemeClr val="tx1"/>
                              </a:solidFill>
                            </a:rPr>
                            <a:t>minus</a:t>
                          </a:r>
                          <a:endParaRPr lang="en-IN" sz="1600" b="1" i="1" dirty="0" smtClean="0">
                            <a:solidFill>
                              <a:schemeClr val="tx1"/>
                            </a:solidFill>
                          </a:endParaRPr>
                        </a:p>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dirty="0" smtClean="0">
                              <a:solidFill>
                                <a:schemeClr val="tx1"/>
                              </a:solidFill>
                            </a:rPr>
                            <a:t>Coal requirement of the Specified End Use Plant (in kcal) met through any allocation of coal linkage(s) pursuant to auction process of any lot conducted by the CIL under this Scheme Document and/ or by SCCL</a:t>
                          </a:r>
                        </a:p>
                        <a:p>
                          <a:pPr marL="0" marR="0" lvl="1" indent="0" algn="just" defTabSz="914400" rtl="0" eaLnBrk="1" fontAlgn="auto" latinLnBrk="0" hangingPunct="1">
                            <a:lnSpc>
                              <a:spcPct val="100000"/>
                            </a:lnSpc>
                            <a:spcBef>
                              <a:spcPts val="0"/>
                            </a:spcBef>
                            <a:spcAft>
                              <a:spcPts val="0"/>
                            </a:spcAft>
                            <a:buClrTx/>
                            <a:buSzTx/>
                            <a:buFontTx/>
                            <a:buNone/>
                            <a:tabLst/>
                            <a:defRPr/>
                          </a:pPr>
                          <a:endParaRPr lang="en-IN" sz="1600" dirty="0" smtClean="0">
                            <a:solidFill>
                              <a:schemeClr val="tx1"/>
                            </a:solidFill>
                          </a:endParaRPr>
                        </a:p>
                        <a:p>
                          <a:pPr marL="0" marR="0" lvl="1" indent="0" algn="just" defTabSz="914400" rtl="0" eaLnBrk="1" fontAlgn="auto" latinLnBrk="0" hangingPunct="1">
                            <a:lnSpc>
                              <a:spcPct val="100000"/>
                            </a:lnSpc>
                            <a:spcBef>
                              <a:spcPts val="0"/>
                            </a:spcBef>
                            <a:spcAft>
                              <a:spcPts val="0"/>
                            </a:spcAft>
                            <a:buClrTx/>
                            <a:buSzTx/>
                            <a:buFontTx/>
                            <a:buNone/>
                            <a:tabLst/>
                            <a:defRPr/>
                          </a:pPr>
                          <a:r>
                            <a:rPr lang="en-IN" sz="1600" i="1" baseline="30000" dirty="0" smtClean="0">
                              <a:solidFill>
                                <a:schemeClr val="tx1"/>
                              </a:solidFill>
                            </a:rPr>
                            <a:t>@</a:t>
                          </a:r>
                          <a:r>
                            <a:rPr lang="en-IN" sz="1600" i="1" dirty="0" smtClean="0">
                              <a:solidFill>
                                <a:schemeClr val="tx1"/>
                              </a:solidFill>
                            </a:rPr>
                            <a:t>Coal requirement of the Specified End Use Plant (in kcal) met through any other existing coal linkage(s) shall be estimated on the basis of Annual Contracted Quantity under the existing linkage(s) wherein such Annual Contacted Quantity shall be deemed to be of G10 grade of coal</a:t>
                          </a:r>
                        </a:p>
                        <a:p>
                          <a:pPr marL="0" marR="0" lvl="1" indent="0" algn="just" defTabSz="914400" rtl="0" eaLnBrk="1" fontAlgn="auto" latinLnBrk="0" hangingPunct="1">
                            <a:lnSpc>
                              <a:spcPct val="100000"/>
                            </a:lnSpc>
                            <a:spcBef>
                              <a:spcPts val="0"/>
                            </a:spcBef>
                            <a:spcAft>
                              <a:spcPts val="0"/>
                            </a:spcAft>
                            <a:buClrTx/>
                            <a:buSzTx/>
                            <a:buFontTx/>
                            <a:buNone/>
                            <a:tabLst/>
                            <a:defRPr/>
                          </a:pPr>
                          <a:endParaRPr lang="en-IN" sz="15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mc:Fallback>
      </mc:AlternateContent>
    </p:spTree>
    <p:extLst>
      <p:ext uri="{BB962C8B-B14F-4D97-AF65-F5344CB8AC3E}">
        <p14:creationId xmlns:p14="http://schemas.microsoft.com/office/powerpoint/2010/main" val="31751131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21</a:t>
            </a:fld>
            <a:endParaRPr lang="en-AU" dirty="0"/>
          </a:p>
        </p:txBody>
      </p:sp>
      <p:sp>
        <p:nvSpPr>
          <p:cNvPr id="3" name="Title 2"/>
          <p:cNvSpPr>
            <a:spLocks noGrp="1"/>
          </p:cNvSpPr>
          <p:nvPr>
            <p:ph type="title"/>
          </p:nvPr>
        </p:nvSpPr>
        <p:spPr>
          <a:xfrm>
            <a:off x="679029" y="368519"/>
            <a:ext cx="8123777" cy="491289"/>
          </a:xfrm>
        </p:spPr>
        <p:txBody>
          <a:bodyPr/>
          <a:lstStyle/>
          <a:p>
            <a:r>
              <a:rPr lang="en-US" b="1" dirty="0" smtClean="0"/>
              <a:t>Example – Normative Coal Requirement Calculation </a:t>
            </a:r>
            <a:endParaRPr lang="en-IN" b="1" dirty="0"/>
          </a:p>
        </p:txBody>
      </p:sp>
      <p:graphicFrame>
        <p:nvGraphicFramePr>
          <p:cNvPr id="5" name="Table 4"/>
          <p:cNvGraphicFramePr>
            <a:graphicFrameLocks noGrp="1"/>
          </p:cNvGraphicFramePr>
          <p:nvPr>
            <p:extLst>
              <p:ext uri="{D42A27DB-BD31-4B8C-83A1-F6EECF244321}">
                <p14:modId xmlns:p14="http://schemas.microsoft.com/office/powerpoint/2010/main" val="2008395984"/>
              </p:ext>
            </p:extLst>
          </p:nvPr>
        </p:nvGraphicFramePr>
        <p:xfrm>
          <a:off x="450375" y="1227666"/>
          <a:ext cx="9116704" cy="3642286"/>
        </p:xfrm>
        <a:graphic>
          <a:graphicData uri="http://schemas.openxmlformats.org/drawingml/2006/table">
            <a:tbl>
              <a:tblPr firstCol="1">
                <a:tableStyleId>{5C22544A-7EE6-4342-B048-85BDC9FD1C3A}</a:tableStyleId>
              </a:tblPr>
              <a:tblGrid>
                <a:gridCol w="805219"/>
                <a:gridCol w="6428096"/>
                <a:gridCol w="1883389"/>
              </a:tblGrid>
              <a:tr h="784099">
                <a:tc>
                  <a:txBody>
                    <a:bodyPr/>
                    <a:lstStyle/>
                    <a:p>
                      <a:pPr algn="ctr"/>
                      <a:r>
                        <a:rPr lang="en-IN" sz="1600" dirty="0" smtClean="0"/>
                        <a:t>(+)</a:t>
                      </a:r>
                      <a:endParaRPr lang="en-GB" sz="1600" dirty="0"/>
                    </a:p>
                  </a:txBody>
                  <a:tcPr anchor="ctr">
                    <a:solidFill>
                      <a:schemeClr val="tx2">
                        <a:lumMod val="60000"/>
                        <a:lumOff val="40000"/>
                      </a:schemeClr>
                    </a:solidFill>
                  </a:tcPr>
                </a:tc>
                <a:tc>
                  <a:txBody>
                    <a:bodyPr/>
                    <a:lstStyle/>
                    <a:p>
                      <a:r>
                        <a:rPr lang="en-IN" sz="1600" dirty="0" smtClean="0"/>
                        <a:t>Annual Coal Requirement of the Specified End Use Plant </a:t>
                      </a:r>
                    </a:p>
                    <a:p>
                      <a:r>
                        <a:rPr lang="en-IN" sz="1600" dirty="0" smtClean="0"/>
                        <a:t>(based on G10 grade)</a:t>
                      </a:r>
                      <a:endParaRPr lang="en-GB" sz="1600" dirty="0"/>
                    </a:p>
                  </a:txBody>
                  <a:tcPr anchor="ctr">
                    <a:solidFill>
                      <a:schemeClr val="tx2">
                        <a:lumMod val="60000"/>
                        <a:lumOff val="40000"/>
                      </a:schemeClr>
                    </a:solidFill>
                  </a:tcPr>
                </a:tc>
                <a:tc>
                  <a:txBody>
                    <a:bodyPr/>
                    <a:lstStyle/>
                    <a:p>
                      <a:pPr marL="0" lvl="2" indent="0" algn="r"/>
                      <a:r>
                        <a:rPr lang="en-IN" sz="1600" dirty="0" smtClean="0"/>
                        <a:t>5,00,000 TPA</a:t>
                      </a:r>
                      <a:endParaRPr lang="en-GB" sz="1600" dirty="0"/>
                    </a:p>
                  </a:txBody>
                  <a:tcPr anchor="ctr">
                    <a:solidFill>
                      <a:schemeClr val="tx2">
                        <a:lumMod val="20000"/>
                        <a:lumOff val="80000"/>
                      </a:schemeClr>
                    </a:solidFill>
                  </a:tcPr>
                </a:tc>
              </a:tr>
              <a:tr h="1109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smtClean="0"/>
                        <a:t>(–)</a:t>
                      </a:r>
                    </a:p>
                  </a:txBody>
                  <a:tcPr anchor="ctr">
                    <a:solidFill>
                      <a:schemeClr val="tx2">
                        <a:lumMod val="60000"/>
                        <a:lumOff val="40000"/>
                      </a:schemeClr>
                    </a:solidFill>
                  </a:tcPr>
                </a:tc>
                <a:tc>
                  <a:txBody>
                    <a:bodyPr/>
                    <a:lstStyle/>
                    <a:p>
                      <a:r>
                        <a:rPr lang="en-IN" sz="1600" dirty="0" smtClean="0"/>
                        <a:t>Coal requirement of the Specified End Use Plant met through any other existing coal linkage(s) </a:t>
                      </a:r>
                    </a:p>
                    <a:p>
                      <a:r>
                        <a:rPr lang="en-IN" sz="1600" dirty="0" smtClean="0"/>
                        <a:t>(deemed at G10 grade)</a:t>
                      </a:r>
                    </a:p>
                  </a:txBody>
                  <a:tcPr anchor="ctr">
                    <a:solidFill>
                      <a:schemeClr val="tx2">
                        <a:lumMod val="60000"/>
                        <a:lumOff val="40000"/>
                      </a:schemeClr>
                    </a:solidFill>
                  </a:tcPr>
                </a:tc>
                <a:tc>
                  <a:txBody>
                    <a:bodyPr/>
                    <a:lstStyle/>
                    <a:p>
                      <a:pPr marL="0" lvl="2" indent="0" algn="r" defTabSz="914400" rtl="0" eaLnBrk="1" latinLnBrk="0" hangingPunct="1"/>
                      <a:r>
                        <a:rPr lang="en-IN" sz="1600" kern="1200" dirty="0" smtClean="0">
                          <a:solidFill>
                            <a:schemeClr val="dk1"/>
                          </a:solidFill>
                          <a:latin typeface="+mn-lt"/>
                          <a:ea typeface="+mn-ea"/>
                          <a:cs typeface="+mn-cs"/>
                        </a:rPr>
                        <a:t>1,00,000 TPA</a:t>
                      </a:r>
                      <a:endParaRPr lang="en-GB" sz="1600" kern="1200" dirty="0">
                        <a:solidFill>
                          <a:schemeClr val="dk1"/>
                        </a:solidFill>
                        <a:latin typeface="+mn-lt"/>
                        <a:ea typeface="+mn-ea"/>
                        <a:cs typeface="+mn-cs"/>
                      </a:endParaRPr>
                    </a:p>
                  </a:txBody>
                  <a:tcPr anchor="ctr">
                    <a:solidFill>
                      <a:schemeClr val="tx2">
                        <a:lumMod val="20000"/>
                        <a:lumOff val="80000"/>
                      </a:schemeClr>
                    </a:solidFill>
                  </a:tcPr>
                </a:tc>
              </a:tr>
              <a:tr h="11097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smtClean="0"/>
                        <a:t>(–)</a:t>
                      </a:r>
                    </a:p>
                  </a:txBody>
                  <a:tcPr anchor="ctr">
                    <a:solidFill>
                      <a:schemeClr val="tx2">
                        <a:lumMod val="60000"/>
                        <a:lumOff val="40000"/>
                      </a:schemeClr>
                    </a:solidFill>
                  </a:tcPr>
                </a:tc>
                <a:tc>
                  <a:txBody>
                    <a:bodyPr/>
                    <a:lstStyle/>
                    <a:p>
                      <a:r>
                        <a:rPr lang="en-IN" sz="1600" dirty="0" smtClean="0"/>
                        <a:t>Coal requirement of the Specified End Use Plant met through any captive coal mine(s)</a:t>
                      </a:r>
                    </a:p>
                    <a:p>
                      <a:r>
                        <a:rPr lang="en-IN" sz="1600" dirty="0" smtClean="0"/>
                        <a:t>(quantity</a:t>
                      </a:r>
                      <a:r>
                        <a:rPr lang="en-IN" sz="1600" baseline="0" dirty="0" smtClean="0"/>
                        <a:t> adjusted to correspond to G10 grade)</a:t>
                      </a:r>
                      <a:endParaRPr lang="en-IN" sz="1600" dirty="0" smtClean="0"/>
                    </a:p>
                  </a:txBody>
                  <a:tcPr anchor="ctr">
                    <a:solidFill>
                      <a:schemeClr val="tx2">
                        <a:lumMod val="60000"/>
                        <a:lumOff val="40000"/>
                      </a:schemeClr>
                    </a:solidFill>
                  </a:tcPr>
                </a:tc>
                <a:tc>
                  <a:txBody>
                    <a:bodyPr/>
                    <a:lstStyle/>
                    <a:p>
                      <a:pPr marL="0" lvl="2" indent="0" algn="r" defTabSz="914400" rtl="0" eaLnBrk="1" latinLnBrk="0" hangingPunct="1"/>
                      <a:r>
                        <a:rPr lang="en-IN" sz="1600" kern="1200" dirty="0" smtClean="0">
                          <a:solidFill>
                            <a:schemeClr val="dk1"/>
                          </a:solidFill>
                          <a:latin typeface="+mn-lt"/>
                          <a:ea typeface="+mn-ea"/>
                          <a:cs typeface="+mn-cs"/>
                        </a:rPr>
                        <a:t>1,50,000 TPA</a:t>
                      </a:r>
                      <a:endParaRPr lang="en-GB" sz="1600" kern="1200" dirty="0">
                        <a:solidFill>
                          <a:schemeClr val="dk1"/>
                        </a:solidFill>
                        <a:latin typeface="+mn-lt"/>
                        <a:ea typeface="+mn-ea"/>
                        <a:cs typeface="+mn-cs"/>
                      </a:endParaRPr>
                    </a:p>
                  </a:txBody>
                  <a:tcPr anchor="ctr">
                    <a:solidFill>
                      <a:schemeClr val="tx2">
                        <a:lumMod val="20000"/>
                        <a:lumOff val="80000"/>
                      </a:schemeClr>
                    </a:solidFill>
                  </a:tcPr>
                </a:tc>
              </a:tr>
              <a:tr h="638759">
                <a:tc>
                  <a:txBody>
                    <a:bodyPr/>
                    <a:lstStyle/>
                    <a:p>
                      <a:endParaRPr lang="en-GB" sz="1600" dirty="0"/>
                    </a:p>
                  </a:txBody>
                  <a:tcPr>
                    <a:solidFill>
                      <a:schemeClr val="tx2">
                        <a:lumMod val="60000"/>
                        <a:lumOff val="40000"/>
                      </a:schemeClr>
                    </a:solidFill>
                  </a:tcPr>
                </a:tc>
                <a:tc>
                  <a:txBody>
                    <a:bodyPr/>
                    <a:lstStyle/>
                    <a:p>
                      <a:pPr algn="r"/>
                      <a:r>
                        <a:rPr lang="en-IN" sz="1600" b="1" dirty="0" smtClean="0"/>
                        <a:t>Normative Coal Requirement</a:t>
                      </a:r>
                      <a:endParaRPr lang="en-GB" sz="1600" b="1" dirty="0"/>
                    </a:p>
                  </a:txBody>
                  <a:tcPr anchor="ctr">
                    <a:solidFill>
                      <a:schemeClr val="tx2">
                        <a:lumMod val="60000"/>
                        <a:lumOff val="40000"/>
                      </a:schemeClr>
                    </a:solidFill>
                  </a:tcPr>
                </a:tc>
                <a:tc>
                  <a:txBody>
                    <a:bodyPr/>
                    <a:lstStyle/>
                    <a:p>
                      <a:pPr marL="0" marR="0" lvl="2" indent="0" algn="r" defTabSz="914400" rtl="0" eaLnBrk="1" fontAlgn="auto" latinLnBrk="0" hangingPunct="1">
                        <a:lnSpc>
                          <a:spcPct val="100000"/>
                        </a:lnSpc>
                        <a:spcBef>
                          <a:spcPts val="0"/>
                        </a:spcBef>
                        <a:spcAft>
                          <a:spcPts val="0"/>
                        </a:spcAft>
                        <a:buClrTx/>
                        <a:buSzTx/>
                        <a:buFontTx/>
                        <a:buNone/>
                        <a:tabLst/>
                        <a:defRPr/>
                      </a:pPr>
                      <a:r>
                        <a:rPr lang="en-IN" sz="1600" b="1" dirty="0" smtClean="0"/>
                        <a:t>2,50,000 TPA</a:t>
                      </a:r>
                      <a:endParaRPr lang="en-GB" sz="1600" b="1" dirty="0" smtClean="0"/>
                    </a:p>
                  </a:txBody>
                  <a:tcPr anchor="ctr">
                    <a:solidFill>
                      <a:schemeClr val="tx2">
                        <a:lumMod val="20000"/>
                        <a:lumOff val="80000"/>
                      </a:schemeClr>
                    </a:solidFill>
                  </a:tcPr>
                </a:tc>
              </a:tr>
            </a:tbl>
          </a:graphicData>
        </a:graphic>
      </p:graphicFrame>
    </p:spTree>
    <p:extLst>
      <p:ext uri="{BB962C8B-B14F-4D97-AF65-F5344CB8AC3E}">
        <p14:creationId xmlns:p14="http://schemas.microsoft.com/office/powerpoint/2010/main" val="17897471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7990606" cy="60255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ea typeface="ＭＳ Ｐゴシック" pitchFamily="34" charset="-128"/>
              </a:rPr>
              <a:t>Lots &amp; Auction Sequence</a:t>
            </a:r>
            <a:endParaRPr lang="en-US" sz="20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22</a:t>
            </a:fld>
            <a:endParaRPr lang="en-AU" dirty="0"/>
          </a:p>
        </p:txBody>
      </p:sp>
      <p:sp>
        <p:nvSpPr>
          <p:cNvPr id="9" name="Rectangle 8"/>
          <p:cNvSpPr>
            <a:spLocks noChangeArrowheads="1"/>
          </p:cNvSpPr>
          <p:nvPr/>
        </p:nvSpPr>
        <p:spPr bwMode="auto">
          <a:xfrm>
            <a:off x="327245" y="1102247"/>
            <a:ext cx="9212539" cy="5632311"/>
          </a:xfrm>
          <a:prstGeom prst="rect">
            <a:avLst/>
          </a:prstGeom>
          <a:noFill/>
          <a:ln w="9525">
            <a:noFill/>
            <a:miter lim="800000"/>
            <a:headEnd/>
            <a:tailEnd/>
          </a:ln>
        </p:spPr>
        <p:txBody>
          <a:bodyPr wrap="square">
            <a:spAutoFit/>
          </a:bodyPr>
          <a:lstStyle/>
          <a:p>
            <a:pPr marL="342900" lvl="1" indent="-342900" algn="just">
              <a:spcBef>
                <a:spcPts val="600"/>
              </a:spcBef>
              <a:spcAft>
                <a:spcPts val="600"/>
              </a:spcAft>
              <a:buClr>
                <a:schemeClr val="tx2"/>
              </a:buClr>
              <a:buFont typeface="Wingdings" pitchFamily="2" charset="2"/>
              <a:buChar char="§"/>
            </a:pPr>
            <a:r>
              <a:rPr lang="en-AU" sz="1800" b="0" dirty="0">
                <a:latin typeface="Calibri" pitchFamily="34" charset="0"/>
                <a:cs typeface="Calibri" pitchFamily="34" charset="0"/>
              </a:rPr>
              <a:t>‘</a:t>
            </a:r>
            <a:r>
              <a:rPr lang="en-AU" sz="1800" b="0" dirty="0" smtClean="0">
                <a:latin typeface="Calibri" pitchFamily="34" charset="0"/>
                <a:cs typeface="Calibri" pitchFamily="34" charset="0"/>
              </a:rPr>
              <a:t>Lot’ shall </a:t>
            </a:r>
            <a:r>
              <a:rPr lang="en-AU" sz="1800" b="0" dirty="0">
                <a:latin typeface="Calibri" pitchFamily="34" charset="0"/>
                <a:cs typeface="Calibri" pitchFamily="34" charset="0"/>
              </a:rPr>
              <a:t>mean a specified quantity of coal belonging to a particular grade which is to be offered for sale and which may be dispatched by road </a:t>
            </a:r>
            <a:r>
              <a:rPr lang="en-AU" sz="1800" b="0" dirty="0" smtClean="0">
                <a:latin typeface="Calibri" pitchFamily="34" charset="0"/>
                <a:cs typeface="Calibri" pitchFamily="34" charset="0"/>
              </a:rPr>
              <a:t>or </a:t>
            </a:r>
            <a:r>
              <a:rPr lang="en-AU" sz="1800" b="0" dirty="0">
                <a:latin typeface="Calibri" pitchFamily="34" charset="0"/>
                <a:cs typeface="Calibri" pitchFamily="34" charset="0"/>
              </a:rPr>
              <a:t>by </a:t>
            </a:r>
            <a:r>
              <a:rPr lang="en-AU" sz="1800" b="0" dirty="0" smtClean="0">
                <a:latin typeface="Calibri" pitchFamily="34" charset="0"/>
                <a:cs typeface="Calibri" pitchFamily="34" charset="0"/>
              </a:rPr>
              <a:t>rail</a:t>
            </a: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Each Lot will contain only one Grade</a:t>
            </a:r>
          </a:p>
          <a:p>
            <a:pPr marL="800100" lvl="2" indent="-342900" algn="just">
              <a:spcBef>
                <a:spcPts val="600"/>
              </a:spcBef>
              <a:spcAft>
                <a:spcPts val="600"/>
              </a:spcAft>
              <a:buClr>
                <a:schemeClr val="tx2"/>
              </a:buClr>
              <a:buFont typeface="Calibri" pitchFamily="34" charset="0"/>
              <a:buChar char="—"/>
            </a:pPr>
            <a:r>
              <a:rPr lang="en-US" sz="1800" b="0" dirty="0" smtClean="0">
                <a:latin typeface="Calibri" pitchFamily="34" charset="0"/>
                <a:cs typeface="Calibri" pitchFamily="34" charset="0"/>
              </a:rPr>
              <a:t>Each Lot will also have a pre-identified Secondary Source</a:t>
            </a:r>
          </a:p>
          <a:p>
            <a:pPr marL="342900" lvl="1" indent="-342900" algn="just">
              <a:spcBef>
                <a:spcPts val="600"/>
              </a:spcBef>
              <a:spcAft>
                <a:spcPts val="600"/>
              </a:spcAft>
              <a:buClr>
                <a:schemeClr val="tx2"/>
              </a:buClr>
              <a:buFont typeface="Wingdings" pitchFamily="2" charset="2"/>
              <a:buChar char="§"/>
            </a:pPr>
            <a:r>
              <a:rPr lang="en-US" sz="1800" b="0" dirty="0" smtClean="0">
                <a:latin typeface="Calibri" pitchFamily="34" charset="0"/>
                <a:cs typeface="Calibri" pitchFamily="34" charset="0"/>
              </a:rPr>
              <a:t>Each Lot will have a specified mode of dispatch i.e. road or rail. Bidders will have to off-take coal from Lots via the specified mode of dispatch only</a:t>
            </a:r>
            <a:endParaRPr lang="en-IN" sz="1800" b="0" dirty="0" smtClean="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sz="1800" b="0" dirty="0">
                <a:latin typeface="Calibri" pitchFamily="34" charset="0"/>
                <a:cs typeface="Calibri" pitchFamily="34" charset="0"/>
              </a:rPr>
              <a:t>In case of a force majeure event or other operational constraints, CIL may supply </a:t>
            </a:r>
            <a:r>
              <a:rPr lang="en-IN" sz="1800" b="0" dirty="0" smtClean="0">
                <a:latin typeface="Calibri" pitchFamily="34" charset="0"/>
                <a:cs typeface="Calibri" pitchFamily="34" charset="0"/>
              </a:rPr>
              <a:t>coal </a:t>
            </a:r>
            <a:r>
              <a:rPr lang="en-IN" sz="1800" b="0" dirty="0">
                <a:latin typeface="Calibri" pitchFamily="34" charset="0"/>
                <a:cs typeface="Calibri" pitchFamily="34" charset="0"/>
              </a:rPr>
              <a:t>from other mine(s) (Road Sale Points)/ railway siding i.e. Secondary Source and make necessary steps to revert to the primary source as soon as it is operationally </a:t>
            </a:r>
            <a:r>
              <a:rPr lang="en-IN" sz="1800" b="0" dirty="0" smtClean="0">
                <a:latin typeface="Calibri" pitchFamily="34" charset="0"/>
                <a:cs typeface="Calibri" pitchFamily="34" charset="0"/>
              </a:rPr>
              <a:t>possible</a:t>
            </a:r>
          </a:p>
          <a:p>
            <a:pPr marL="342900" lvl="1" indent="-342900" algn="just">
              <a:spcBef>
                <a:spcPts val="600"/>
              </a:spcBef>
              <a:spcAft>
                <a:spcPts val="600"/>
              </a:spcAft>
              <a:buClr>
                <a:schemeClr val="tx2"/>
              </a:buClr>
              <a:buFont typeface="Wingdings" pitchFamily="2" charset="2"/>
              <a:buChar char="§"/>
            </a:pPr>
            <a:endParaRPr lang="en-IN" sz="1800"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endParaRPr lang="en-IN" sz="1800" b="0" dirty="0" smtClean="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endParaRPr lang="en-US" sz="1800" b="0" dirty="0" smtClean="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Details of Lots have been provided in the Scheme Document</a:t>
            </a:r>
          </a:p>
          <a:p>
            <a:pPr marL="342900" lvl="1" indent="-342900" algn="just">
              <a:spcBef>
                <a:spcPts val="0"/>
              </a:spcBef>
              <a:spcAft>
                <a:spcPts val="600"/>
              </a:spcAft>
              <a:buClr>
                <a:schemeClr val="tx2"/>
              </a:buClr>
              <a:buFont typeface="Wingdings" pitchFamily="2" charset="2"/>
              <a:buChar char="§"/>
            </a:pPr>
            <a:r>
              <a:rPr lang="en-US" sz="1800" b="0" dirty="0">
                <a:latin typeface="Calibri" pitchFamily="34" charset="0"/>
                <a:cs typeface="Calibri" pitchFamily="34" charset="0"/>
              </a:rPr>
              <a:t>Auction </a:t>
            </a:r>
            <a:r>
              <a:rPr lang="en-US" sz="1800" b="0" dirty="0" smtClean="0">
                <a:latin typeface="Calibri" pitchFamily="34" charset="0"/>
                <a:cs typeface="Calibri" pitchFamily="34" charset="0"/>
              </a:rPr>
              <a:t>of Lots will </a:t>
            </a:r>
            <a:r>
              <a:rPr lang="en-US" sz="1800" b="0" dirty="0">
                <a:latin typeface="Calibri" pitchFamily="34" charset="0"/>
                <a:cs typeface="Calibri" pitchFamily="34" charset="0"/>
              </a:rPr>
              <a:t>be conducted sequentially </a:t>
            </a:r>
          </a:p>
          <a:p>
            <a:pPr marL="342900" lvl="1" indent="-342900" algn="just">
              <a:spcBef>
                <a:spcPts val="0"/>
              </a:spcBef>
              <a:spcAft>
                <a:spcPts val="600"/>
              </a:spcAft>
              <a:buClr>
                <a:schemeClr val="tx2"/>
              </a:buClr>
              <a:buFont typeface="Wingdings" pitchFamily="2" charset="2"/>
              <a:buChar char="§"/>
            </a:pPr>
            <a:r>
              <a:rPr lang="en-US" sz="1800" b="0" dirty="0">
                <a:latin typeface="Calibri" pitchFamily="34" charset="0"/>
                <a:cs typeface="Calibri" pitchFamily="34" charset="0"/>
              </a:rPr>
              <a:t>Sequence and schedule of Lots will be provided upfront to the </a:t>
            </a:r>
            <a:r>
              <a:rPr lang="en-US" sz="1800" b="0" dirty="0" smtClean="0">
                <a:latin typeface="Calibri" pitchFamily="34" charset="0"/>
                <a:cs typeface="Calibri" pitchFamily="34" charset="0"/>
              </a:rPr>
              <a:t>Bidders</a:t>
            </a:r>
            <a:endParaRPr lang="en-IN" sz="1800" b="0" dirty="0" smtClean="0">
              <a:latin typeface="Calibri" pitchFamily="34" charset="0"/>
              <a:cs typeface="Calibri"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014556384"/>
              </p:ext>
            </p:extLst>
          </p:nvPr>
        </p:nvGraphicFramePr>
        <p:xfrm>
          <a:off x="412486" y="4386020"/>
          <a:ext cx="9042056" cy="1010920"/>
        </p:xfrm>
        <a:graphic>
          <a:graphicData uri="http://schemas.openxmlformats.org/drawingml/2006/table">
            <a:tbl>
              <a:tblPr firstRow="1" bandRow="1">
                <a:tableStyleId>{69012ECD-51FC-41F1-AA8D-1B2483CD663E}</a:tableStyleId>
              </a:tblPr>
              <a:tblGrid>
                <a:gridCol w="658072"/>
                <a:gridCol w="1306286"/>
                <a:gridCol w="1151907"/>
                <a:gridCol w="961901"/>
                <a:gridCol w="1306286"/>
                <a:gridCol w="1021278"/>
                <a:gridCol w="1211283"/>
                <a:gridCol w="1425043"/>
              </a:tblGrid>
              <a:tr h="370840">
                <a:tc>
                  <a:txBody>
                    <a:bodyPr/>
                    <a:lstStyle/>
                    <a:p>
                      <a:pPr algn="ctr"/>
                      <a:r>
                        <a:rPr lang="en-US" sz="1800" dirty="0" smtClean="0"/>
                        <a:t>S. No.</a:t>
                      </a: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r>
                        <a:rPr lang="en-US" sz="1800" dirty="0" smtClean="0"/>
                        <a:t>Subsidiary Name</a:t>
                      </a: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r>
                        <a:rPr lang="en-US" sz="1800" dirty="0" smtClean="0"/>
                        <a:t>Mine/</a:t>
                      </a:r>
                      <a:r>
                        <a:rPr lang="en-US" sz="1800" baseline="0" dirty="0" smtClean="0"/>
                        <a:t> Siding</a:t>
                      </a: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r>
                        <a:rPr lang="en-US" sz="1800" dirty="0" smtClean="0"/>
                        <a:t>Mode</a:t>
                      </a: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r>
                        <a:rPr lang="en-US" sz="1800" dirty="0" smtClean="0"/>
                        <a:t>Grade/ Size</a:t>
                      </a: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r>
                        <a:rPr lang="en-US" sz="1800" dirty="0" smtClean="0"/>
                        <a:t>Quantity</a:t>
                      </a: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r>
                        <a:rPr lang="en-US" sz="1800" dirty="0" smtClean="0"/>
                        <a:t>Notified Price</a:t>
                      </a:r>
                      <a:r>
                        <a:rPr lang="en-US" sz="1800" baseline="0" dirty="0" smtClean="0"/>
                        <a:t>  </a:t>
                      </a: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r>
                        <a:rPr lang="en-US" sz="1800" dirty="0" smtClean="0"/>
                        <a:t>Secondary Source</a:t>
                      </a: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70840">
                <a:tc>
                  <a:txBody>
                    <a:bodyPr/>
                    <a:lstStyle/>
                    <a:p>
                      <a:pPr algn="ct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endParaRPr lang="en-IN" sz="1800" b="1" dirty="0">
                        <a:solidFill>
                          <a:schemeClr val="bg1"/>
                        </a:solidFill>
                      </a:endParaRPr>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976715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7990606" cy="60255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t>Specified End Use Plant for Cement Sub-Sector</a:t>
            </a:r>
            <a:endParaRPr lang="en-US" sz="2800" dirty="0"/>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23</a:t>
            </a:fld>
            <a:endParaRPr lang="en-AU" dirty="0"/>
          </a:p>
        </p:txBody>
      </p:sp>
      <p:sp>
        <p:nvSpPr>
          <p:cNvPr id="19" name="TextBox 18"/>
          <p:cNvSpPr txBox="1"/>
          <p:nvPr/>
        </p:nvSpPr>
        <p:spPr>
          <a:xfrm>
            <a:off x="779371" y="1645352"/>
            <a:ext cx="5213445" cy="4801314"/>
          </a:xfrm>
          <a:prstGeom prst="rect">
            <a:avLst/>
          </a:prstGeom>
          <a:noFill/>
        </p:spPr>
        <p:txBody>
          <a:bodyPr wrap="square" rtlCol="0">
            <a:spAutoFit/>
          </a:bodyPr>
          <a:lstStyle/>
          <a:p>
            <a:pPr algn="just"/>
            <a:r>
              <a:rPr lang="en-US" sz="1800" b="0" dirty="0" smtClean="0">
                <a:latin typeface="+mj-lt"/>
              </a:rPr>
              <a:t>Company ‘A’ has an Integrated Cement Plant with Kiln, and Captive Power Plant</a:t>
            </a:r>
          </a:p>
          <a:p>
            <a:pPr algn="just"/>
            <a:endParaRPr lang="en-US" sz="1800" b="0" dirty="0">
              <a:latin typeface="+mj-lt"/>
            </a:endParaRPr>
          </a:p>
          <a:p>
            <a:pPr algn="just"/>
            <a:r>
              <a:rPr lang="en-US" sz="1800" b="0" dirty="0" smtClean="0">
                <a:latin typeface="+mj-lt"/>
              </a:rPr>
              <a:t>Only Kiln will participate for auction of Lots under Cement sub-sector </a:t>
            </a:r>
          </a:p>
          <a:p>
            <a:pPr algn="just"/>
            <a:endParaRPr lang="en-US" sz="1800" b="0" dirty="0">
              <a:latin typeface="+mj-lt"/>
            </a:endParaRPr>
          </a:p>
          <a:p>
            <a:pPr algn="just"/>
            <a:r>
              <a:rPr lang="en-US" sz="1800" b="0" dirty="0" smtClean="0">
                <a:latin typeface="+mj-lt"/>
              </a:rPr>
              <a:t>Accordingly, Bidder to mention the plant capacity of Kilns or Clinker manufacturing units strictly</a:t>
            </a:r>
          </a:p>
          <a:p>
            <a:pPr algn="l"/>
            <a:endParaRPr lang="en-US" sz="1800" b="0" dirty="0">
              <a:latin typeface="+mj-lt"/>
            </a:endParaRPr>
          </a:p>
          <a:p>
            <a:pPr algn="l"/>
            <a:endParaRPr lang="en-US" sz="1800" b="0" dirty="0" smtClean="0">
              <a:latin typeface="+mj-lt"/>
            </a:endParaRPr>
          </a:p>
          <a:p>
            <a:pPr algn="l"/>
            <a:endParaRPr lang="en-US" sz="1800" b="0" dirty="0">
              <a:latin typeface="+mj-lt"/>
            </a:endParaRPr>
          </a:p>
          <a:p>
            <a:pPr algn="l"/>
            <a:endParaRPr lang="en-US" sz="1800" b="0" dirty="0" smtClean="0">
              <a:latin typeface="+mj-lt"/>
            </a:endParaRPr>
          </a:p>
          <a:p>
            <a:pPr algn="l"/>
            <a:endParaRPr lang="en-US" sz="1800" b="0" dirty="0">
              <a:latin typeface="+mj-lt"/>
            </a:endParaRPr>
          </a:p>
          <a:p>
            <a:pPr algn="just"/>
            <a:r>
              <a:rPr lang="en-US" sz="1800" b="0" dirty="0" smtClean="0">
                <a:latin typeface="+mj-lt"/>
              </a:rPr>
              <a:t>Bidders having multiple Kilns within the same plant boundary can combine such units and register as one EUP. </a:t>
            </a:r>
          </a:p>
          <a:p>
            <a:pPr algn="l"/>
            <a:endParaRPr lang="en-US" sz="1800" b="0" dirty="0">
              <a:latin typeface="+mj-lt"/>
            </a:endParaRPr>
          </a:p>
        </p:txBody>
      </p:sp>
      <p:grpSp>
        <p:nvGrpSpPr>
          <p:cNvPr id="9" name="Group 8"/>
          <p:cNvGrpSpPr/>
          <p:nvPr/>
        </p:nvGrpSpPr>
        <p:grpSpPr>
          <a:xfrm>
            <a:off x="7589716" y="1678222"/>
            <a:ext cx="2179433" cy="1130221"/>
            <a:chOff x="7589716" y="1549432"/>
            <a:chExt cx="2179433" cy="1130221"/>
          </a:xfrm>
        </p:grpSpPr>
        <p:pic>
          <p:nvPicPr>
            <p:cNvPr id="5" name="Picture 4" descr="C:\Users\sv.prasad\Desktop\Projects\Images\Steel Plan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0463" y="1621432"/>
              <a:ext cx="723469" cy="64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sv.prasad\Desktop\Projects\Images\Power Plant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13911" y="1549432"/>
              <a:ext cx="688352" cy="720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589716" y="2341099"/>
              <a:ext cx="967114" cy="338554"/>
            </a:xfrm>
            <a:prstGeom prst="rect">
              <a:avLst/>
            </a:prstGeom>
          </p:spPr>
          <p:txBody>
            <a:bodyPr wrap="square">
              <a:spAutoFit/>
            </a:bodyPr>
            <a:lstStyle/>
            <a:p>
              <a:pPr>
                <a:spcAft>
                  <a:spcPts val="1200"/>
                </a:spcAft>
                <a:buClr>
                  <a:schemeClr val="tx2"/>
                </a:buClr>
              </a:pPr>
              <a:r>
                <a:rPr lang="en-IN" b="0" dirty="0" smtClean="0">
                  <a:latin typeface="Calibri" pitchFamily="34" charset="0"/>
                  <a:cs typeface="Calibri" pitchFamily="34" charset="0"/>
                </a:rPr>
                <a:t>Kiln</a:t>
              </a:r>
              <a:endParaRPr lang="en-IN" b="0" dirty="0">
                <a:latin typeface="Calibri" pitchFamily="34" charset="0"/>
                <a:cs typeface="Calibri" pitchFamily="34" charset="0"/>
              </a:endParaRPr>
            </a:p>
          </p:txBody>
        </p:sp>
        <p:sp>
          <p:nvSpPr>
            <p:cNvPr id="12" name="Rectangle 11"/>
            <p:cNvSpPr/>
            <p:nvPr/>
          </p:nvSpPr>
          <p:spPr>
            <a:xfrm>
              <a:off x="8802035" y="2333906"/>
              <a:ext cx="967114" cy="338554"/>
            </a:xfrm>
            <a:prstGeom prst="rect">
              <a:avLst/>
            </a:prstGeom>
          </p:spPr>
          <p:txBody>
            <a:bodyPr wrap="square">
              <a:spAutoFit/>
            </a:bodyPr>
            <a:lstStyle/>
            <a:p>
              <a:pPr algn="just">
                <a:spcAft>
                  <a:spcPts val="1200"/>
                </a:spcAft>
                <a:buClr>
                  <a:schemeClr val="tx2"/>
                </a:buClr>
              </a:pPr>
              <a:r>
                <a:rPr lang="en-IN" b="0" dirty="0" smtClean="0">
                  <a:latin typeface="Calibri" pitchFamily="34" charset="0"/>
                  <a:cs typeface="Calibri" pitchFamily="34" charset="0"/>
                </a:rPr>
                <a:t>CPP Unit</a:t>
              </a:r>
              <a:endParaRPr lang="en-IN" b="0" dirty="0">
                <a:latin typeface="Calibri" pitchFamily="34" charset="0"/>
                <a:cs typeface="Calibri" pitchFamily="34" charset="0"/>
              </a:endParaRPr>
            </a:p>
          </p:txBody>
        </p:sp>
      </p:grpSp>
      <p:pic>
        <p:nvPicPr>
          <p:cNvPr id="15" name="Picture 14" descr="C:\Users\sv.prasad\Desktop\Projects\Images\Steel Plant.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700363" y="3258207"/>
            <a:ext cx="723469" cy="648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sv.prasad\Desktop\Projects\Images\Power Plant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88186" y="3150582"/>
            <a:ext cx="688352" cy="7200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7769860" y="3716463"/>
            <a:ext cx="641522" cy="777842"/>
          </a:xfrm>
          <a:prstGeom prst="rect">
            <a:avLst/>
          </a:prstGeom>
        </p:spPr>
        <p:txBody>
          <a:bodyPr wrap="none">
            <a:spAutoFit/>
          </a:bodyPr>
          <a:lstStyle/>
          <a:p>
            <a:pPr lvl="0">
              <a:lnSpc>
                <a:spcPct val="120000"/>
              </a:lnSpc>
              <a:tabLst>
                <a:tab pos="58738" algn="l"/>
              </a:tabLst>
              <a:defRPr/>
            </a:pPr>
            <a:r>
              <a:rPr lang="en-GB" sz="4000" b="1" dirty="0">
                <a:solidFill>
                  <a:srgbClr val="33CC33"/>
                </a:solidFill>
                <a:sym typeface="Wingdings"/>
              </a:rPr>
              <a:t></a:t>
            </a:r>
            <a:endParaRPr lang="en-GB" sz="4000" b="1" dirty="0">
              <a:solidFill>
                <a:srgbClr val="33CC33"/>
              </a:solidFill>
            </a:endParaRPr>
          </a:p>
        </p:txBody>
      </p:sp>
      <p:sp>
        <p:nvSpPr>
          <p:cNvPr id="21" name="Rectangle 20"/>
          <p:cNvSpPr/>
          <p:nvPr/>
        </p:nvSpPr>
        <p:spPr>
          <a:xfrm>
            <a:off x="8870641" y="3702208"/>
            <a:ext cx="641522" cy="777842"/>
          </a:xfrm>
          <a:prstGeom prst="rect">
            <a:avLst/>
          </a:prstGeom>
        </p:spPr>
        <p:txBody>
          <a:bodyPr wrap="none">
            <a:spAutoFit/>
          </a:bodyPr>
          <a:lstStyle/>
          <a:p>
            <a:pPr lvl="0">
              <a:lnSpc>
                <a:spcPct val="120000"/>
              </a:lnSpc>
              <a:tabLst>
                <a:tab pos="58738" algn="l"/>
              </a:tabLst>
              <a:defRPr/>
            </a:pPr>
            <a:r>
              <a:rPr lang="en-GB" sz="4000" b="1" dirty="0" smtClean="0">
                <a:solidFill>
                  <a:srgbClr val="FF0000"/>
                </a:solidFill>
                <a:sym typeface="Wingdings"/>
              </a:rPr>
              <a:t></a:t>
            </a:r>
            <a:endParaRPr lang="en-GB" sz="4000" b="1" dirty="0">
              <a:solidFill>
                <a:srgbClr val="FF0000"/>
              </a:solidFill>
            </a:endParaRPr>
          </a:p>
        </p:txBody>
      </p:sp>
      <p:sp>
        <p:nvSpPr>
          <p:cNvPr id="4" name="Rectangle 3"/>
          <p:cNvSpPr/>
          <p:nvPr/>
        </p:nvSpPr>
        <p:spPr>
          <a:xfrm>
            <a:off x="779370" y="1009747"/>
            <a:ext cx="8851517" cy="646331"/>
          </a:xfrm>
          <a:prstGeom prst="rect">
            <a:avLst/>
          </a:prstGeom>
        </p:spPr>
        <p:txBody>
          <a:bodyPr wrap="square">
            <a:spAutoFit/>
          </a:bodyPr>
          <a:lstStyle/>
          <a:p>
            <a:pPr algn="l"/>
            <a:r>
              <a:rPr lang="en-AU" sz="1800" dirty="0">
                <a:latin typeface="+mj-lt"/>
              </a:rPr>
              <a:t>Specified End Use Plant” shall mean a </a:t>
            </a:r>
            <a:r>
              <a:rPr lang="en-AU" sz="1800" dirty="0" smtClean="0">
                <a:latin typeface="+mj-lt"/>
              </a:rPr>
              <a:t>Kiln (or a combination of Kilns within a single plant boundary) located </a:t>
            </a:r>
            <a:r>
              <a:rPr lang="en-AU" sz="1800" dirty="0">
                <a:latin typeface="+mj-lt"/>
              </a:rPr>
              <a:t>in India and owned by the Bidder</a:t>
            </a:r>
            <a:endParaRPr lang="en-IN" sz="1800" dirty="0">
              <a:latin typeface="+mj-lt"/>
            </a:endParaRPr>
          </a:p>
        </p:txBody>
      </p:sp>
      <p:sp>
        <p:nvSpPr>
          <p:cNvPr id="7" name="Rectangle 6"/>
          <p:cNvSpPr/>
          <p:nvPr/>
        </p:nvSpPr>
        <p:spPr>
          <a:xfrm>
            <a:off x="475013" y="1616372"/>
            <a:ext cx="9294136" cy="28815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p:cNvSpPr/>
          <p:nvPr/>
        </p:nvSpPr>
        <p:spPr>
          <a:xfrm>
            <a:off x="475013" y="4626591"/>
            <a:ext cx="9294136" cy="1897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8" name="Picture 27" descr="C:\Users\sv.prasad\Desktop\Projects\Images\Steel Plant.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918675" y="4789625"/>
            <a:ext cx="400867" cy="359050"/>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p:cNvSpPr/>
          <p:nvPr/>
        </p:nvSpPr>
        <p:spPr>
          <a:xfrm>
            <a:off x="6877547" y="5084360"/>
            <a:ext cx="734505" cy="261610"/>
          </a:xfrm>
          <a:prstGeom prst="rect">
            <a:avLst/>
          </a:prstGeom>
        </p:spPr>
        <p:txBody>
          <a:bodyPr wrap="square">
            <a:spAutoFit/>
          </a:bodyPr>
          <a:lstStyle/>
          <a:p>
            <a:pPr algn="just">
              <a:spcAft>
                <a:spcPts val="1200"/>
              </a:spcAft>
              <a:buClr>
                <a:schemeClr val="tx2"/>
              </a:buClr>
            </a:pPr>
            <a:r>
              <a:rPr lang="en-IN" sz="1100" b="0" dirty="0" smtClean="0">
                <a:latin typeface="Calibri" pitchFamily="34" charset="0"/>
                <a:cs typeface="Calibri" pitchFamily="34" charset="0"/>
              </a:rPr>
              <a:t>Kiln 1</a:t>
            </a:r>
            <a:endParaRPr lang="en-IN" sz="1100" b="0" dirty="0">
              <a:latin typeface="Calibri" pitchFamily="34" charset="0"/>
              <a:cs typeface="Calibri" pitchFamily="34" charset="0"/>
            </a:endParaRPr>
          </a:p>
        </p:txBody>
      </p:sp>
      <p:pic>
        <p:nvPicPr>
          <p:cNvPr id="37" name="Picture 36" descr="C:\Users\sv.prasad\Desktop\Projects\Images\Steel Plant.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742107" y="4778650"/>
            <a:ext cx="400867" cy="3590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descr="C:\Users\sv.prasad\Desktop\Projects\Images\Steel Plant.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613477" y="4778650"/>
            <a:ext cx="400867" cy="359050"/>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p:cNvSpPr/>
          <p:nvPr/>
        </p:nvSpPr>
        <p:spPr>
          <a:xfrm>
            <a:off x="7703077" y="5083294"/>
            <a:ext cx="734505" cy="261610"/>
          </a:xfrm>
          <a:prstGeom prst="rect">
            <a:avLst/>
          </a:prstGeom>
        </p:spPr>
        <p:txBody>
          <a:bodyPr wrap="square">
            <a:spAutoFit/>
          </a:bodyPr>
          <a:lstStyle/>
          <a:p>
            <a:pPr algn="just">
              <a:spcAft>
                <a:spcPts val="1200"/>
              </a:spcAft>
              <a:buClr>
                <a:schemeClr val="tx2"/>
              </a:buClr>
            </a:pPr>
            <a:r>
              <a:rPr lang="en-IN" sz="1100" b="0" dirty="0" smtClean="0">
                <a:latin typeface="Calibri" pitchFamily="34" charset="0"/>
                <a:cs typeface="Calibri" pitchFamily="34" charset="0"/>
              </a:rPr>
              <a:t>Kiln 2</a:t>
            </a:r>
            <a:endParaRPr lang="en-IN" sz="1100" b="0" dirty="0">
              <a:latin typeface="Calibri" pitchFamily="34" charset="0"/>
              <a:cs typeface="Calibri" pitchFamily="34" charset="0"/>
            </a:endParaRPr>
          </a:p>
        </p:txBody>
      </p:sp>
      <p:sp>
        <p:nvSpPr>
          <p:cNvPr id="40" name="Rectangle 39"/>
          <p:cNvSpPr/>
          <p:nvPr/>
        </p:nvSpPr>
        <p:spPr>
          <a:xfrm>
            <a:off x="8578817" y="5075674"/>
            <a:ext cx="734505" cy="261610"/>
          </a:xfrm>
          <a:prstGeom prst="rect">
            <a:avLst/>
          </a:prstGeom>
        </p:spPr>
        <p:txBody>
          <a:bodyPr wrap="square">
            <a:spAutoFit/>
          </a:bodyPr>
          <a:lstStyle/>
          <a:p>
            <a:pPr algn="just">
              <a:spcAft>
                <a:spcPts val="1200"/>
              </a:spcAft>
              <a:buClr>
                <a:schemeClr val="tx2"/>
              </a:buClr>
            </a:pPr>
            <a:r>
              <a:rPr lang="en-IN" sz="1100" b="0" dirty="0" smtClean="0">
                <a:latin typeface="Calibri" pitchFamily="34" charset="0"/>
                <a:cs typeface="Calibri" pitchFamily="34" charset="0"/>
              </a:rPr>
              <a:t>Kiln 3</a:t>
            </a:r>
            <a:endParaRPr lang="en-IN" sz="1100" b="0" dirty="0">
              <a:latin typeface="Calibri" pitchFamily="34" charset="0"/>
              <a:cs typeface="Calibri" pitchFamily="34" charset="0"/>
            </a:endParaRPr>
          </a:p>
        </p:txBody>
      </p:sp>
      <p:sp>
        <p:nvSpPr>
          <p:cNvPr id="25" name="Rectangle 24"/>
          <p:cNvSpPr/>
          <p:nvPr/>
        </p:nvSpPr>
        <p:spPr>
          <a:xfrm>
            <a:off x="6826250" y="4724400"/>
            <a:ext cx="2306112" cy="621570"/>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TextBox 25"/>
          <p:cNvSpPr txBox="1"/>
          <p:nvPr/>
        </p:nvSpPr>
        <p:spPr>
          <a:xfrm>
            <a:off x="7606499" y="6213841"/>
            <a:ext cx="829670" cy="276999"/>
          </a:xfrm>
          <a:prstGeom prst="rect">
            <a:avLst/>
          </a:prstGeom>
          <a:noFill/>
          <a:ln>
            <a:noFill/>
          </a:ln>
        </p:spPr>
        <p:txBody>
          <a:bodyPr wrap="square" rtlCol="0">
            <a:spAutoFit/>
          </a:bodyPr>
          <a:lstStyle/>
          <a:p>
            <a:r>
              <a:rPr lang="en-US" sz="1200" dirty="0" smtClean="0"/>
              <a:t>EUP 1</a:t>
            </a:r>
            <a:endParaRPr lang="en-IN" sz="1200" dirty="0"/>
          </a:p>
        </p:txBody>
      </p:sp>
      <p:pic>
        <p:nvPicPr>
          <p:cNvPr id="35" name="Picture 34" descr="C:\Users\sv.prasad\Desktop\Projects\Images\Steel Plant.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617571" y="5565841"/>
            <a:ext cx="723469" cy="6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5714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ELIGIBILITY CRITERIA</a:t>
            </a:r>
            <a:endParaRPr lang="en-US" sz="4000" b="1" u="sng" dirty="0">
              <a:solidFill>
                <a:schemeClr val="bg2">
                  <a:lumMod val="25000"/>
                </a:schemeClr>
              </a:solidFill>
            </a:endParaRPr>
          </a:p>
        </p:txBody>
      </p:sp>
    </p:spTree>
    <p:extLst>
      <p:ext uri="{BB962C8B-B14F-4D97-AF65-F5344CB8AC3E}">
        <p14:creationId xmlns:p14="http://schemas.microsoft.com/office/powerpoint/2010/main" val="1570590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7990606" cy="60255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ea typeface="ＭＳ Ｐゴシック" pitchFamily="34" charset="-128"/>
              </a:rPr>
              <a:t>Eligibility Criteria</a:t>
            </a:r>
            <a:endParaRPr lang="en-US" sz="2800" dirty="0" smtClean="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25</a:t>
            </a:fld>
            <a:endParaRPr lang="en-AU" dirty="0"/>
          </a:p>
        </p:txBody>
      </p:sp>
      <p:graphicFrame>
        <p:nvGraphicFramePr>
          <p:cNvPr id="2" name="Diagram 1"/>
          <p:cNvGraphicFramePr/>
          <p:nvPr>
            <p:extLst>
              <p:ext uri="{D42A27DB-BD31-4B8C-83A1-F6EECF244321}">
                <p14:modId xmlns:p14="http://schemas.microsoft.com/office/powerpoint/2010/main" val="2383598806"/>
              </p:ext>
            </p:extLst>
          </p:nvPr>
        </p:nvGraphicFramePr>
        <p:xfrm>
          <a:off x="286223" y="1037226"/>
          <a:ext cx="9417335" cy="5476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27103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7990606" cy="60255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dirty="0" smtClean="0">
                <a:ea typeface="ＭＳ Ｐゴシック" pitchFamily="34" charset="-128"/>
              </a:rPr>
              <a:t>Eligibility Criteria </a:t>
            </a:r>
            <a:r>
              <a:rPr lang="en-IN" sz="2000" dirty="0" smtClean="0">
                <a:ea typeface="ＭＳ Ｐゴシック" pitchFamily="34" charset="-128"/>
              </a:rPr>
              <a:t>…2</a:t>
            </a:r>
            <a:endParaRPr lang="en-US" sz="2800" dirty="0" smtClean="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26</a:t>
            </a:fld>
            <a:endParaRPr lang="en-AU" dirty="0"/>
          </a:p>
        </p:txBody>
      </p:sp>
      <p:graphicFrame>
        <p:nvGraphicFramePr>
          <p:cNvPr id="2" name="Diagram 1"/>
          <p:cNvGraphicFramePr/>
          <p:nvPr>
            <p:extLst>
              <p:ext uri="{D42A27DB-BD31-4B8C-83A1-F6EECF244321}">
                <p14:modId xmlns:p14="http://schemas.microsoft.com/office/powerpoint/2010/main" val="3695092367"/>
              </p:ext>
            </p:extLst>
          </p:nvPr>
        </p:nvGraphicFramePr>
        <p:xfrm>
          <a:off x="286223" y="1037226"/>
          <a:ext cx="9417335" cy="33447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45580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CONDITIONS TO E-AUCTION</a:t>
            </a:r>
            <a:endParaRPr lang="en-US" sz="4000" b="1" u="sng" dirty="0">
              <a:solidFill>
                <a:schemeClr val="bg2">
                  <a:lumMod val="25000"/>
                </a:schemeClr>
              </a:solidFill>
            </a:endParaRPr>
          </a:p>
        </p:txBody>
      </p:sp>
    </p:spTree>
    <p:extLst>
      <p:ext uri="{BB962C8B-B14F-4D97-AF65-F5344CB8AC3E}">
        <p14:creationId xmlns:p14="http://schemas.microsoft.com/office/powerpoint/2010/main" val="19650272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EUP Details</a:t>
            </a:r>
            <a:endParaRPr lang="en-US" sz="1800" dirty="0" smtClean="0">
              <a:ea typeface="ＭＳ Ｐゴシック" pitchFamily="34" charset="-128"/>
            </a:endParaRPr>
          </a:p>
          <a:p>
            <a:pPr marL="0" indent="0">
              <a:buNone/>
            </a:pP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28</a:t>
            </a:fld>
            <a:endParaRPr lang="en-AU" dirty="0"/>
          </a:p>
        </p:txBody>
      </p:sp>
      <p:sp>
        <p:nvSpPr>
          <p:cNvPr id="16" name="Rectangle 7"/>
          <p:cNvSpPr>
            <a:spLocks noChangeArrowheads="1"/>
          </p:cNvSpPr>
          <p:nvPr/>
        </p:nvSpPr>
        <p:spPr bwMode="auto">
          <a:xfrm>
            <a:off x="245178" y="1026041"/>
            <a:ext cx="9127422" cy="5770811"/>
          </a:xfrm>
          <a:prstGeom prst="rect">
            <a:avLst/>
          </a:prstGeom>
          <a:noFill/>
          <a:ln w="9525">
            <a:noFill/>
            <a:miter lim="800000"/>
            <a:headEnd/>
            <a:tailEnd/>
          </a:ln>
        </p:spPr>
        <p:txBody>
          <a:bodyPr wrap="square">
            <a:spAutoFit/>
          </a:bodyPr>
          <a:lstStyle/>
          <a:p>
            <a:pPr marL="342900" indent="-342900" algn="just">
              <a:lnSpc>
                <a:spcPct val="150000"/>
              </a:lnSpc>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As a part of Conditions to Auction, Bidders shall provide </a:t>
            </a:r>
            <a:r>
              <a:rPr lang="en-IN" sz="1800" b="0" dirty="0">
                <a:latin typeface="Calibri" pitchFamily="34" charset="0"/>
                <a:cs typeface="Calibri" pitchFamily="34" charset="0"/>
              </a:rPr>
              <a:t>their EUP details </a:t>
            </a:r>
            <a:r>
              <a:rPr lang="en-IN" sz="1800" b="0" dirty="0" smtClean="0">
                <a:latin typeface="Calibri" pitchFamily="34" charset="0"/>
                <a:cs typeface="Calibri" pitchFamily="34" charset="0"/>
              </a:rPr>
              <a:t>for computation of the Normative Coal Requirement of the plant.</a:t>
            </a:r>
          </a:p>
          <a:p>
            <a:pPr marL="342900" indent="-342900" algn="just">
              <a:lnSpc>
                <a:spcPct val="150000"/>
              </a:lnSpc>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Following Details are required for this purpose:</a:t>
            </a:r>
          </a:p>
          <a:p>
            <a:pPr marL="800100" lvl="1" indent="-342900" algn="just">
              <a:lnSpc>
                <a:spcPct val="150000"/>
              </a:lnSpc>
              <a:spcBef>
                <a:spcPts val="600"/>
              </a:spcBef>
              <a:spcAft>
                <a:spcPts val="600"/>
              </a:spcAft>
              <a:buClr>
                <a:schemeClr val="tx2"/>
              </a:buClr>
              <a:buFont typeface="Calibri" pitchFamily="34" charset="0"/>
              <a:buChar char="—"/>
            </a:pPr>
            <a:r>
              <a:rPr lang="en-IN" sz="1800" b="0" dirty="0" smtClean="0">
                <a:latin typeface="Calibri" pitchFamily="34" charset="0"/>
                <a:cs typeface="Calibri" pitchFamily="34" charset="0"/>
              </a:rPr>
              <a:t>Details of the EUP including capacity</a:t>
            </a:r>
          </a:p>
          <a:p>
            <a:pPr marL="800100" lvl="1" indent="-342900" algn="just">
              <a:lnSpc>
                <a:spcPct val="150000"/>
              </a:lnSpc>
              <a:spcBef>
                <a:spcPts val="600"/>
              </a:spcBef>
              <a:spcAft>
                <a:spcPts val="600"/>
              </a:spcAft>
              <a:buClr>
                <a:schemeClr val="tx2"/>
              </a:buClr>
              <a:buFont typeface="Calibri" pitchFamily="34" charset="0"/>
              <a:buChar char="—"/>
            </a:pPr>
            <a:r>
              <a:rPr lang="en-IN" sz="1800" b="0" dirty="0" smtClean="0">
                <a:latin typeface="Calibri" pitchFamily="34" charset="0"/>
                <a:cs typeface="Calibri" pitchFamily="34" charset="0"/>
              </a:rPr>
              <a:t>Details of </a:t>
            </a:r>
            <a:r>
              <a:rPr lang="en-US" sz="1800" b="0" dirty="0" smtClean="0">
                <a:latin typeface="Calibri" pitchFamily="34" charset="0"/>
                <a:cs typeface="Calibri" pitchFamily="34" charset="0"/>
              </a:rPr>
              <a:t>existing </a:t>
            </a:r>
            <a:r>
              <a:rPr lang="en-US" sz="1800" b="0" dirty="0">
                <a:latin typeface="Calibri" pitchFamily="34" charset="0"/>
                <a:cs typeface="Calibri" pitchFamily="34" charset="0"/>
              </a:rPr>
              <a:t>coal </a:t>
            </a:r>
            <a:r>
              <a:rPr lang="en-US" sz="1800" b="0" dirty="0" smtClean="0">
                <a:latin typeface="Calibri" pitchFamily="34" charset="0"/>
                <a:cs typeface="Calibri" pitchFamily="34" charset="0"/>
              </a:rPr>
              <a:t>linkage(s) if any</a:t>
            </a:r>
          </a:p>
          <a:p>
            <a:pPr marL="800100" lvl="1" indent="-342900" algn="just">
              <a:lnSpc>
                <a:spcPct val="150000"/>
              </a:lnSpc>
              <a:spcBef>
                <a:spcPts val="600"/>
              </a:spcBef>
              <a:spcAft>
                <a:spcPts val="600"/>
              </a:spcAft>
              <a:buClr>
                <a:schemeClr val="tx2"/>
              </a:buClr>
              <a:buFont typeface="Calibri" pitchFamily="34" charset="0"/>
              <a:buChar char="—"/>
            </a:pPr>
            <a:r>
              <a:rPr lang="en-IN" sz="1800" b="0" dirty="0">
                <a:latin typeface="Calibri" pitchFamily="34" charset="0"/>
                <a:cs typeface="Calibri" pitchFamily="34" charset="0"/>
              </a:rPr>
              <a:t>Details of </a:t>
            </a:r>
            <a:r>
              <a:rPr lang="en-US" sz="1800" b="0" dirty="0">
                <a:latin typeface="Calibri" pitchFamily="34" charset="0"/>
                <a:cs typeface="Calibri" pitchFamily="34" charset="0"/>
              </a:rPr>
              <a:t>existing </a:t>
            </a:r>
            <a:r>
              <a:rPr lang="en-US" sz="1800" b="0" dirty="0" smtClean="0">
                <a:latin typeface="Calibri" pitchFamily="34" charset="0"/>
                <a:cs typeface="Calibri" pitchFamily="34" charset="0"/>
              </a:rPr>
              <a:t>Captive Coal Mine, if </a:t>
            </a:r>
            <a:r>
              <a:rPr lang="en-US" sz="1800" b="0" dirty="0">
                <a:latin typeface="Calibri" pitchFamily="34" charset="0"/>
                <a:cs typeface="Calibri" pitchFamily="34" charset="0"/>
              </a:rPr>
              <a:t>any</a:t>
            </a:r>
          </a:p>
          <a:p>
            <a:pPr lvl="1" algn="just">
              <a:spcAft>
                <a:spcPts val="1200"/>
              </a:spcAft>
              <a:buClr>
                <a:schemeClr val="tx2"/>
              </a:buClr>
            </a:pPr>
            <a:endParaRPr lang="en-US" sz="1800" b="0" dirty="0" smtClean="0">
              <a:latin typeface="Calibri" pitchFamily="34" charset="0"/>
              <a:cs typeface="Calibri" pitchFamily="34" charset="0"/>
            </a:endParaRPr>
          </a:p>
          <a:p>
            <a:pPr marL="0" lvl="1" algn="just">
              <a:spcAft>
                <a:spcPts val="1200"/>
              </a:spcAft>
              <a:buClr>
                <a:schemeClr val="tx2"/>
              </a:buClr>
            </a:pPr>
            <a:r>
              <a:rPr lang="en-US" sz="1800" b="0" dirty="0" smtClean="0">
                <a:latin typeface="Calibri" pitchFamily="34" charset="0"/>
                <a:cs typeface="Calibri" pitchFamily="34" charset="0"/>
              </a:rPr>
              <a:t>The same are required in the format as provided on the electronic platform.</a:t>
            </a:r>
          </a:p>
          <a:p>
            <a:pPr marL="800100" lvl="1" indent="-342900" algn="just">
              <a:spcAft>
                <a:spcPts val="1200"/>
              </a:spcAft>
              <a:buClr>
                <a:schemeClr val="tx2"/>
              </a:buClr>
              <a:buFont typeface="Wingdings" pitchFamily="2" charset="2"/>
              <a:buChar char="§"/>
            </a:pPr>
            <a:endParaRPr lang="en-IN" sz="1800" b="0" dirty="0">
              <a:latin typeface="Calibri" pitchFamily="34" charset="0"/>
              <a:cs typeface="Calibri" pitchFamily="34" charset="0"/>
            </a:endParaRPr>
          </a:p>
          <a:p>
            <a:pPr algn="just">
              <a:spcAft>
                <a:spcPts val="1200"/>
              </a:spcAft>
              <a:buClr>
                <a:schemeClr val="tx2"/>
              </a:buClr>
            </a:pPr>
            <a:endParaRPr lang="en-IN" sz="1800" b="0" dirty="0" smtClean="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p:txBody>
      </p:sp>
    </p:spTree>
    <p:extLst>
      <p:ext uri="{BB962C8B-B14F-4D97-AF65-F5344CB8AC3E}">
        <p14:creationId xmlns:p14="http://schemas.microsoft.com/office/powerpoint/2010/main" val="756055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Bid Security</a:t>
            </a:r>
            <a:endParaRPr lang="en-US" sz="1800" dirty="0" smtClean="0">
              <a:ea typeface="ＭＳ Ｐゴシック" pitchFamily="34" charset="-128"/>
            </a:endParaRPr>
          </a:p>
          <a:p>
            <a:pPr marL="0" indent="0">
              <a:buNone/>
            </a:pP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29</a:t>
            </a:fld>
            <a:endParaRPr lang="en-AU" dirty="0"/>
          </a:p>
        </p:txBody>
      </p:sp>
      <p:sp>
        <p:nvSpPr>
          <p:cNvPr id="16" name="Rectangle 7"/>
          <p:cNvSpPr>
            <a:spLocks noChangeArrowheads="1"/>
          </p:cNvSpPr>
          <p:nvPr/>
        </p:nvSpPr>
        <p:spPr bwMode="auto">
          <a:xfrm>
            <a:off x="245178" y="1026041"/>
            <a:ext cx="9127422" cy="1723549"/>
          </a:xfrm>
          <a:prstGeom prst="rect">
            <a:avLst/>
          </a:prstGeom>
          <a:noFill/>
          <a:ln w="9525">
            <a:noFill/>
            <a:miter lim="800000"/>
            <a:headEnd/>
            <a:tailEnd/>
          </a:ln>
        </p:spPr>
        <p:txBody>
          <a:bodyPr wrap="square">
            <a:spAutoFit/>
          </a:bodyPr>
          <a:lstStyle/>
          <a:p>
            <a:pPr marL="800100" lvl="1" indent="-342900" algn="just">
              <a:spcAft>
                <a:spcPts val="1200"/>
              </a:spcAft>
              <a:buClr>
                <a:schemeClr val="tx2"/>
              </a:buClr>
              <a:buFont typeface="Wingdings" pitchFamily="2" charset="2"/>
              <a:buChar char="§"/>
            </a:pPr>
            <a:endParaRPr lang="en-IN" sz="1800" b="0" dirty="0">
              <a:latin typeface="Calibri" pitchFamily="34" charset="0"/>
              <a:cs typeface="Calibri" pitchFamily="34" charset="0"/>
            </a:endParaRPr>
          </a:p>
          <a:p>
            <a:pPr algn="just">
              <a:spcAft>
                <a:spcPts val="1200"/>
              </a:spcAft>
              <a:buClr>
                <a:schemeClr val="tx2"/>
              </a:buClr>
            </a:pPr>
            <a:endParaRPr lang="en-IN" sz="1800" b="0" dirty="0" smtClean="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p:txBody>
      </p:sp>
      <p:sp>
        <p:nvSpPr>
          <p:cNvPr id="5" name="Rectangle 7"/>
          <p:cNvSpPr>
            <a:spLocks noChangeArrowheads="1"/>
          </p:cNvSpPr>
          <p:nvPr/>
        </p:nvSpPr>
        <p:spPr bwMode="auto">
          <a:xfrm>
            <a:off x="450376" y="1026041"/>
            <a:ext cx="9026133" cy="5755422"/>
          </a:xfrm>
          <a:prstGeom prst="rect">
            <a:avLst/>
          </a:prstGeom>
          <a:noFill/>
          <a:ln w="9525">
            <a:noFill/>
            <a:miter lim="800000"/>
            <a:headEnd/>
            <a:tailEnd/>
          </a:ln>
        </p:spPr>
        <p:txBody>
          <a:bodyPr wrap="square">
            <a:spAutoFit/>
          </a:bodyPr>
          <a:lstStyle/>
          <a:p>
            <a:pPr marL="342900" lvl="1" indent="-342900" algn="just">
              <a:spcBef>
                <a:spcPts val="600"/>
              </a:spcBef>
              <a:spcAft>
                <a:spcPts val="600"/>
              </a:spcAft>
              <a:buClr>
                <a:schemeClr val="tx2"/>
              </a:buClr>
              <a:buFont typeface="Wingdings" pitchFamily="2" charset="2"/>
              <a:buChar char="§"/>
            </a:pPr>
            <a:r>
              <a:rPr lang="en-IN" b="0" dirty="0" smtClean="0">
                <a:latin typeface="Calibri" pitchFamily="34" charset="0"/>
                <a:cs typeface="Calibri" pitchFamily="34" charset="0"/>
              </a:rPr>
              <a:t>Bidder </a:t>
            </a:r>
            <a:r>
              <a:rPr lang="en-IN" b="0" dirty="0">
                <a:latin typeface="Calibri" pitchFamily="34" charset="0"/>
                <a:cs typeface="Calibri" pitchFamily="34" charset="0"/>
              </a:rPr>
              <a:t>shall furnish, a bid security in the form of an </a:t>
            </a:r>
            <a:r>
              <a:rPr lang="en-IN" b="0" dirty="0" smtClean="0">
                <a:latin typeface="Calibri" pitchFamily="34" charset="0"/>
                <a:cs typeface="Calibri" pitchFamily="34" charset="0"/>
              </a:rPr>
              <a:t>Earnest Money Deposit (EMD). </a:t>
            </a:r>
            <a:endParaRPr lang="en-IN"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b="0" dirty="0" smtClean="0">
                <a:latin typeface="Calibri" pitchFamily="34" charset="0"/>
                <a:cs typeface="Calibri" pitchFamily="34" charset="0"/>
              </a:rPr>
              <a:t>The </a:t>
            </a:r>
            <a:r>
              <a:rPr lang="en-IN" b="0" dirty="0">
                <a:latin typeface="Calibri" pitchFamily="34" charset="0"/>
                <a:cs typeface="Calibri" pitchFamily="34" charset="0"/>
              </a:rPr>
              <a:t>Bid Security shall be Rs. 100 per </a:t>
            </a:r>
            <a:r>
              <a:rPr lang="en-IN" b="0" dirty="0" smtClean="0">
                <a:latin typeface="Calibri" pitchFamily="34" charset="0"/>
                <a:cs typeface="Calibri" pitchFamily="34" charset="0"/>
              </a:rPr>
              <a:t>tonne of the quantity the bidder intends to bid across various Lots. </a:t>
            </a:r>
            <a:endParaRPr lang="en-IN"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b="0" dirty="0" smtClean="0">
                <a:latin typeface="Calibri" pitchFamily="34" charset="0"/>
                <a:cs typeface="Calibri" pitchFamily="34" charset="0"/>
              </a:rPr>
              <a:t>The </a:t>
            </a:r>
            <a:r>
              <a:rPr lang="en-IN" b="0" dirty="0">
                <a:latin typeface="Calibri" pitchFamily="34" charset="0"/>
                <a:cs typeface="Calibri" pitchFamily="34" charset="0"/>
              </a:rPr>
              <a:t>payments made by Bidders towards the Bid Security </a:t>
            </a:r>
            <a:r>
              <a:rPr lang="en-IN" b="0" dirty="0" smtClean="0">
                <a:latin typeface="Calibri" pitchFamily="34" charset="0"/>
                <a:cs typeface="Calibri" pitchFamily="34" charset="0"/>
              </a:rPr>
              <a:t>shall be collected in a </a:t>
            </a:r>
            <a:r>
              <a:rPr lang="en-IN" b="0" dirty="0">
                <a:latin typeface="Calibri" pitchFamily="34" charset="0"/>
                <a:cs typeface="Calibri" pitchFamily="34" charset="0"/>
              </a:rPr>
              <a:t>designated bank account as mentioned in the Scheme Document</a:t>
            </a:r>
          </a:p>
          <a:p>
            <a:pPr marL="342900" lvl="1" indent="-342900" algn="just">
              <a:spcBef>
                <a:spcPts val="600"/>
              </a:spcBef>
              <a:spcAft>
                <a:spcPts val="600"/>
              </a:spcAft>
              <a:buClr>
                <a:schemeClr val="tx2"/>
              </a:buClr>
              <a:buFont typeface="Wingdings" pitchFamily="2" charset="2"/>
              <a:buChar char="§"/>
            </a:pPr>
            <a:r>
              <a:rPr lang="en-IN" b="0" dirty="0" smtClean="0">
                <a:latin typeface="Calibri" pitchFamily="34" charset="0"/>
                <a:cs typeface="Calibri" pitchFamily="34" charset="0"/>
              </a:rPr>
              <a:t>The </a:t>
            </a:r>
            <a:r>
              <a:rPr lang="en-IN" b="0" dirty="0">
                <a:latin typeface="Calibri" pitchFamily="34" charset="0"/>
                <a:cs typeface="Calibri" pitchFamily="34" charset="0"/>
              </a:rPr>
              <a:t>Bidder shall ensure that at any time during the auction process, its Bid Security is adequate vis-à-vis the intended Link Quantity. </a:t>
            </a:r>
          </a:p>
          <a:p>
            <a:pPr marL="800100" lvl="2" indent="-342900" algn="just">
              <a:spcBef>
                <a:spcPts val="600"/>
              </a:spcBef>
              <a:spcAft>
                <a:spcPts val="600"/>
              </a:spcAft>
              <a:buClr>
                <a:schemeClr val="tx2"/>
              </a:buClr>
              <a:buFont typeface="Calibri" pitchFamily="34" charset="0"/>
              <a:buChar char="—"/>
            </a:pPr>
            <a:r>
              <a:rPr lang="en-IN" b="0" dirty="0" smtClean="0">
                <a:latin typeface="Calibri" pitchFamily="34" charset="0"/>
                <a:cs typeface="Calibri" pitchFamily="34" charset="0"/>
              </a:rPr>
              <a:t>The </a:t>
            </a:r>
            <a:r>
              <a:rPr lang="en-IN" b="0" dirty="0">
                <a:latin typeface="Calibri" pitchFamily="34" charset="0"/>
                <a:cs typeface="Calibri" pitchFamily="34" charset="0"/>
              </a:rPr>
              <a:t>Bidder has the flexibility to top up the Bid Security </a:t>
            </a:r>
            <a:r>
              <a:rPr lang="en-IN" dirty="0">
                <a:latin typeface="Calibri" pitchFamily="34" charset="0"/>
                <a:cs typeface="Calibri" pitchFamily="34" charset="0"/>
              </a:rPr>
              <a:t>at least 1 business day prior </a:t>
            </a:r>
            <a:r>
              <a:rPr lang="en-IN" b="0" dirty="0">
                <a:latin typeface="Calibri" pitchFamily="34" charset="0"/>
                <a:cs typeface="Calibri" pitchFamily="34" charset="0"/>
              </a:rPr>
              <a:t>to the scheduled auction of Coal Linkages pertaining to the Lot. </a:t>
            </a:r>
            <a:endParaRPr lang="en-IN" b="0" dirty="0" smtClean="0">
              <a:latin typeface="Calibri" pitchFamily="34" charset="0"/>
              <a:cs typeface="Calibri" pitchFamily="34" charset="0"/>
            </a:endParaRPr>
          </a:p>
          <a:p>
            <a:pPr marL="800100" lvl="2" indent="-342900" algn="just">
              <a:spcBef>
                <a:spcPts val="600"/>
              </a:spcBef>
              <a:spcAft>
                <a:spcPts val="600"/>
              </a:spcAft>
              <a:buClr>
                <a:schemeClr val="tx2"/>
              </a:buClr>
              <a:buFont typeface="Calibri" pitchFamily="34" charset="0"/>
              <a:buChar char="—"/>
            </a:pPr>
            <a:r>
              <a:rPr lang="en-US" dirty="0" smtClean="0">
                <a:latin typeface="Calibri" pitchFamily="34" charset="0"/>
                <a:cs typeface="Calibri" pitchFamily="34" charset="0"/>
              </a:rPr>
              <a:t>Under no circumstances, the bidder shall be allowed to bid for a quantity for which the Bid </a:t>
            </a:r>
            <a:r>
              <a:rPr lang="en-US" dirty="0">
                <a:latin typeface="Calibri" pitchFamily="34" charset="0"/>
                <a:cs typeface="Calibri" pitchFamily="34" charset="0"/>
              </a:rPr>
              <a:t>S</a:t>
            </a:r>
            <a:r>
              <a:rPr lang="en-US" dirty="0" smtClean="0">
                <a:latin typeface="Calibri" pitchFamily="34" charset="0"/>
                <a:cs typeface="Calibri" pitchFamily="34" charset="0"/>
              </a:rPr>
              <a:t>ecurity has not been deposited. </a:t>
            </a:r>
            <a:endParaRPr lang="en-IN" dirty="0" smtClean="0">
              <a:latin typeface="Calibri" pitchFamily="34" charset="0"/>
              <a:cs typeface="Calibri" pitchFamily="34" charset="0"/>
            </a:endParaRPr>
          </a:p>
          <a:p>
            <a:pPr marL="0" lvl="1" algn="just">
              <a:spcBef>
                <a:spcPts val="600"/>
              </a:spcBef>
              <a:spcAft>
                <a:spcPts val="600"/>
              </a:spcAft>
              <a:buClr>
                <a:schemeClr val="tx2"/>
              </a:buClr>
            </a:pPr>
            <a:r>
              <a:rPr lang="en-IN" dirty="0">
                <a:latin typeface="Calibri" pitchFamily="34" charset="0"/>
                <a:cs typeface="Calibri" pitchFamily="34" charset="0"/>
              </a:rPr>
              <a:t>Refund of Bid Security</a:t>
            </a:r>
          </a:p>
          <a:p>
            <a:pPr marL="342900" lvl="1" indent="-342900" algn="just">
              <a:spcBef>
                <a:spcPts val="600"/>
              </a:spcBef>
              <a:spcAft>
                <a:spcPts val="600"/>
              </a:spcAft>
              <a:buClr>
                <a:schemeClr val="tx2"/>
              </a:buClr>
              <a:buFont typeface="Wingdings" pitchFamily="2" charset="2"/>
              <a:buChar char="§"/>
            </a:pPr>
            <a:r>
              <a:rPr lang="en-IN" b="0" dirty="0" smtClean="0">
                <a:latin typeface="Calibri" pitchFamily="34" charset="0"/>
                <a:cs typeface="Calibri" pitchFamily="34" charset="0"/>
              </a:rPr>
              <a:t>The </a:t>
            </a:r>
            <a:r>
              <a:rPr lang="en-IN" b="0" dirty="0">
                <a:latin typeface="Calibri" pitchFamily="34" charset="0"/>
                <a:cs typeface="Calibri" pitchFamily="34" charset="0"/>
              </a:rPr>
              <a:t>Bid Security pertaining to the Allocated Quantity of the Successful Bidder will be returned by the relevant Subsidiary to the Successful Bidder, without any interest, post submission of executed copies of </a:t>
            </a:r>
            <a:r>
              <a:rPr lang="en-IN" b="0" dirty="0" smtClean="0">
                <a:latin typeface="Calibri" pitchFamily="34" charset="0"/>
                <a:cs typeface="Calibri" pitchFamily="34" charset="0"/>
              </a:rPr>
              <a:t>FSA </a:t>
            </a:r>
            <a:r>
              <a:rPr lang="en-IN" b="0" dirty="0">
                <a:latin typeface="Calibri" pitchFamily="34" charset="0"/>
                <a:cs typeface="Calibri" pitchFamily="34" charset="0"/>
              </a:rPr>
              <a:t>to </a:t>
            </a:r>
            <a:r>
              <a:rPr lang="en-IN" b="0" dirty="0" smtClean="0">
                <a:latin typeface="Calibri" pitchFamily="34" charset="0"/>
                <a:cs typeface="Calibri" pitchFamily="34" charset="0"/>
              </a:rPr>
              <a:t>the </a:t>
            </a:r>
            <a:r>
              <a:rPr lang="en-IN" b="0" dirty="0">
                <a:latin typeface="Calibri" pitchFamily="34" charset="0"/>
                <a:cs typeface="Calibri" pitchFamily="34" charset="0"/>
              </a:rPr>
              <a:t>relevant </a:t>
            </a:r>
            <a:r>
              <a:rPr lang="en-IN" b="0" dirty="0" smtClean="0">
                <a:latin typeface="Calibri" pitchFamily="34" charset="0"/>
                <a:cs typeface="Calibri" pitchFamily="34" charset="0"/>
              </a:rPr>
              <a:t>Subsidiary</a:t>
            </a:r>
            <a:endParaRPr lang="en-IN"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b="0" dirty="0" smtClean="0">
                <a:latin typeface="Calibri" pitchFamily="34" charset="0"/>
                <a:cs typeface="Calibri" pitchFamily="34" charset="0"/>
              </a:rPr>
              <a:t>The </a:t>
            </a:r>
            <a:r>
              <a:rPr lang="en-IN" b="0" dirty="0">
                <a:latin typeface="Calibri" pitchFamily="34" charset="0"/>
                <a:cs typeface="Calibri" pitchFamily="34" charset="0"/>
              </a:rPr>
              <a:t>balance Bid Security of the Successful Bidder, if any, and the entire Bid Security of </a:t>
            </a:r>
            <a:r>
              <a:rPr lang="en-IN" b="0" dirty="0" smtClean="0">
                <a:latin typeface="Calibri" pitchFamily="34" charset="0"/>
                <a:cs typeface="Calibri" pitchFamily="34" charset="0"/>
              </a:rPr>
              <a:t>unsuccessful Bidders </a:t>
            </a:r>
            <a:r>
              <a:rPr lang="en-IN" b="0" dirty="0">
                <a:latin typeface="Calibri" pitchFamily="34" charset="0"/>
                <a:cs typeface="Calibri" pitchFamily="34" charset="0"/>
              </a:rPr>
              <a:t>shall be returned </a:t>
            </a:r>
            <a:r>
              <a:rPr lang="en-IN" b="0" dirty="0" smtClean="0">
                <a:latin typeface="Calibri" pitchFamily="34" charset="0"/>
                <a:cs typeface="Calibri" pitchFamily="34" charset="0"/>
              </a:rPr>
              <a:t>without </a:t>
            </a:r>
            <a:r>
              <a:rPr lang="en-IN" b="0" dirty="0">
                <a:latin typeface="Calibri" pitchFamily="34" charset="0"/>
                <a:cs typeface="Calibri" pitchFamily="34" charset="0"/>
              </a:rPr>
              <a:t>any interest, post completion of the </a:t>
            </a:r>
            <a:r>
              <a:rPr lang="en-US" b="0" dirty="0">
                <a:latin typeface="Calibri" pitchFamily="34" charset="0"/>
                <a:cs typeface="Calibri" pitchFamily="34" charset="0"/>
              </a:rPr>
              <a:t>Phase II </a:t>
            </a:r>
            <a:r>
              <a:rPr lang="en-US" b="0" dirty="0" smtClean="0">
                <a:latin typeface="Calibri" pitchFamily="34" charset="0"/>
                <a:cs typeface="Calibri" pitchFamily="34" charset="0"/>
              </a:rPr>
              <a:t>Auction </a:t>
            </a:r>
            <a:r>
              <a:rPr lang="en-US" b="0" dirty="0">
                <a:latin typeface="Calibri" pitchFamily="34" charset="0"/>
                <a:cs typeface="Calibri" pitchFamily="34" charset="0"/>
              </a:rPr>
              <a:t>(for </a:t>
            </a:r>
            <a:r>
              <a:rPr lang="en-US" b="0" dirty="0" smtClean="0">
                <a:latin typeface="Calibri" pitchFamily="34" charset="0"/>
                <a:cs typeface="Calibri" pitchFamily="34" charset="0"/>
              </a:rPr>
              <a:t>Cement sub-sector)</a:t>
            </a:r>
            <a:endParaRPr lang="en-IN" b="0" dirty="0">
              <a:latin typeface="Calibri" pitchFamily="34" charset="0"/>
              <a:cs typeface="Calibri" pitchFamily="34" charset="0"/>
            </a:endParaRPr>
          </a:p>
        </p:txBody>
      </p:sp>
    </p:spTree>
    <p:extLst>
      <p:ext uri="{BB962C8B-B14F-4D97-AF65-F5344CB8AC3E}">
        <p14:creationId xmlns:p14="http://schemas.microsoft.com/office/powerpoint/2010/main" val="26159215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Bid Security …</a:t>
            </a:r>
            <a:r>
              <a:rPr lang="en-US" sz="2000" dirty="0" smtClean="0">
                <a:ea typeface="ＭＳ Ｐゴシック" pitchFamily="34" charset="-128"/>
              </a:rPr>
              <a:t>2</a:t>
            </a:r>
            <a:endParaRPr lang="en-US" sz="1800" dirty="0">
              <a:ea typeface="ＭＳ Ｐゴシック" pitchFamily="34" charset="-128"/>
            </a:endParaRPr>
          </a:p>
          <a:p>
            <a:pPr marL="0" indent="0">
              <a:buNone/>
            </a:pP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30</a:t>
            </a:fld>
            <a:endParaRPr lang="en-AU" dirty="0"/>
          </a:p>
        </p:txBody>
      </p:sp>
      <p:sp>
        <p:nvSpPr>
          <p:cNvPr id="5" name="Rectangle 7"/>
          <p:cNvSpPr>
            <a:spLocks noChangeArrowheads="1"/>
          </p:cNvSpPr>
          <p:nvPr/>
        </p:nvSpPr>
        <p:spPr bwMode="auto">
          <a:xfrm>
            <a:off x="450376" y="1026041"/>
            <a:ext cx="8929151" cy="4770537"/>
          </a:xfrm>
          <a:prstGeom prst="rect">
            <a:avLst/>
          </a:prstGeom>
          <a:noFill/>
          <a:ln w="9525">
            <a:noFill/>
            <a:miter lim="800000"/>
            <a:headEnd/>
            <a:tailEnd/>
          </a:ln>
        </p:spPr>
        <p:txBody>
          <a:bodyPr wrap="square">
            <a:spAutoFit/>
          </a:bodyPr>
          <a:lstStyle/>
          <a:p>
            <a:pPr marL="0" lvl="1" algn="just">
              <a:spcBef>
                <a:spcPts val="600"/>
              </a:spcBef>
              <a:spcAft>
                <a:spcPts val="600"/>
              </a:spcAft>
              <a:buClr>
                <a:schemeClr val="tx2"/>
              </a:buClr>
            </a:pPr>
            <a:r>
              <a:rPr lang="en-IN" sz="1800" dirty="0" smtClean="0">
                <a:latin typeface="Calibri" pitchFamily="34" charset="0"/>
                <a:cs typeface="Calibri" pitchFamily="34" charset="0"/>
              </a:rPr>
              <a:t>Conditions for forfeiture </a:t>
            </a:r>
            <a:r>
              <a:rPr lang="en-IN" sz="1800" dirty="0">
                <a:latin typeface="Calibri" pitchFamily="34" charset="0"/>
                <a:cs typeface="Calibri" pitchFamily="34" charset="0"/>
              </a:rPr>
              <a:t>of Bid Security</a:t>
            </a: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The </a:t>
            </a:r>
            <a:r>
              <a:rPr lang="en-IN" sz="1800" b="0" dirty="0">
                <a:latin typeface="Calibri" pitchFamily="34" charset="0"/>
                <a:cs typeface="Calibri" pitchFamily="34" charset="0"/>
              </a:rPr>
              <a:t>information, documents and/ or payments with respect to the Conditions to Auction are determined to be </a:t>
            </a:r>
            <a:r>
              <a:rPr lang="en-IN" sz="1800" b="0" dirty="0" smtClean="0">
                <a:latin typeface="Calibri" pitchFamily="34" charset="0"/>
                <a:cs typeface="Calibri" pitchFamily="34" charset="0"/>
              </a:rPr>
              <a:t>non-responsive</a:t>
            </a:r>
            <a:endParaRPr lang="en-IN" sz="1800"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Engagement in </a:t>
            </a:r>
            <a:r>
              <a:rPr lang="en-IN" sz="1800" b="0" dirty="0">
                <a:latin typeface="Calibri" pitchFamily="34" charset="0"/>
                <a:cs typeface="Calibri" pitchFamily="34" charset="0"/>
              </a:rPr>
              <a:t>a Corrupt Practice, Fraudulent Practice, Coercive Practice, Undesirable Practice or Restrictive Practice </a:t>
            </a: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In </a:t>
            </a:r>
            <a:r>
              <a:rPr lang="en-IN" sz="1800" b="0" dirty="0">
                <a:latin typeface="Calibri" pitchFamily="34" charset="0"/>
                <a:cs typeface="Calibri" pitchFamily="34" charset="0"/>
              </a:rPr>
              <a:t>case </a:t>
            </a:r>
            <a:r>
              <a:rPr lang="en-IN" sz="1800" b="0" dirty="0" smtClean="0">
                <a:latin typeface="Calibri" pitchFamily="34" charset="0"/>
                <a:cs typeface="Calibri" pitchFamily="34" charset="0"/>
              </a:rPr>
              <a:t>of a </a:t>
            </a:r>
            <a:r>
              <a:rPr lang="en-IN" sz="1800" b="0" dirty="0">
                <a:latin typeface="Calibri" pitchFamily="34" charset="0"/>
                <a:cs typeface="Calibri" pitchFamily="34" charset="0"/>
              </a:rPr>
              <a:t>Successful Bidder, </a:t>
            </a:r>
            <a:r>
              <a:rPr lang="en-IN" sz="1800" b="0" dirty="0" smtClean="0">
                <a:latin typeface="Calibri" pitchFamily="34" charset="0"/>
                <a:cs typeface="Calibri" pitchFamily="34" charset="0"/>
              </a:rPr>
              <a:t>failure </a:t>
            </a:r>
            <a:r>
              <a:rPr lang="en-IN" sz="1800" b="0" dirty="0">
                <a:latin typeface="Calibri" pitchFamily="34" charset="0"/>
                <a:cs typeface="Calibri" pitchFamily="34" charset="0"/>
              </a:rPr>
              <a:t>to submit within 45 days </a:t>
            </a:r>
            <a:r>
              <a:rPr lang="en-IN" sz="1800" b="0" dirty="0" smtClean="0">
                <a:latin typeface="Calibri" pitchFamily="34" charset="0"/>
                <a:cs typeface="Calibri" pitchFamily="34" charset="0"/>
              </a:rPr>
              <a:t>of </a:t>
            </a:r>
            <a:r>
              <a:rPr lang="en-IN" sz="1800" b="0" dirty="0">
                <a:latin typeface="Calibri" pitchFamily="34" charset="0"/>
                <a:cs typeface="Calibri" pitchFamily="34" charset="0"/>
              </a:rPr>
              <a:t>issuance of the </a:t>
            </a:r>
            <a:r>
              <a:rPr lang="en-IN" sz="1800" b="0" dirty="0" smtClean="0">
                <a:latin typeface="Calibri" pitchFamily="34" charset="0"/>
                <a:cs typeface="Calibri" pitchFamily="34" charset="0"/>
              </a:rPr>
              <a:t>LOI, </a:t>
            </a:r>
            <a:r>
              <a:rPr lang="en-IN" sz="1800" b="0" dirty="0">
                <a:latin typeface="Calibri" pitchFamily="34" charset="0"/>
                <a:cs typeface="Calibri" pitchFamily="34" charset="0"/>
              </a:rPr>
              <a:t>the following: </a:t>
            </a:r>
          </a:p>
          <a:p>
            <a:pPr marL="800100" lvl="2" indent="-342900" algn="just">
              <a:spcBef>
                <a:spcPts val="600"/>
              </a:spcBef>
              <a:spcAft>
                <a:spcPts val="600"/>
              </a:spcAft>
              <a:buClr>
                <a:schemeClr val="tx2"/>
              </a:buClr>
              <a:buFont typeface="Calibri" pitchFamily="34" charset="0"/>
              <a:buChar char="—"/>
            </a:pPr>
            <a:r>
              <a:rPr lang="en-IN" sz="1800" b="0" dirty="0" smtClean="0">
                <a:latin typeface="Calibri" pitchFamily="34" charset="0"/>
                <a:cs typeface="Calibri" pitchFamily="34" charset="0"/>
              </a:rPr>
              <a:t>Performance Security</a:t>
            </a:r>
            <a:endParaRPr lang="en-IN" sz="1800" b="0" dirty="0">
              <a:latin typeface="Calibri" pitchFamily="34" charset="0"/>
              <a:cs typeface="Calibri" pitchFamily="34" charset="0"/>
            </a:endParaRPr>
          </a:p>
          <a:p>
            <a:pPr marL="800100" lvl="2" indent="-342900" algn="just">
              <a:spcBef>
                <a:spcPts val="600"/>
              </a:spcBef>
              <a:spcAft>
                <a:spcPts val="600"/>
              </a:spcAft>
              <a:buClr>
                <a:schemeClr val="tx2"/>
              </a:buClr>
              <a:buFont typeface="Calibri" pitchFamily="34" charset="0"/>
              <a:buChar char="—"/>
            </a:pPr>
            <a:r>
              <a:rPr lang="en-IN" sz="1800" b="0" dirty="0" smtClean="0">
                <a:latin typeface="Calibri" pitchFamily="34" charset="0"/>
                <a:cs typeface="Calibri" pitchFamily="34" charset="0"/>
              </a:rPr>
              <a:t>The </a:t>
            </a:r>
            <a:r>
              <a:rPr lang="en-IN" sz="1800" b="0" dirty="0">
                <a:latin typeface="Calibri" pitchFamily="34" charset="0"/>
                <a:cs typeface="Calibri" pitchFamily="34" charset="0"/>
              </a:rPr>
              <a:t>documents specified in Annexure IX of the Scheme Document and other documents as may be requested by CIL or the relevant </a:t>
            </a:r>
            <a:r>
              <a:rPr lang="en-IN" sz="1800" b="0" dirty="0" smtClean="0">
                <a:latin typeface="Calibri" pitchFamily="34" charset="0"/>
                <a:cs typeface="Calibri" pitchFamily="34" charset="0"/>
              </a:rPr>
              <a:t>Subsidiary</a:t>
            </a:r>
            <a:endParaRPr lang="en-IN" sz="1800"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Failure to execute the Agreement within the time period specified in the Scheme Document</a:t>
            </a:r>
            <a:endParaRPr lang="en-IN" sz="1800" b="0" dirty="0">
              <a:latin typeface="Calibri" pitchFamily="34" charset="0"/>
              <a:cs typeface="Calibri" pitchFamily="34" charset="0"/>
            </a:endParaRPr>
          </a:p>
          <a:p>
            <a:pPr marL="0" lvl="1" algn="just">
              <a:spcBef>
                <a:spcPts val="600"/>
              </a:spcBef>
              <a:spcAft>
                <a:spcPts val="600"/>
              </a:spcAft>
              <a:buClr>
                <a:schemeClr val="tx2"/>
              </a:buClr>
            </a:pPr>
            <a:r>
              <a:rPr lang="en-IN" sz="1800" b="0" dirty="0" smtClean="0">
                <a:latin typeface="Calibri" pitchFamily="34" charset="0"/>
                <a:cs typeface="Calibri" pitchFamily="34" charset="0"/>
              </a:rPr>
              <a:t>In </a:t>
            </a:r>
            <a:r>
              <a:rPr lang="en-IN" sz="1800" b="0" dirty="0">
                <a:latin typeface="Calibri" pitchFamily="34" charset="0"/>
                <a:cs typeface="Calibri" pitchFamily="34" charset="0"/>
              </a:rPr>
              <a:t>which case, the Bidder will also cease to be a Successful Bidder.</a:t>
            </a:r>
          </a:p>
        </p:txBody>
      </p:sp>
    </p:spTree>
    <p:extLst>
      <p:ext uri="{BB962C8B-B14F-4D97-AF65-F5344CB8AC3E}">
        <p14:creationId xmlns:p14="http://schemas.microsoft.com/office/powerpoint/2010/main" val="34232838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Process Fee</a:t>
            </a:r>
            <a:endParaRPr lang="en-US" sz="1800" dirty="0" smtClean="0">
              <a:ea typeface="ＭＳ Ｐゴシック" pitchFamily="34" charset="-128"/>
            </a:endParaRPr>
          </a:p>
          <a:p>
            <a:pPr marL="0" indent="0">
              <a:buNone/>
            </a:pP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31</a:t>
            </a:fld>
            <a:endParaRPr lang="en-AU" dirty="0"/>
          </a:p>
        </p:txBody>
      </p:sp>
      <p:sp>
        <p:nvSpPr>
          <p:cNvPr id="16" name="Rectangle 7"/>
          <p:cNvSpPr>
            <a:spLocks noChangeArrowheads="1"/>
          </p:cNvSpPr>
          <p:nvPr/>
        </p:nvSpPr>
        <p:spPr bwMode="auto">
          <a:xfrm>
            <a:off x="245178" y="1026041"/>
            <a:ext cx="9127422" cy="1723549"/>
          </a:xfrm>
          <a:prstGeom prst="rect">
            <a:avLst/>
          </a:prstGeom>
          <a:noFill/>
          <a:ln w="9525">
            <a:noFill/>
            <a:miter lim="800000"/>
            <a:headEnd/>
            <a:tailEnd/>
          </a:ln>
        </p:spPr>
        <p:txBody>
          <a:bodyPr wrap="square">
            <a:spAutoFit/>
          </a:bodyPr>
          <a:lstStyle/>
          <a:p>
            <a:pPr marL="800100" lvl="1" indent="-342900" algn="just">
              <a:spcAft>
                <a:spcPts val="1200"/>
              </a:spcAft>
              <a:buClr>
                <a:schemeClr val="tx2"/>
              </a:buClr>
              <a:buFont typeface="Wingdings" pitchFamily="2" charset="2"/>
              <a:buChar char="§"/>
            </a:pPr>
            <a:endParaRPr lang="en-IN" sz="1800" b="0" dirty="0">
              <a:latin typeface="Calibri" pitchFamily="34" charset="0"/>
              <a:cs typeface="Calibri" pitchFamily="34" charset="0"/>
            </a:endParaRPr>
          </a:p>
          <a:p>
            <a:pPr algn="just">
              <a:spcAft>
                <a:spcPts val="1200"/>
              </a:spcAft>
              <a:buClr>
                <a:schemeClr val="tx2"/>
              </a:buClr>
            </a:pPr>
            <a:endParaRPr lang="en-IN" sz="1800" b="0" dirty="0" smtClean="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p:txBody>
      </p:sp>
      <p:sp>
        <p:nvSpPr>
          <p:cNvPr id="6" name="Rectangle 7"/>
          <p:cNvSpPr>
            <a:spLocks noChangeArrowheads="1"/>
          </p:cNvSpPr>
          <p:nvPr/>
        </p:nvSpPr>
        <p:spPr bwMode="auto">
          <a:xfrm>
            <a:off x="450376" y="1026041"/>
            <a:ext cx="9150824" cy="5570756"/>
          </a:xfrm>
          <a:prstGeom prst="rect">
            <a:avLst/>
          </a:prstGeom>
          <a:noFill/>
          <a:ln w="9525">
            <a:noFill/>
            <a:miter lim="800000"/>
            <a:headEnd/>
            <a:tailEnd/>
          </a:ln>
        </p:spPr>
        <p:txBody>
          <a:bodyPr wrap="square">
            <a:spAutoFit/>
          </a:bodyPr>
          <a:lstStyle/>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Along with Bid Security, the Bidders </a:t>
            </a:r>
            <a:r>
              <a:rPr lang="en-IN" sz="1800" b="0" dirty="0">
                <a:latin typeface="Calibri" pitchFamily="34" charset="0"/>
                <a:cs typeface="Calibri" pitchFamily="34" charset="0"/>
              </a:rPr>
              <a:t>shall also be required to submit a process fee </a:t>
            </a:r>
            <a:r>
              <a:rPr lang="en-IN" sz="1800" b="0" dirty="0" smtClean="0">
                <a:latin typeface="Calibri" pitchFamily="34" charset="0"/>
                <a:cs typeface="Calibri" pitchFamily="34" charset="0"/>
              </a:rPr>
              <a:t>in </a:t>
            </a:r>
            <a:r>
              <a:rPr lang="en-IN" sz="1800" b="0" dirty="0">
                <a:latin typeface="Calibri" pitchFamily="34" charset="0"/>
                <a:cs typeface="Calibri" pitchFamily="34" charset="0"/>
              </a:rPr>
              <a:t>the form of an earnest money deposit within the stipulated </a:t>
            </a:r>
            <a:r>
              <a:rPr lang="en-IN" sz="1800" b="0" dirty="0" smtClean="0">
                <a:latin typeface="Calibri" pitchFamily="34" charset="0"/>
                <a:cs typeface="Calibri" pitchFamily="34" charset="0"/>
              </a:rPr>
              <a:t>timeline</a:t>
            </a:r>
            <a:r>
              <a:rPr lang="en-IN" sz="1800" b="0" dirty="0">
                <a:latin typeface="Calibri" pitchFamily="34" charset="0"/>
                <a:cs typeface="Calibri" pitchFamily="34" charset="0"/>
              </a:rPr>
              <a:t> </a:t>
            </a:r>
            <a:r>
              <a:rPr lang="en-IN" sz="1800" b="0" dirty="0" smtClean="0">
                <a:latin typeface="Calibri" pitchFamily="34" charset="0"/>
                <a:cs typeface="Calibri" pitchFamily="34" charset="0"/>
              </a:rPr>
              <a:t>which is </a:t>
            </a:r>
            <a:r>
              <a:rPr lang="en-IN" sz="1800" dirty="0" smtClean="0">
                <a:latin typeface="Calibri" pitchFamily="34" charset="0"/>
                <a:cs typeface="Calibri" pitchFamily="34" charset="0"/>
              </a:rPr>
              <a:t>Rs. 2.50 per </a:t>
            </a:r>
            <a:r>
              <a:rPr lang="en-IN" sz="1800" dirty="0">
                <a:latin typeface="Calibri" pitchFamily="34" charset="0"/>
                <a:cs typeface="Calibri" pitchFamily="34" charset="0"/>
              </a:rPr>
              <a:t>tonne (inclusive of service tax) multiplied by the Link Quantity across various </a:t>
            </a:r>
            <a:r>
              <a:rPr lang="en-IN" sz="1800" dirty="0" smtClean="0">
                <a:latin typeface="Calibri" pitchFamily="34" charset="0"/>
                <a:cs typeface="Calibri" pitchFamily="34" charset="0"/>
              </a:rPr>
              <a:t>Lots</a:t>
            </a:r>
            <a:r>
              <a:rPr lang="en-IN" sz="1800" b="0" dirty="0" smtClean="0">
                <a:latin typeface="Calibri" pitchFamily="34" charset="0"/>
                <a:cs typeface="Calibri" pitchFamily="34" charset="0"/>
              </a:rPr>
              <a:t> </a:t>
            </a:r>
            <a:endParaRPr lang="en-IN" sz="1800"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The </a:t>
            </a:r>
            <a:r>
              <a:rPr lang="en-IN" sz="1800" b="0" dirty="0">
                <a:latin typeface="Calibri" pitchFamily="34" charset="0"/>
                <a:cs typeface="Calibri" pitchFamily="34" charset="0"/>
              </a:rPr>
              <a:t>Bidder shall ensure that the Process Fee shall, at any time during the auction process, correspond to its </a:t>
            </a:r>
            <a:r>
              <a:rPr lang="en-IN" sz="1800" b="0" dirty="0" smtClean="0">
                <a:latin typeface="Calibri" pitchFamily="34" charset="0"/>
                <a:cs typeface="Calibri" pitchFamily="34" charset="0"/>
              </a:rPr>
              <a:t>intended Link Quantity across various Lots</a:t>
            </a: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In </a:t>
            </a:r>
            <a:r>
              <a:rPr lang="en-IN" sz="1800" b="0" dirty="0">
                <a:latin typeface="Calibri" pitchFamily="34" charset="0"/>
                <a:cs typeface="Calibri" pitchFamily="34" charset="0"/>
              </a:rPr>
              <a:t>case a Bidder decides to change the bidding strategy by opting to Bid for a different Link Quantity in a specific Lot, which requires additional Process Fee to be paid, the Bidder shall be required to top up the Process Fee no later than </a:t>
            </a:r>
            <a:r>
              <a:rPr lang="en-IN" sz="1800" dirty="0" smtClean="0">
                <a:latin typeface="Calibri" pitchFamily="34" charset="0"/>
                <a:cs typeface="Calibri" pitchFamily="34" charset="0"/>
              </a:rPr>
              <a:t>1 business </a:t>
            </a:r>
            <a:r>
              <a:rPr lang="en-IN" sz="1800" dirty="0">
                <a:latin typeface="Calibri" pitchFamily="34" charset="0"/>
                <a:cs typeface="Calibri" pitchFamily="34" charset="0"/>
              </a:rPr>
              <a:t>day prior </a:t>
            </a:r>
            <a:r>
              <a:rPr lang="en-IN" sz="1800" b="0" dirty="0">
                <a:latin typeface="Calibri" pitchFamily="34" charset="0"/>
                <a:cs typeface="Calibri" pitchFamily="34" charset="0"/>
              </a:rPr>
              <a:t>to the scheduled auction of the Coal Linkages from the relevant </a:t>
            </a:r>
            <a:r>
              <a:rPr lang="en-IN" sz="1800" b="0" dirty="0" smtClean="0">
                <a:latin typeface="Calibri" pitchFamily="34" charset="0"/>
                <a:cs typeface="Calibri" pitchFamily="34" charset="0"/>
              </a:rPr>
              <a:t>Lot</a:t>
            </a: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The </a:t>
            </a:r>
            <a:r>
              <a:rPr lang="en-IN" sz="1800" b="0" dirty="0">
                <a:latin typeface="Calibri" pitchFamily="34" charset="0"/>
                <a:cs typeface="Calibri" pitchFamily="34" charset="0"/>
              </a:rPr>
              <a:t>payments made by Bidders towards the Process Fee will be paid into a bank </a:t>
            </a:r>
            <a:r>
              <a:rPr lang="en-IN" sz="1800" b="0" dirty="0" smtClean="0">
                <a:latin typeface="Calibri" pitchFamily="34" charset="0"/>
                <a:cs typeface="Calibri" pitchFamily="34" charset="0"/>
              </a:rPr>
              <a:t>account</a:t>
            </a:r>
            <a:r>
              <a:rPr lang="en-IN" sz="1800" b="0" dirty="0">
                <a:latin typeface="Calibri" pitchFamily="34" charset="0"/>
                <a:cs typeface="Calibri" pitchFamily="34" charset="0"/>
              </a:rPr>
              <a:t> </a:t>
            </a:r>
            <a:r>
              <a:rPr lang="en-IN" sz="1800" b="0" dirty="0" smtClean="0">
                <a:latin typeface="Calibri" pitchFamily="34" charset="0"/>
                <a:cs typeface="Calibri" pitchFamily="34" charset="0"/>
              </a:rPr>
              <a:t>as stipulated in the Scheme Document</a:t>
            </a:r>
            <a:endParaRPr lang="en-IN" sz="1800"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The </a:t>
            </a:r>
            <a:r>
              <a:rPr lang="en-IN" sz="1800" b="0" dirty="0">
                <a:latin typeface="Calibri" pitchFamily="34" charset="0"/>
                <a:cs typeface="Calibri" pitchFamily="34" charset="0"/>
              </a:rPr>
              <a:t>Process Fee pertaining to the Allocated Quantities of each Successful Bidder will be debited towards transaction expenses for running the auction process and the balance shall be refunded, without </a:t>
            </a:r>
            <a:r>
              <a:rPr lang="en-IN" sz="1800" b="0" dirty="0" smtClean="0">
                <a:latin typeface="Calibri" pitchFamily="34" charset="0"/>
                <a:cs typeface="Calibri" pitchFamily="34" charset="0"/>
              </a:rPr>
              <a:t>interest</a:t>
            </a:r>
            <a:endParaRPr lang="en-IN" sz="1800" b="0" dirty="0">
              <a:latin typeface="Calibri" pitchFamily="34" charset="0"/>
              <a:cs typeface="Calibri" pitchFamily="34" charset="0"/>
            </a:endParaRPr>
          </a:p>
          <a:p>
            <a:pPr marL="342900" lvl="1" indent="-342900" algn="just">
              <a:spcBef>
                <a:spcPts val="600"/>
              </a:spcBef>
              <a:spcAft>
                <a:spcPts val="600"/>
              </a:spcAft>
              <a:buClr>
                <a:schemeClr val="tx2"/>
              </a:buClr>
              <a:buFont typeface="Wingdings" pitchFamily="2" charset="2"/>
              <a:buChar char="§"/>
            </a:pPr>
            <a:r>
              <a:rPr lang="en-IN" sz="1800" b="0" dirty="0" smtClean="0">
                <a:latin typeface="Calibri" pitchFamily="34" charset="0"/>
                <a:cs typeface="Calibri" pitchFamily="34" charset="0"/>
              </a:rPr>
              <a:t>In </a:t>
            </a:r>
            <a:r>
              <a:rPr lang="en-IN" sz="1800" b="0" dirty="0">
                <a:latin typeface="Calibri" pitchFamily="34" charset="0"/>
                <a:cs typeface="Calibri" pitchFamily="34" charset="0"/>
              </a:rPr>
              <a:t>the event that a Bidder does not qualify as a Successful Bidder, the entire amount of the Process Fee, without any interest, shall be refunded to such Bidder after completion of the </a:t>
            </a:r>
            <a:r>
              <a:rPr lang="en-IN" sz="1800" b="0" dirty="0" smtClean="0">
                <a:latin typeface="Calibri" pitchFamily="34" charset="0"/>
                <a:cs typeface="Calibri" pitchFamily="34" charset="0"/>
              </a:rPr>
              <a:t>Phase II auction for cement sub-sector</a:t>
            </a:r>
            <a:endParaRPr lang="en-IN" sz="1800" b="0" dirty="0">
              <a:latin typeface="Calibri" pitchFamily="34" charset="0"/>
              <a:cs typeface="Calibri" pitchFamily="34" charset="0"/>
            </a:endParaRPr>
          </a:p>
        </p:txBody>
      </p:sp>
    </p:spTree>
    <p:extLst>
      <p:ext uri="{BB962C8B-B14F-4D97-AF65-F5344CB8AC3E}">
        <p14:creationId xmlns:p14="http://schemas.microsoft.com/office/powerpoint/2010/main" val="24060025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ea typeface="ＭＳ Ｐゴシック" pitchFamily="34" charset="-128"/>
              </a:rPr>
              <a:t>Other Documents</a:t>
            </a:r>
            <a:endParaRPr lang="en-US" sz="1800" dirty="0" smtClean="0">
              <a:ea typeface="ＭＳ Ｐゴシック" pitchFamily="34" charset="-128"/>
            </a:endParaRPr>
          </a:p>
          <a:p>
            <a:pPr marL="0" indent="0">
              <a:buNone/>
            </a:pP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32</a:t>
            </a:fld>
            <a:endParaRPr lang="en-AU" dirty="0"/>
          </a:p>
        </p:txBody>
      </p:sp>
      <p:sp>
        <p:nvSpPr>
          <p:cNvPr id="16" name="Rectangle 7"/>
          <p:cNvSpPr>
            <a:spLocks noChangeArrowheads="1"/>
          </p:cNvSpPr>
          <p:nvPr/>
        </p:nvSpPr>
        <p:spPr bwMode="auto">
          <a:xfrm>
            <a:off x="245178" y="1026041"/>
            <a:ext cx="9127422" cy="1723549"/>
          </a:xfrm>
          <a:prstGeom prst="rect">
            <a:avLst/>
          </a:prstGeom>
          <a:noFill/>
          <a:ln w="9525">
            <a:noFill/>
            <a:miter lim="800000"/>
            <a:headEnd/>
            <a:tailEnd/>
          </a:ln>
        </p:spPr>
        <p:txBody>
          <a:bodyPr wrap="square">
            <a:spAutoFit/>
          </a:bodyPr>
          <a:lstStyle/>
          <a:p>
            <a:pPr marL="800100" lvl="1" indent="-342900" algn="just">
              <a:spcAft>
                <a:spcPts val="1200"/>
              </a:spcAft>
              <a:buClr>
                <a:schemeClr val="tx2"/>
              </a:buClr>
              <a:buFont typeface="Wingdings" pitchFamily="2" charset="2"/>
              <a:buChar char="§"/>
            </a:pPr>
            <a:endParaRPr lang="en-IN" sz="1800" b="0" dirty="0">
              <a:latin typeface="Calibri" pitchFamily="34" charset="0"/>
              <a:cs typeface="Calibri" pitchFamily="34" charset="0"/>
            </a:endParaRPr>
          </a:p>
          <a:p>
            <a:pPr algn="just">
              <a:spcAft>
                <a:spcPts val="1200"/>
              </a:spcAft>
              <a:buClr>
                <a:schemeClr val="tx2"/>
              </a:buClr>
            </a:pPr>
            <a:endParaRPr lang="en-IN" sz="1800" b="0" dirty="0" smtClean="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p:txBody>
      </p:sp>
      <p:sp>
        <p:nvSpPr>
          <p:cNvPr id="5" name="Rectangle 7"/>
          <p:cNvSpPr>
            <a:spLocks noChangeArrowheads="1"/>
          </p:cNvSpPr>
          <p:nvPr/>
        </p:nvSpPr>
        <p:spPr bwMode="auto">
          <a:xfrm>
            <a:off x="245178" y="1026041"/>
            <a:ext cx="9127422" cy="5416868"/>
          </a:xfrm>
          <a:prstGeom prst="rect">
            <a:avLst/>
          </a:prstGeom>
          <a:noFill/>
          <a:ln w="9525">
            <a:noFill/>
            <a:miter lim="800000"/>
            <a:headEnd/>
            <a:tailEnd/>
          </a:ln>
        </p:spPr>
        <p:txBody>
          <a:bodyPr wrap="square">
            <a:spAutoFit/>
          </a:bodyPr>
          <a:lstStyle/>
          <a:p>
            <a:pPr marL="342900" indent="-342900" algn="just">
              <a:lnSpc>
                <a:spcPct val="150000"/>
              </a:lnSpc>
              <a:spcBef>
                <a:spcPts val="600"/>
              </a:spcBef>
              <a:spcAft>
                <a:spcPts val="600"/>
              </a:spcAft>
              <a:buClr>
                <a:schemeClr val="tx2"/>
              </a:buClr>
              <a:buFont typeface="Wingdings" pitchFamily="2" charset="2"/>
              <a:buChar char="§"/>
            </a:pPr>
            <a:r>
              <a:rPr lang="en-US" sz="1800" b="0" dirty="0" smtClean="0">
                <a:latin typeface="Calibri" pitchFamily="34" charset="0"/>
                <a:cs typeface="Calibri" pitchFamily="34" charset="0"/>
              </a:rPr>
              <a:t>A power </a:t>
            </a:r>
            <a:r>
              <a:rPr lang="en-US" sz="1800" b="0" dirty="0">
                <a:latin typeface="Calibri" pitchFamily="34" charset="0"/>
                <a:cs typeface="Calibri" pitchFamily="34" charset="0"/>
              </a:rPr>
              <a:t>of attorney in the format set out in </a:t>
            </a:r>
            <a:r>
              <a:rPr lang="en-US" sz="1800" b="0" dirty="0" smtClean="0">
                <a:latin typeface="Calibri" pitchFamily="34" charset="0"/>
                <a:cs typeface="Calibri" pitchFamily="34" charset="0"/>
              </a:rPr>
              <a:t>Annexure III of the Scheme Document along </a:t>
            </a:r>
            <a:r>
              <a:rPr lang="en-US" sz="1800" b="0" dirty="0">
                <a:latin typeface="Calibri" pitchFamily="34" charset="0"/>
                <a:cs typeface="Calibri" pitchFamily="34" charset="0"/>
              </a:rPr>
              <a:t>with a certified true copy of the relevant authorizations in support thereof e.g. letter of authority, resolution of the board of directors, resolution of the shareholders etc.; </a:t>
            </a:r>
            <a:r>
              <a:rPr lang="en-US" sz="1800" b="0" dirty="0" smtClean="0">
                <a:latin typeface="Calibri" pitchFamily="34" charset="0"/>
                <a:cs typeface="Calibri" pitchFamily="34" charset="0"/>
              </a:rPr>
              <a:t>and</a:t>
            </a:r>
          </a:p>
          <a:p>
            <a:pPr marL="342900" indent="-342900" algn="just">
              <a:lnSpc>
                <a:spcPct val="150000"/>
              </a:lnSpc>
              <a:spcBef>
                <a:spcPts val="600"/>
              </a:spcBef>
              <a:spcAft>
                <a:spcPts val="600"/>
              </a:spcAft>
              <a:buClr>
                <a:schemeClr val="tx2"/>
              </a:buClr>
              <a:buFont typeface="Wingdings" pitchFamily="2" charset="2"/>
              <a:buChar char="§"/>
            </a:pPr>
            <a:r>
              <a:rPr lang="en-US" sz="1800" b="0" dirty="0">
                <a:latin typeface="Calibri" pitchFamily="34" charset="0"/>
                <a:cs typeface="Calibri" pitchFamily="34" charset="0"/>
              </a:rPr>
              <a:t>A</a:t>
            </a:r>
            <a:r>
              <a:rPr lang="en-US" sz="1800" b="0" dirty="0" smtClean="0">
                <a:latin typeface="Calibri" pitchFamily="34" charset="0"/>
                <a:cs typeface="Calibri" pitchFamily="34" charset="0"/>
              </a:rPr>
              <a:t>n </a:t>
            </a:r>
            <a:r>
              <a:rPr lang="en-US" sz="1800" b="0" dirty="0">
                <a:latin typeface="Calibri" pitchFamily="34" charset="0"/>
                <a:cs typeface="Calibri" pitchFamily="34" charset="0"/>
              </a:rPr>
              <a:t>affidavit in the format set out in Annexure IV of the Scheme Document certifying inter alia that they meet all the Eligibility Conditions required for participation in the auction process hereunder</a:t>
            </a:r>
            <a:r>
              <a:rPr lang="en-US" sz="1800" b="0" dirty="0" smtClean="0">
                <a:latin typeface="Calibri" pitchFamily="34" charset="0"/>
                <a:cs typeface="Calibri" pitchFamily="34" charset="0"/>
              </a:rPr>
              <a:t>.</a:t>
            </a:r>
            <a:endParaRPr lang="en-US" sz="1800" b="0" dirty="0">
              <a:latin typeface="Calibri" pitchFamily="34" charset="0"/>
              <a:cs typeface="Calibri" pitchFamily="34" charset="0"/>
            </a:endParaRPr>
          </a:p>
          <a:p>
            <a:pPr marL="342900" indent="-342900" algn="just">
              <a:lnSpc>
                <a:spcPct val="150000"/>
              </a:lnSpc>
              <a:spcBef>
                <a:spcPts val="600"/>
              </a:spcBef>
              <a:spcAft>
                <a:spcPts val="600"/>
              </a:spcAft>
              <a:buClr>
                <a:schemeClr val="tx2"/>
              </a:buClr>
              <a:buFont typeface="Wingdings" pitchFamily="2" charset="2"/>
              <a:buChar char="§"/>
            </a:pPr>
            <a:r>
              <a:rPr lang="en-US" sz="1800" b="0" dirty="0">
                <a:latin typeface="Calibri" pitchFamily="34" charset="0"/>
                <a:cs typeface="Calibri" pitchFamily="34" charset="0"/>
              </a:rPr>
              <a:t>An Undertaking in the format set out in Annexure </a:t>
            </a:r>
            <a:r>
              <a:rPr lang="en-US" sz="1800" b="0" dirty="0" smtClean="0">
                <a:latin typeface="Calibri" pitchFamily="34" charset="0"/>
                <a:cs typeface="Calibri" pitchFamily="34" charset="0"/>
              </a:rPr>
              <a:t>II undertaking to perform activities required for submitting the bid in the manner prescribed in the </a:t>
            </a:r>
            <a:r>
              <a:rPr lang="en-US" sz="1800" b="0" dirty="0">
                <a:latin typeface="Calibri" pitchFamily="34" charset="0"/>
                <a:cs typeface="Calibri" pitchFamily="34" charset="0"/>
              </a:rPr>
              <a:t>Scheme Document and </a:t>
            </a:r>
            <a:r>
              <a:rPr lang="en-US" sz="1800" b="0" dirty="0" smtClean="0">
                <a:latin typeface="Calibri" pitchFamily="34" charset="0"/>
                <a:cs typeface="Calibri" pitchFamily="34" charset="0"/>
              </a:rPr>
              <a:t>certifying that he shall </a:t>
            </a:r>
            <a:r>
              <a:rPr lang="en-US" sz="1800" b="0" dirty="0">
                <a:latin typeface="Calibri" pitchFamily="34" charset="0"/>
                <a:cs typeface="Calibri" pitchFamily="34" charset="0"/>
              </a:rPr>
              <a:t>continue to satisfy all the Eligibility </a:t>
            </a:r>
            <a:r>
              <a:rPr lang="en-US" sz="1800" b="0" dirty="0" smtClean="0">
                <a:latin typeface="Calibri" pitchFamily="34" charset="0"/>
                <a:cs typeface="Calibri" pitchFamily="34" charset="0"/>
              </a:rPr>
              <a:t>Conditions</a:t>
            </a:r>
            <a:endParaRPr lang="en-IN" sz="1800" b="0" dirty="0">
              <a:latin typeface="Calibri" pitchFamily="34" charset="0"/>
              <a:cs typeface="Calibri" pitchFamily="34" charset="0"/>
            </a:endParaRPr>
          </a:p>
          <a:p>
            <a:pPr algn="just">
              <a:spcAft>
                <a:spcPts val="1200"/>
              </a:spcAft>
              <a:buClr>
                <a:schemeClr val="tx2"/>
              </a:buClr>
            </a:pPr>
            <a:endParaRPr lang="en-IN" sz="1800" b="0" dirty="0" smtClean="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sz="2000" b="0" dirty="0">
              <a:latin typeface="Calibri" pitchFamily="34" charset="0"/>
              <a:cs typeface="Calibri" pitchFamily="34" charset="0"/>
            </a:endParaRPr>
          </a:p>
        </p:txBody>
      </p:sp>
    </p:spTree>
    <p:extLst>
      <p:ext uri="{BB962C8B-B14F-4D97-AF65-F5344CB8AC3E}">
        <p14:creationId xmlns:p14="http://schemas.microsoft.com/office/powerpoint/2010/main" val="20663338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E-AUCTION PROCESS</a:t>
            </a:r>
            <a:endParaRPr lang="en-US" sz="4000" b="1" u="sng" dirty="0">
              <a:solidFill>
                <a:schemeClr val="bg2">
                  <a:lumMod val="25000"/>
                </a:schemeClr>
              </a:solidFill>
            </a:endParaRPr>
          </a:p>
        </p:txBody>
      </p:sp>
    </p:spTree>
    <p:extLst>
      <p:ext uri="{BB962C8B-B14F-4D97-AF65-F5344CB8AC3E}">
        <p14:creationId xmlns:p14="http://schemas.microsoft.com/office/powerpoint/2010/main" val="34735963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Aft>
                <a:spcPts val="1200"/>
              </a:spcAft>
              <a:buClr>
                <a:schemeClr val="tx2"/>
              </a:buClr>
              <a:buNone/>
            </a:pPr>
            <a:r>
              <a:rPr lang="en-IN" sz="2800" dirty="0" smtClean="0">
                <a:latin typeface="Calibri" pitchFamily="34" charset="0"/>
                <a:cs typeface="Calibri" pitchFamily="34" charset="0"/>
              </a:rPr>
              <a:t>Electronic </a:t>
            </a:r>
            <a:r>
              <a:rPr lang="en-IN" sz="2800" dirty="0">
                <a:latin typeface="Calibri" pitchFamily="34" charset="0"/>
                <a:cs typeface="Calibri" pitchFamily="34" charset="0"/>
              </a:rPr>
              <a:t>A</a:t>
            </a:r>
            <a:r>
              <a:rPr lang="en-IN" sz="2800" dirty="0" smtClean="0">
                <a:latin typeface="Calibri" pitchFamily="34" charset="0"/>
                <a:cs typeface="Calibri" pitchFamily="34" charset="0"/>
              </a:rPr>
              <a:t>uction Process</a:t>
            </a:r>
            <a:endParaRPr lang="en-US" sz="2400" dirty="0">
              <a:ea typeface="ＭＳ Ｐゴシック" pitchFamily="34" charset="-128"/>
            </a:endParaRPr>
          </a:p>
          <a:p>
            <a:pPr marL="0" indent="0" algn="just">
              <a:spcAft>
                <a:spcPts val="1200"/>
              </a:spcAft>
              <a:buClr>
                <a:schemeClr val="tx2"/>
              </a:buClr>
              <a:buNone/>
            </a:pPr>
            <a:endParaRPr lang="en-IN" sz="2800" dirty="0" smtClean="0">
              <a:latin typeface="Calibri" pitchFamily="34" charset="0"/>
              <a:cs typeface="Calibri" pitchFamily="34" charset="0"/>
            </a:endParaRPr>
          </a:p>
          <a:p>
            <a:pPr marL="0" indent="0" algn="just">
              <a:spcAft>
                <a:spcPts val="1200"/>
              </a:spcAft>
              <a:buClr>
                <a:schemeClr val="tx2"/>
              </a:buClr>
              <a:buNone/>
            </a:pPr>
            <a:endParaRPr lang="en-IN" sz="2800" dirty="0">
              <a:latin typeface="Calibri" pitchFamily="34" charset="0"/>
              <a:cs typeface="Calibri" pitchFamily="34" charset="0"/>
            </a:endParaRPr>
          </a:p>
          <a:p>
            <a:pPr marL="0" indent="0" algn="just">
              <a:spcAft>
                <a:spcPts val="1200"/>
              </a:spcAft>
              <a:buClr>
                <a:schemeClr val="tx2"/>
              </a:buClr>
              <a:buNone/>
            </a:pPr>
            <a:endParaRPr lang="en-IN" sz="2800" dirty="0">
              <a:latin typeface="Calibri" pitchFamily="34" charset="0"/>
              <a:cs typeface="Calibri" pitchFamily="34" charset="0"/>
            </a:endParaRPr>
          </a:p>
          <a:p>
            <a:pPr marL="0" indent="0">
              <a:buNone/>
            </a:pPr>
            <a:endParaRPr lang="en-US" sz="1800" dirty="0">
              <a:ea typeface="ＭＳ Ｐゴシック" pitchFamily="34" charset="-128"/>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34</a:t>
            </a:fld>
            <a:endParaRPr lang="en-AU" dirty="0"/>
          </a:p>
        </p:txBody>
      </p:sp>
      <mc:AlternateContent xmlns:mc="http://schemas.openxmlformats.org/markup-compatibility/2006" xmlns:a14="http://schemas.microsoft.com/office/drawing/2010/main">
        <mc:Choice Requires="a14">
          <p:sp>
            <p:nvSpPr>
              <p:cNvPr id="16" name="Rectangle 7"/>
              <p:cNvSpPr>
                <a:spLocks noChangeArrowheads="1"/>
              </p:cNvSpPr>
              <p:nvPr/>
            </p:nvSpPr>
            <p:spPr bwMode="auto">
              <a:xfrm>
                <a:off x="267195" y="1066985"/>
                <a:ext cx="9474682" cy="5683094"/>
              </a:xfrm>
              <a:prstGeom prst="rect">
                <a:avLst/>
              </a:prstGeom>
              <a:noFill/>
              <a:ln w="9525">
                <a:noFill/>
                <a:miter lim="800000"/>
                <a:headEnd/>
                <a:tailEnd/>
              </a:ln>
            </p:spPr>
            <p:txBody>
              <a:bodyPr wrap="square">
                <a:spAutoFit/>
              </a:bodyPr>
              <a:lstStyle/>
              <a:p>
                <a:pPr marL="342900" indent="-342900" algn="just">
                  <a:spcAft>
                    <a:spcPts val="1200"/>
                  </a:spcAft>
                  <a:buClr>
                    <a:schemeClr val="tx2"/>
                  </a:buClr>
                  <a:buFont typeface="Wingdings" pitchFamily="2" charset="2"/>
                  <a:buChar char="§"/>
                </a:pPr>
                <a:r>
                  <a:rPr lang="en-IN" sz="1800" b="0" dirty="0" smtClean="0">
                    <a:latin typeface="Calibri" pitchFamily="34" charset="0"/>
                    <a:cs typeface="Calibri" pitchFamily="34" charset="0"/>
                  </a:rPr>
                  <a:t>Coal quantity will </a:t>
                </a:r>
                <a:r>
                  <a:rPr lang="en-IN" sz="1800" b="0" dirty="0">
                    <a:latin typeface="Calibri" pitchFamily="34" charset="0"/>
                    <a:cs typeface="Calibri" pitchFamily="34" charset="0"/>
                  </a:rPr>
                  <a:t>be allocated by Non-Discriminatory Ascending Clock </a:t>
                </a:r>
                <a:r>
                  <a:rPr lang="en-IN" sz="1800" b="0" dirty="0" smtClean="0">
                    <a:latin typeface="Calibri" pitchFamily="34" charset="0"/>
                    <a:cs typeface="Calibri" pitchFamily="34" charset="0"/>
                  </a:rPr>
                  <a:t>Auction</a:t>
                </a:r>
              </a:p>
              <a:p>
                <a:pPr marL="342900" indent="-342900" algn="just">
                  <a:spcAft>
                    <a:spcPts val="1200"/>
                  </a:spcAft>
                  <a:buClr>
                    <a:schemeClr val="tx2"/>
                  </a:buClr>
                  <a:buFont typeface="Wingdings" pitchFamily="2" charset="2"/>
                  <a:buChar char="§"/>
                </a:pPr>
                <a:r>
                  <a:rPr lang="en-US" sz="1800" b="0" dirty="0" smtClean="0">
                    <a:latin typeface="Calibri" pitchFamily="34" charset="0"/>
                    <a:cs typeface="Calibri" pitchFamily="34" charset="0"/>
                  </a:rPr>
                  <a:t>For a particular sub-sector, Lots shall be auctioned sequentially</a:t>
                </a:r>
              </a:p>
              <a:p>
                <a:pPr marL="800100" lvl="1" indent="-342900" algn="just">
                  <a:spcAft>
                    <a:spcPts val="1200"/>
                  </a:spcAft>
                  <a:buClr>
                    <a:schemeClr val="tx2"/>
                  </a:buClr>
                  <a:buFont typeface="Calibri" pitchFamily="34" charset="0"/>
                  <a:buChar char="–"/>
                </a:pPr>
                <a:r>
                  <a:rPr lang="en-IN" b="0" dirty="0">
                    <a:latin typeface="Calibri" pitchFamily="34" charset="0"/>
                    <a:cs typeface="Calibri" pitchFamily="34" charset="0"/>
                  </a:rPr>
                  <a:t>However, two or more Lots for different sub-sectors may be auctioned </a:t>
                </a:r>
                <a:r>
                  <a:rPr lang="en-IN" b="0" dirty="0" smtClean="0">
                    <a:latin typeface="Calibri" pitchFamily="34" charset="0"/>
                    <a:cs typeface="Calibri" pitchFamily="34" charset="0"/>
                  </a:rPr>
                  <a:t>simultaneously</a:t>
                </a:r>
                <a:endParaRPr lang="en-IN" b="0" dirty="0">
                  <a:latin typeface="Calibri" pitchFamily="34" charset="0"/>
                  <a:cs typeface="Calibri" pitchFamily="34" charset="0"/>
                </a:endParaRPr>
              </a:p>
              <a:p>
                <a:pPr marL="342900" indent="-342900" algn="just">
                  <a:spcAft>
                    <a:spcPts val="1200"/>
                  </a:spcAft>
                  <a:buClr>
                    <a:schemeClr val="tx2"/>
                  </a:buClr>
                  <a:buFont typeface="Wingdings" pitchFamily="2" charset="2"/>
                  <a:buChar char="§"/>
                </a:pPr>
                <a:r>
                  <a:rPr lang="en-US" sz="1800" b="0" dirty="0" smtClean="0">
                    <a:latin typeface="Calibri" pitchFamily="34" charset="0"/>
                    <a:cs typeface="Calibri" pitchFamily="34" charset="0"/>
                  </a:rPr>
                  <a:t>For a particular Lot,</a:t>
                </a:r>
              </a:p>
              <a:p>
                <a:pPr marL="800100" lvl="1" indent="-342900" algn="just">
                  <a:spcBef>
                    <a:spcPts val="300"/>
                  </a:spcBef>
                  <a:spcAft>
                    <a:spcPts val="600"/>
                  </a:spcAft>
                  <a:buClr>
                    <a:schemeClr val="tx2"/>
                  </a:buClr>
                  <a:buFont typeface="Calibri" pitchFamily="34" charset="0"/>
                  <a:buChar char="–"/>
                </a:pPr>
                <a:r>
                  <a:rPr lang="en-US" b="0" dirty="0" smtClean="0">
                    <a:latin typeface="Calibri" pitchFamily="34" charset="0"/>
                    <a:cs typeface="Calibri" pitchFamily="34" charset="0"/>
                  </a:rPr>
                  <a:t>The auction process shall be conducted in rounds</a:t>
                </a:r>
              </a:p>
              <a:p>
                <a:pPr marL="800100" lvl="1" indent="-342900" algn="just">
                  <a:spcBef>
                    <a:spcPts val="300"/>
                  </a:spcBef>
                  <a:spcAft>
                    <a:spcPts val="600"/>
                  </a:spcAft>
                  <a:buClr>
                    <a:schemeClr val="tx2"/>
                  </a:buClr>
                  <a:buFont typeface="Calibri" pitchFamily="34" charset="0"/>
                  <a:buChar char="–"/>
                </a:pPr>
                <a:r>
                  <a:rPr lang="en-US" b="0" dirty="0" smtClean="0">
                    <a:latin typeface="Calibri" pitchFamily="34" charset="0"/>
                    <a:cs typeface="Calibri" pitchFamily="34" charset="0"/>
                  </a:rPr>
                  <a:t>The Auction </a:t>
                </a:r>
                <a:r>
                  <a:rPr lang="en-US" b="0" dirty="0">
                    <a:latin typeface="Calibri" pitchFamily="34" charset="0"/>
                    <a:cs typeface="Calibri" pitchFamily="34" charset="0"/>
                  </a:rPr>
                  <a:t>P</a:t>
                </a:r>
                <a:r>
                  <a:rPr lang="en-US" b="0" dirty="0" smtClean="0">
                    <a:latin typeface="Calibri" pitchFamily="34" charset="0"/>
                    <a:cs typeface="Calibri" pitchFamily="34" charset="0"/>
                  </a:rPr>
                  <a:t>latform will calculate the premium for each auction round depending on the Demand – Supply Ratio of the immediately preceding round</a:t>
                </a:r>
              </a:p>
              <a:p>
                <a:pPr lvl="2" algn="just">
                  <a:spcBef>
                    <a:spcPts val="300"/>
                  </a:spcBef>
                  <a:spcAft>
                    <a:spcPts val="600"/>
                  </a:spcAft>
                  <a:buClr>
                    <a:schemeClr val="tx2"/>
                  </a:buClr>
                </a:pPr>
                <a14:m>
                  <m:oMath xmlns:m="http://schemas.openxmlformats.org/officeDocument/2006/math">
                    <m:r>
                      <a:rPr lang="en-US" sz="1400" b="0" i="1" smtClean="0">
                        <a:latin typeface="Cambria Math"/>
                        <a:cs typeface="Calibri" pitchFamily="34" charset="0"/>
                      </a:rPr>
                      <m:t>𝐷𝑒𝑚𝑎𝑛𝑑</m:t>
                    </m:r>
                    <m:r>
                      <a:rPr lang="en-US" sz="1400" b="0" i="1" smtClean="0">
                        <a:latin typeface="Cambria Math"/>
                        <a:cs typeface="Calibri" pitchFamily="34" charset="0"/>
                      </a:rPr>
                      <m:t> </m:t>
                    </m:r>
                    <m:r>
                      <a:rPr lang="en-US" sz="1400" b="0" i="1" smtClean="0">
                        <a:latin typeface="Cambria Math"/>
                        <a:cs typeface="Calibri" pitchFamily="34" charset="0"/>
                      </a:rPr>
                      <m:t>𝑆𝑢𝑝𝑝𝑙𝑦</m:t>
                    </m:r>
                    <m:r>
                      <a:rPr lang="en-US" sz="1400" b="0" i="1" smtClean="0">
                        <a:latin typeface="Cambria Math"/>
                        <a:cs typeface="Calibri" pitchFamily="34" charset="0"/>
                      </a:rPr>
                      <m:t> </m:t>
                    </m:r>
                    <m:r>
                      <a:rPr lang="en-US" sz="1400" b="0" i="1" smtClean="0">
                        <a:latin typeface="Cambria Math"/>
                        <a:cs typeface="Calibri" pitchFamily="34" charset="0"/>
                      </a:rPr>
                      <m:t>𝑅𝑎𝑡𝑖𝑜</m:t>
                    </m:r>
                    <m:d>
                      <m:dPr>
                        <m:ctrlPr>
                          <a:rPr lang="en-US" sz="1400" b="0" i="1" smtClean="0">
                            <a:latin typeface="Cambria Math"/>
                            <a:cs typeface="Calibri" pitchFamily="34" charset="0"/>
                          </a:rPr>
                        </m:ctrlPr>
                      </m:dPr>
                      <m:e>
                        <m:r>
                          <a:rPr lang="en-US" sz="1400" b="0" i="1" smtClean="0">
                            <a:latin typeface="Cambria Math"/>
                            <a:cs typeface="Calibri" pitchFamily="34" charset="0"/>
                          </a:rPr>
                          <m:t>%</m:t>
                        </m:r>
                      </m:e>
                    </m:d>
                    <m:r>
                      <a:rPr lang="en-US" sz="1400" b="0" i="1" smtClean="0">
                        <a:latin typeface="Cambria Math"/>
                        <a:cs typeface="Calibri" pitchFamily="34" charset="0"/>
                      </a:rPr>
                      <m:t>= </m:t>
                    </m:r>
                    <m:f>
                      <m:fPr>
                        <m:ctrlPr>
                          <a:rPr lang="en-US" sz="1400" b="0" i="1" smtClean="0">
                            <a:latin typeface="Cambria Math"/>
                          </a:rPr>
                        </m:ctrlPr>
                      </m:fPr>
                      <m:num>
                        <m:r>
                          <a:rPr lang="en-US" sz="1400" b="0" i="1" smtClean="0">
                            <a:latin typeface="Cambria Math"/>
                          </a:rPr>
                          <m:t>𝑇𝑜𝑡𝑎𝑙</m:t>
                        </m:r>
                        <m:r>
                          <a:rPr lang="en-US" sz="1400" b="0" i="1" smtClean="0">
                            <a:latin typeface="Cambria Math"/>
                          </a:rPr>
                          <m:t> </m:t>
                        </m:r>
                        <m:r>
                          <a:rPr lang="en-US" sz="1400" b="0" i="1" smtClean="0">
                            <a:latin typeface="Cambria Math"/>
                          </a:rPr>
                          <m:t>𝐵𝑖𝑑</m:t>
                        </m:r>
                        <m:r>
                          <a:rPr lang="en-US" sz="1400" b="0" i="1" smtClean="0">
                            <a:latin typeface="Cambria Math"/>
                          </a:rPr>
                          <m:t> </m:t>
                        </m:r>
                        <m:r>
                          <a:rPr lang="en-US" sz="1400" b="0" i="1" smtClean="0">
                            <a:latin typeface="Cambria Math"/>
                          </a:rPr>
                          <m:t>𝑄𝑢𝑎𝑛𝑡𝑖𝑡𝑦</m:t>
                        </m:r>
                        <m:r>
                          <a:rPr lang="en-US" sz="1400" b="0" i="1" smtClean="0">
                            <a:latin typeface="Cambria Math"/>
                          </a:rPr>
                          <m:t> </m:t>
                        </m:r>
                        <m:r>
                          <a:rPr lang="en-US" sz="1400" b="0" i="1" smtClean="0">
                            <a:latin typeface="Cambria Math"/>
                          </a:rPr>
                          <m:t>𝑜𝑓</m:t>
                        </m:r>
                        <m:r>
                          <a:rPr lang="en-US" sz="1400" b="0" i="1" smtClean="0">
                            <a:latin typeface="Cambria Math"/>
                          </a:rPr>
                          <m:t> </m:t>
                        </m:r>
                        <m:r>
                          <a:rPr lang="en-US" sz="1400" b="0" i="1" smtClean="0">
                            <a:latin typeface="Cambria Math"/>
                          </a:rPr>
                          <m:t>𝑎𝑙𝑙</m:t>
                        </m:r>
                        <m:r>
                          <a:rPr lang="en-US" sz="1400" b="0" i="1" smtClean="0">
                            <a:latin typeface="Cambria Math"/>
                          </a:rPr>
                          <m:t> </m:t>
                        </m:r>
                        <m:r>
                          <a:rPr lang="en-US" sz="1400" b="0" i="1" smtClean="0">
                            <a:latin typeface="Cambria Math"/>
                          </a:rPr>
                          <m:t>𝐵𝑖𝑑𝑑𝑒𝑟𝑠</m:t>
                        </m:r>
                        <m:r>
                          <a:rPr lang="en-US" sz="1400" b="0" i="1" smtClean="0">
                            <a:latin typeface="Cambria Math"/>
                          </a:rPr>
                          <m:t> </m:t>
                        </m:r>
                        <m:r>
                          <a:rPr lang="en-US" sz="1400" b="0" i="1" smtClean="0">
                            <a:latin typeface="Cambria Math"/>
                          </a:rPr>
                          <m:t>𝑖𝑛</m:t>
                        </m:r>
                        <m:r>
                          <a:rPr lang="en-US" sz="1400" b="0" i="1" smtClean="0">
                            <a:latin typeface="Cambria Math"/>
                          </a:rPr>
                          <m:t> </m:t>
                        </m:r>
                        <m:r>
                          <a:rPr lang="en-US" sz="1400" b="0" i="1" smtClean="0">
                            <a:latin typeface="Cambria Math"/>
                          </a:rPr>
                          <m:t>𝑎</m:t>
                        </m:r>
                        <m:r>
                          <a:rPr lang="en-US" sz="1400" b="0" i="1" smtClean="0">
                            <a:latin typeface="Cambria Math"/>
                          </a:rPr>
                          <m:t> </m:t>
                        </m:r>
                        <m:r>
                          <a:rPr lang="en-US" sz="1400" b="0" i="1" smtClean="0">
                            <a:latin typeface="Cambria Math"/>
                          </a:rPr>
                          <m:t>𝐿𝑜𝑡</m:t>
                        </m:r>
                        <m:r>
                          <a:rPr lang="en-US" sz="1400" b="0" i="1" smtClean="0">
                            <a:latin typeface="Cambria Math"/>
                          </a:rPr>
                          <m:t> (</m:t>
                        </m:r>
                        <m:r>
                          <a:rPr lang="en-US" sz="1400" b="0" i="1" smtClean="0">
                            <a:latin typeface="Cambria Math"/>
                          </a:rPr>
                          <m:t>𝑇𝑃𝐴</m:t>
                        </m:r>
                        <m:r>
                          <a:rPr lang="en-US" sz="1400" b="0" i="1" smtClean="0">
                            <a:latin typeface="Cambria Math"/>
                          </a:rPr>
                          <m:t>)</m:t>
                        </m:r>
                      </m:num>
                      <m:den>
                        <m:r>
                          <a:rPr lang="en-US" sz="1400" b="0" i="1" smtClean="0">
                            <a:latin typeface="Cambria Math"/>
                          </a:rPr>
                          <m:t>𝐿𝑜𝑡</m:t>
                        </m:r>
                        <m:r>
                          <a:rPr lang="en-US" sz="1400" b="0" i="1" smtClean="0">
                            <a:latin typeface="Cambria Math"/>
                          </a:rPr>
                          <m:t> </m:t>
                        </m:r>
                        <m:r>
                          <a:rPr lang="en-US" sz="1400" b="0" i="1" smtClean="0">
                            <a:latin typeface="Cambria Math"/>
                          </a:rPr>
                          <m:t>𝑆𝑖𝑧𝑒</m:t>
                        </m:r>
                        <m:r>
                          <a:rPr lang="en-US" sz="1400" b="0" i="1" smtClean="0">
                            <a:latin typeface="Cambria Math"/>
                          </a:rPr>
                          <m:t> (</m:t>
                        </m:r>
                        <m:r>
                          <a:rPr lang="en-US" sz="1400" b="0" i="1" smtClean="0">
                            <a:latin typeface="Cambria Math"/>
                          </a:rPr>
                          <m:t>𝑇𝑃𝐴</m:t>
                        </m:r>
                        <m:r>
                          <a:rPr lang="en-US" sz="1400" b="0" i="1" smtClean="0">
                            <a:latin typeface="Cambria Math"/>
                          </a:rPr>
                          <m:t>)</m:t>
                        </m:r>
                      </m:den>
                    </m:f>
                  </m:oMath>
                </a14:m>
                <a:r>
                  <a:rPr lang="en-US" sz="1800" b="0" dirty="0" smtClean="0">
                    <a:latin typeface="Calibri" pitchFamily="34" charset="0"/>
                    <a:cs typeface="Calibri" pitchFamily="34" charset="0"/>
                  </a:rPr>
                  <a:t> </a:t>
                </a:r>
                <a:endParaRPr lang="en-US" b="0" dirty="0" smtClean="0">
                  <a:latin typeface="Calibri" pitchFamily="34" charset="0"/>
                  <a:cs typeface="Calibri" pitchFamily="34" charset="0"/>
                </a:endParaRPr>
              </a:p>
              <a:p>
                <a:pPr marL="800100" lvl="1" indent="-342900" algn="just">
                  <a:spcBef>
                    <a:spcPts val="300"/>
                  </a:spcBef>
                  <a:spcAft>
                    <a:spcPts val="600"/>
                  </a:spcAft>
                  <a:buClr>
                    <a:schemeClr val="tx2"/>
                  </a:buClr>
                  <a:buFont typeface="Calibri" pitchFamily="34" charset="0"/>
                  <a:buChar char="–"/>
                </a:pPr>
                <a:r>
                  <a:rPr lang="en-US" b="0" dirty="0" smtClean="0">
                    <a:latin typeface="Calibri" pitchFamily="34" charset="0"/>
                    <a:cs typeface="Calibri" pitchFamily="34" charset="0"/>
                  </a:rPr>
                  <a:t>Bidders are required to indicate quantity </a:t>
                </a:r>
                <a:r>
                  <a:rPr lang="en-US" dirty="0" smtClean="0">
                    <a:latin typeface="Calibri" pitchFamily="34" charset="0"/>
                    <a:cs typeface="Calibri" pitchFamily="34" charset="0"/>
                  </a:rPr>
                  <a:t>(“Link Quantity”</a:t>
                </a:r>
                <a:r>
                  <a:rPr lang="en-US" b="0" dirty="0" smtClean="0">
                    <a:latin typeface="Calibri" pitchFamily="34" charset="0"/>
                    <a:cs typeface="Calibri" pitchFamily="34" charset="0"/>
                  </a:rPr>
                  <a:t>) against premium quoted for each successive round of auction</a:t>
                </a:r>
              </a:p>
              <a:p>
                <a:pPr marL="800100" lvl="1" indent="-342900" algn="just">
                  <a:spcBef>
                    <a:spcPts val="300"/>
                  </a:spcBef>
                  <a:spcAft>
                    <a:spcPts val="600"/>
                  </a:spcAft>
                  <a:buClr>
                    <a:schemeClr val="tx2"/>
                  </a:buClr>
                  <a:buFont typeface="Calibri" pitchFamily="34" charset="0"/>
                  <a:buChar char="–"/>
                </a:pPr>
                <a:r>
                  <a:rPr lang="en-US" b="0" dirty="0" smtClean="0">
                    <a:latin typeface="Calibri" pitchFamily="34" charset="0"/>
                    <a:cs typeface="Calibri" pitchFamily="34" charset="0"/>
                  </a:rPr>
                  <a:t>The Bidders cannot increase the quantity between the previous and subsequent round</a:t>
                </a:r>
              </a:p>
              <a:p>
                <a:pPr marL="800100" lvl="1" indent="-342900" algn="just">
                  <a:spcBef>
                    <a:spcPts val="300"/>
                  </a:spcBef>
                  <a:spcAft>
                    <a:spcPts val="600"/>
                  </a:spcAft>
                  <a:buClr>
                    <a:schemeClr val="tx2"/>
                  </a:buClr>
                  <a:buFont typeface="Calibri" pitchFamily="34" charset="0"/>
                  <a:buChar char="–"/>
                </a:pPr>
                <a:r>
                  <a:rPr lang="en-US" dirty="0" smtClean="0">
                    <a:latin typeface="Calibri" pitchFamily="34" charset="0"/>
                    <a:cs typeface="Calibri" pitchFamily="34" charset="0"/>
                  </a:rPr>
                  <a:t>Not entering any quantity in a particular round will imply “Zero” quantity entered and therefore the bidder will not be able to bid for any quantity in the subsequent rounds. </a:t>
                </a:r>
              </a:p>
              <a:p>
                <a:pPr marL="800100" lvl="1" indent="-342900" algn="just">
                  <a:spcBef>
                    <a:spcPts val="300"/>
                  </a:spcBef>
                  <a:spcAft>
                    <a:spcPts val="600"/>
                  </a:spcAft>
                  <a:buClr>
                    <a:schemeClr val="tx2"/>
                  </a:buClr>
                  <a:buFont typeface="Calibri" pitchFamily="34" charset="0"/>
                  <a:buChar char="–"/>
                </a:pPr>
                <a:r>
                  <a:rPr lang="en-US" b="0" dirty="0" smtClean="0">
                    <a:latin typeface="Calibri" pitchFamily="34" charset="0"/>
                    <a:cs typeface="Calibri" pitchFamily="34" charset="0"/>
                  </a:rPr>
                  <a:t>Auction stops when Demand Supply Ratio is </a:t>
                </a:r>
                <a:r>
                  <a:rPr lang="en-US" u="sng" dirty="0" smtClean="0">
                    <a:latin typeface="Calibri" pitchFamily="34" charset="0"/>
                    <a:cs typeface="Calibri" pitchFamily="34" charset="0"/>
                  </a:rPr>
                  <a:t>less than or equal to 100% </a:t>
                </a:r>
                <a:r>
                  <a:rPr lang="en-US" b="0" dirty="0" smtClean="0">
                    <a:latin typeface="Calibri" pitchFamily="34" charset="0"/>
                    <a:cs typeface="Calibri" pitchFamily="34" charset="0"/>
                  </a:rPr>
                  <a:t>for a particular round</a:t>
                </a:r>
              </a:p>
              <a:p>
                <a:pPr marL="800100" lvl="1" indent="-342900" algn="just">
                  <a:spcBef>
                    <a:spcPts val="300"/>
                  </a:spcBef>
                  <a:spcAft>
                    <a:spcPts val="600"/>
                  </a:spcAft>
                  <a:buClr>
                    <a:schemeClr val="tx2"/>
                  </a:buClr>
                  <a:buFont typeface="Calibri" pitchFamily="34" charset="0"/>
                  <a:buChar char="–"/>
                </a:pPr>
                <a:r>
                  <a:rPr lang="en-IN" b="0" dirty="0">
                    <a:latin typeface="Calibri" pitchFamily="34" charset="0"/>
                    <a:cs typeface="Calibri" pitchFamily="34" charset="0"/>
                  </a:rPr>
                  <a:t>The </a:t>
                </a:r>
                <a:r>
                  <a:rPr lang="en-IN" b="0" dirty="0" smtClean="0">
                    <a:latin typeface="Calibri" pitchFamily="34" charset="0"/>
                    <a:cs typeface="Calibri" pitchFamily="34" charset="0"/>
                  </a:rPr>
                  <a:t>round </a:t>
                </a:r>
                <a:r>
                  <a:rPr lang="en-IN" b="0" dirty="0">
                    <a:latin typeface="Calibri" pitchFamily="34" charset="0"/>
                    <a:cs typeface="Calibri" pitchFamily="34" charset="0"/>
                  </a:rPr>
                  <a:t>at which the auction stops and penultimate </a:t>
                </a:r>
                <a:r>
                  <a:rPr lang="en-IN" b="0" dirty="0" smtClean="0">
                    <a:latin typeface="Calibri" pitchFamily="34" charset="0"/>
                    <a:cs typeface="Calibri" pitchFamily="34" charset="0"/>
                  </a:rPr>
                  <a:t>round </a:t>
                </a:r>
                <a:r>
                  <a:rPr lang="en-IN" b="0" dirty="0">
                    <a:latin typeface="Calibri" pitchFamily="34" charset="0"/>
                    <a:cs typeface="Calibri" pitchFamily="34" charset="0"/>
                  </a:rPr>
                  <a:t>will be compared and the </a:t>
                </a:r>
                <a:r>
                  <a:rPr lang="en-IN" b="0" dirty="0" smtClean="0">
                    <a:latin typeface="Calibri" pitchFamily="34" charset="0"/>
                    <a:cs typeface="Calibri" pitchFamily="34" charset="0"/>
                  </a:rPr>
                  <a:t>sale of coal from the round </a:t>
                </a:r>
                <a:r>
                  <a:rPr lang="en-IN" b="0" dirty="0">
                    <a:latin typeface="Calibri" pitchFamily="34" charset="0"/>
                    <a:cs typeface="Calibri" pitchFamily="34" charset="0"/>
                  </a:rPr>
                  <a:t>generating maximum revenue </a:t>
                </a:r>
                <a:r>
                  <a:rPr lang="en-IN" b="0" dirty="0" smtClean="0">
                    <a:latin typeface="Calibri" pitchFamily="34" charset="0"/>
                    <a:cs typeface="Calibri" pitchFamily="34" charset="0"/>
                  </a:rPr>
                  <a:t>will </a:t>
                </a:r>
                <a:r>
                  <a:rPr lang="en-IN" b="0" dirty="0">
                    <a:latin typeface="Calibri" pitchFamily="34" charset="0"/>
                    <a:cs typeface="Calibri" pitchFamily="34" charset="0"/>
                  </a:rPr>
                  <a:t>be </a:t>
                </a:r>
                <a:r>
                  <a:rPr lang="en-IN" b="0" dirty="0" smtClean="0">
                    <a:latin typeface="Calibri" pitchFamily="34" charset="0"/>
                    <a:cs typeface="Calibri" pitchFamily="34" charset="0"/>
                  </a:rPr>
                  <a:t>selected</a:t>
                </a:r>
                <a:endParaRPr lang="en-US" b="0" dirty="0" smtClean="0">
                  <a:latin typeface="Calibri" pitchFamily="34" charset="0"/>
                  <a:cs typeface="Calibri" pitchFamily="34" charset="0"/>
                </a:endParaRPr>
              </a:p>
            </p:txBody>
          </p:sp>
        </mc:Choice>
        <mc:Fallback xmlns="">
          <p:sp>
            <p:nvSpPr>
              <p:cNvPr id="16" name="Rectangle 7"/>
              <p:cNvSpPr>
                <a:spLocks noRot="1" noChangeAspect="1" noMove="1" noResize="1" noEditPoints="1" noAdjustHandles="1" noChangeArrowheads="1" noChangeShapeType="1" noTextEdit="1"/>
              </p:cNvSpPr>
              <p:nvPr/>
            </p:nvSpPr>
            <p:spPr bwMode="auto">
              <a:xfrm>
                <a:off x="267195" y="1066985"/>
                <a:ext cx="9474682" cy="5683094"/>
              </a:xfrm>
              <a:prstGeom prst="rect">
                <a:avLst/>
              </a:prstGeom>
              <a:blipFill rotWithShape="1">
                <a:blip r:embed="rId2"/>
                <a:stretch>
                  <a:fillRect l="-450" t="-536" r="-322" b="-429"/>
                </a:stretch>
              </a:blipFill>
              <a:ln w="9525">
                <a:noFill/>
                <a:miter lim="800000"/>
                <a:headEnd/>
                <a:tailEnd/>
              </a:ln>
            </p:spPr>
            <p:txBody>
              <a:bodyPr/>
              <a:lstStyle/>
              <a:p>
                <a:r>
                  <a:rPr lang="en-IN">
                    <a:noFill/>
                  </a:rPr>
                  <a:t> </a:t>
                </a:r>
              </a:p>
            </p:txBody>
          </p:sp>
        </mc:Fallback>
      </mc:AlternateContent>
    </p:spTree>
    <p:extLst>
      <p:ext uri="{BB962C8B-B14F-4D97-AF65-F5344CB8AC3E}">
        <p14:creationId xmlns:p14="http://schemas.microsoft.com/office/powerpoint/2010/main" val="13447389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35</a:t>
            </a:fld>
            <a:endParaRPr lang="en-AU" dirty="0"/>
          </a:p>
        </p:txBody>
      </p:sp>
      <p:sp>
        <p:nvSpPr>
          <p:cNvPr id="16" name="Rectangle 7"/>
          <p:cNvSpPr>
            <a:spLocks noChangeArrowheads="1"/>
          </p:cNvSpPr>
          <p:nvPr/>
        </p:nvSpPr>
        <p:spPr bwMode="auto">
          <a:xfrm>
            <a:off x="148441" y="1026041"/>
            <a:ext cx="9535885" cy="4539704"/>
          </a:xfrm>
          <a:prstGeom prst="rect">
            <a:avLst/>
          </a:prstGeom>
          <a:noFill/>
          <a:ln w="9525">
            <a:noFill/>
            <a:miter lim="800000"/>
            <a:headEnd/>
            <a:tailEnd/>
          </a:ln>
        </p:spPr>
        <p:txBody>
          <a:bodyPr wrap="square">
            <a:spAutoFit/>
          </a:bodyPr>
          <a:lstStyle/>
          <a:p>
            <a:pPr marL="342900" indent="-342900" algn="just">
              <a:lnSpc>
                <a:spcPct val="150000"/>
              </a:lnSpc>
              <a:spcBef>
                <a:spcPts val="600"/>
              </a:spcBef>
              <a:spcAft>
                <a:spcPts val="0"/>
              </a:spcAft>
              <a:buClr>
                <a:schemeClr val="tx2"/>
              </a:buClr>
              <a:buFont typeface="Wingdings" pitchFamily="2" charset="2"/>
              <a:buChar char="§"/>
            </a:pPr>
            <a:r>
              <a:rPr lang="en-IN" sz="2000" b="0" dirty="0" smtClean="0">
                <a:latin typeface="Calibri" pitchFamily="34" charset="0"/>
                <a:cs typeface="Calibri" pitchFamily="34" charset="0"/>
              </a:rPr>
              <a:t>The </a:t>
            </a:r>
            <a:r>
              <a:rPr lang="en-IN" sz="2000" b="0" dirty="0">
                <a:latin typeface="Calibri" pitchFamily="34" charset="0"/>
                <a:cs typeface="Calibri" pitchFamily="34" charset="0"/>
              </a:rPr>
              <a:t>Bid Quantity </a:t>
            </a:r>
            <a:r>
              <a:rPr lang="en-IN" sz="2000" dirty="0" smtClean="0">
                <a:latin typeface="Calibri" pitchFamily="34" charset="0"/>
                <a:cs typeface="Calibri" pitchFamily="34" charset="0"/>
              </a:rPr>
              <a:t>(“Link Quantity”)</a:t>
            </a:r>
            <a:r>
              <a:rPr lang="en-IN" sz="2000" b="0" dirty="0" smtClean="0">
                <a:latin typeface="Calibri" pitchFamily="34" charset="0"/>
                <a:cs typeface="Calibri" pitchFamily="34" charset="0"/>
              </a:rPr>
              <a:t> will </a:t>
            </a:r>
            <a:r>
              <a:rPr lang="en-IN" sz="2000" b="0" dirty="0">
                <a:latin typeface="Calibri" pitchFamily="34" charset="0"/>
                <a:cs typeface="Calibri" pitchFamily="34" charset="0"/>
              </a:rPr>
              <a:t>be the minimum of Normative Coal </a:t>
            </a:r>
            <a:r>
              <a:rPr lang="en-IN" sz="2000" b="0" dirty="0" smtClean="0">
                <a:latin typeface="Calibri" pitchFamily="34" charset="0"/>
                <a:cs typeface="Calibri" pitchFamily="34" charset="0"/>
              </a:rPr>
              <a:t>Requirement </a:t>
            </a:r>
            <a:r>
              <a:rPr lang="en-IN" sz="2000" b="0" dirty="0">
                <a:latin typeface="Calibri" pitchFamily="34" charset="0"/>
                <a:cs typeface="Calibri" pitchFamily="34" charset="0"/>
              </a:rPr>
              <a:t>or the </a:t>
            </a:r>
            <a:r>
              <a:rPr lang="en-IN" sz="2000" b="0" dirty="0" smtClean="0">
                <a:latin typeface="Calibri" pitchFamily="34" charset="0"/>
                <a:cs typeface="Calibri" pitchFamily="34" charset="0"/>
              </a:rPr>
              <a:t>quantity </a:t>
            </a:r>
            <a:r>
              <a:rPr lang="en-IN" sz="2000" b="0" dirty="0">
                <a:latin typeface="Calibri" pitchFamily="34" charset="0"/>
                <a:cs typeface="Calibri" pitchFamily="34" charset="0"/>
              </a:rPr>
              <a:t>offered in a particular </a:t>
            </a:r>
            <a:r>
              <a:rPr lang="en-IN" sz="2000" b="0" dirty="0" smtClean="0">
                <a:latin typeface="Calibri" pitchFamily="34" charset="0"/>
                <a:cs typeface="Calibri" pitchFamily="34" charset="0"/>
              </a:rPr>
              <a:t>Lot</a:t>
            </a:r>
            <a:r>
              <a:rPr lang="en-IN" sz="2000" b="0" dirty="0">
                <a:latin typeface="Calibri" pitchFamily="34" charset="0"/>
                <a:cs typeface="Calibri" pitchFamily="34" charset="0"/>
              </a:rPr>
              <a:t>. </a:t>
            </a:r>
          </a:p>
          <a:p>
            <a:pPr marL="342900" indent="-342900" algn="just">
              <a:lnSpc>
                <a:spcPct val="150000"/>
              </a:lnSpc>
              <a:spcBef>
                <a:spcPts val="600"/>
              </a:spcBef>
              <a:spcAft>
                <a:spcPts val="0"/>
              </a:spcAft>
              <a:buClr>
                <a:schemeClr val="tx2"/>
              </a:buClr>
              <a:buFont typeface="Wingdings" pitchFamily="2" charset="2"/>
              <a:buChar char="§"/>
            </a:pPr>
            <a:r>
              <a:rPr lang="en-IN" sz="2000" b="0" dirty="0" smtClean="0">
                <a:latin typeface="Calibri" pitchFamily="34" charset="0"/>
                <a:cs typeface="Calibri" pitchFamily="34" charset="0"/>
              </a:rPr>
              <a:t>The Link Quantity </a:t>
            </a:r>
            <a:r>
              <a:rPr lang="en-IN" sz="2000" b="0" dirty="0">
                <a:latin typeface="Calibri" pitchFamily="34" charset="0"/>
                <a:cs typeface="Calibri" pitchFamily="34" charset="0"/>
              </a:rPr>
              <a:t>will be integer </a:t>
            </a:r>
            <a:r>
              <a:rPr lang="en-IN" sz="2000" b="0" dirty="0" smtClean="0">
                <a:latin typeface="Calibri" pitchFamily="34" charset="0"/>
                <a:cs typeface="Calibri" pitchFamily="34" charset="0"/>
              </a:rPr>
              <a:t>multiples </a:t>
            </a:r>
            <a:r>
              <a:rPr lang="en-IN" sz="2000" b="0" dirty="0">
                <a:latin typeface="Calibri" pitchFamily="34" charset="0"/>
                <a:cs typeface="Calibri" pitchFamily="34" charset="0"/>
              </a:rPr>
              <a:t>of the </a:t>
            </a:r>
            <a:r>
              <a:rPr lang="en-IN" sz="2000" b="0" dirty="0" smtClean="0">
                <a:latin typeface="Calibri" pitchFamily="34" charset="0"/>
                <a:cs typeface="Calibri" pitchFamily="34" charset="0"/>
              </a:rPr>
              <a:t>100 TPA, the “</a:t>
            </a:r>
            <a:r>
              <a:rPr lang="en-IN" sz="2000" dirty="0" smtClean="0">
                <a:latin typeface="Calibri" pitchFamily="34" charset="0"/>
                <a:cs typeface="Calibri" pitchFamily="34" charset="0"/>
              </a:rPr>
              <a:t>Transport </a:t>
            </a:r>
            <a:r>
              <a:rPr lang="en-IN" sz="2000" dirty="0">
                <a:latin typeface="Calibri" pitchFamily="34" charset="0"/>
                <a:cs typeface="Calibri" pitchFamily="34" charset="0"/>
              </a:rPr>
              <a:t>Factor</a:t>
            </a:r>
            <a:r>
              <a:rPr lang="en-IN" sz="2000" b="0" dirty="0" smtClean="0">
                <a:latin typeface="Calibri" pitchFamily="34" charset="0"/>
                <a:cs typeface="Calibri" pitchFamily="34" charset="0"/>
              </a:rPr>
              <a:t>”</a:t>
            </a:r>
          </a:p>
          <a:p>
            <a:pPr marL="342900" indent="-342900" algn="just">
              <a:lnSpc>
                <a:spcPct val="150000"/>
              </a:lnSpc>
              <a:spcBef>
                <a:spcPts val="600"/>
              </a:spcBef>
              <a:spcAft>
                <a:spcPts val="0"/>
              </a:spcAft>
              <a:buClr>
                <a:schemeClr val="tx2"/>
              </a:buClr>
              <a:buFont typeface="Wingdings" pitchFamily="2" charset="2"/>
              <a:buChar char="§"/>
            </a:pPr>
            <a:r>
              <a:rPr lang="en-US" sz="2000" b="0" dirty="0" smtClean="0">
                <a:latin typeface="Calibri" pitchFamily="34" charset="0"/>
                <a:cs typeface="Calibri" pitchFamily="34" charset="0"/>
              </a:rPr>
              <a:t>The minimum Link Quantity in any round  for rail mode shall be 4,000 TPA</a:t>
            </a:r>
            <a:endParaRPr lang="en-IN" sz="2000" b="0" dirty="0" smtClean="0">
              <a:latin typeface="Calibri" pitchFamily="34" charset="0"/>
              <a:cs typeface="Calibri" pitchFamily="34" charset="0"/>
            </a:endParaRPr>
          </a:p>
          <a:p>
            <a:pPr marL="342900" indent="-342900" algn="just">
              <a:lnSpc>
                <a:spcPct val="150000"/>
              </a:lnSpc>
              <a:spcBef>
                <a:spcPts val="600"/>
              </a:spcBef>
              <a:spcAft>
                <a:spcPts val="0"/>
              </a:spcAft>
              <a:buClr>
                <a:schemeClr val="tx2"/>
              </a:buClr>
              <a:buFont typeface="Wingdings" pitchFamily="2" charset="2"/>
              <a:buChar char="§"/>
            </a:pPr>
            <a:r>
              <a:rPr lang="en-IN" sz="2000" b="0" dirty="0" smtClean="0">
                <a:latin typeface="Calibri" pitchFamily="34" charset="0"/>
                <a:cs typeface="Calibri" pitchFamily="34" charset="0"/>
              </a:rPr>
              <a:t>At the end of each round</a:t>
            </a:r>
            <a:r>
              <a:rPr lang="en-IN" sz="2000" b="0" dirty="0">
                <a:latin typeface="Calibri" pitchFamily="34" charset="0"/>
                <a:cs typeface="Calibri" pitchFamily="34" charset="0"/>
              </a:rPr>
              <a:t>, bidders will be told the D</a:t>
            </a:r>
            <a:r>
              <a:rPr lang="en-IN" sz="2000" b="0" dirty="0" smtClean="0">
                <a:latin typeface="Calibri" pitchFamily="34" charset="0"/>
                <a:cs typeface="Calibri" pitchFamily="34" charset="0"/>
              </a:rPr>
              <a:t>emand </a:t>
            </a:r>
            <a:r>
              <a:rPr lang="en-IN" sz="2000" b="0" dirty="0">
                <a:latin typeface="Calibri" pitchFamily="34" charset="0"/>
                <a:cs typeface="Calibri" pitchFamily="34" charset="0"/>
              </a:rPr>
              <a:t>S</a:t>
            </a:r>
            <a:r>
              <a:rPr lang="en-IN" sz="2000" b="0" dirty="0" smtClean="0">
                <a:latin typeface="Calibri" pitchFamily="34" charset="0"/>
                <a:cs typeface="Calibri" pitchFamily="34" charset="0"/>
              </a:rPr>
              <a:t>upply </a:t>
            </a:r>
            <a:r>
              <a:rPr lang="en-IN" sz="2000" b="0" dirty="0">
                <a:latin typeface="Calibri" pitchFamily="34" charset="0"/>
                <a:cs typeface="Calibri" pitchFamily="34" charset="0"/>
              </a:rPr>
              <a:t>R</a:t>
            </a:r>
            <a:r>
              <a:rPr lang="en-IN" sz="2000" b="0" dirty="0" smtClean="0">
                <a:latin typeface="Calibri" pitchFamily="34" charset="0"/>
                <a:cs typeface="Calibri" pitchFamily="34" charset="0"/>
              </a:rPr>
              <a:t>atio of that round and the corresponding Premium of the next round and </a:t>
            </a:r>
            <a:r>
              <a:rPr lang="en-IN" sz="2000" b="0" dirty="0">
                <a:latin typeface="Calibri" pitchFamily="34" charset="0"/>
                <a:cs typeface="Calibri" pitchFamily="34" charset="0"/>
              </a:rPr>
              <a:t>the bidder shall quote the Link Quantity required under each Round subject to the following conditions</a:t>
            </a:r>
            <a:r>
              <a:rPr lang="en-IN" sz="2000" b="0" dirty="0" smtClean="0">
                <a:latin typeface="Calibri" pitchFamily="34" charset="0"/>
                <a:cs typeface="Calibri" pitchFamily="34" charset="0"/>
              </a:rPr>
              <a:t>:</a:t>
            </a:r>
            <a:endParaRPr lang="en-IN" sz="2000" b="0" dirty="0">
              <a:latin typeface="Calibri" pitchFamily="34" charset="0"/>
              <a:cs typeface="Calibri" pitchFamily="34" charset="0"/>
            </a:endParaRPr>
          </a:p>
          <a:p>
            <a:pPr marL="800100" lvl="1" indent="-342900" algn="just">
              <a:lnSpc>
                <a:spcPct val="150000"/>
              </a:lnSpc>
              <a:spcBef>
                <a:spcPts val="600"/>
              </a:spcBef>
              <a:spcAft>
                <a:spcPts val="0"/>
              </a:spcAft>
              <a:buClr>
                <a:schemeClr val="tx2"/>
              </a:buClr>
              <a:buFont typeface="Calibri" pitchFamily="34" charset="0"/>
              <a:buChar char="—"/>
            </a:pPr>
            <a:r>
              <a:rPr lang="en-IN" sz="1800" b="0" dirty="0">
                <a:latin typeface="Calibri" pitchFamily="34" charset="0"/>
                <a:cs typeface="Calibri" pitchFamily="34" charset="0"/>
              </a:rPr>
              <a:t>The </a:t>
            </a:r>
            <a:r>
              <a:rPr lang="en-IN" sz="1800" b="0" dirty="0" smtClean="0">
                <a:latin typeface="Calibri" pitchFamily="34" charset="0"/>
                <a:cs typeface="Calibri" pitchFamily="34" charset="0"/>
              </a:rPr>
              <a:t>Link Quantity </a:t>
            </a:r>
            <a:r>
              <a:rPr lang="en-IN" sz="1800" b="0" dirty="0">
                <a:latin typeface="Calibri" pitchFamily="34" charset="0"/>
                <a:cs typeface="Calibri" pitchFamily="34" charset="0"/>
              </a:rPr>
              <a:t>is lower than or equal to the </a:t>
            </a:r>
            <a:r>
              <a:rPr lang="en-IN" sz="1800" b="0" dirty="0" smtClean="0">
                <a:latin typeface="Calibri" pitchFamily="34" charset="0"/>
                <a:cs typeface="Calibri" pitchFamily="34" charset="0"/>
              </a:rPr>
              <a:t>Link Quantity </a:t>
            </a:r>
            <a:r>
              <a:rPr lang="en-IN" sz="1800" b="0" dirty="0">
                <a:latin typeface="Calibri" pitchFamily="34" charset="0"/>
                <a:cs typeface="Calibri" pitchFamily="34" charset="0"/>
              </a:rPr>
              <a:t>quoted in the previous Round</a:t>
            </a:r>
          </a:p>
          <a:p>
            <a:pPr marL="800100" lvl="1" indent="-342900" algn="just">
              <a:lnSpc>
                <a:spcPct val="150000"/>
              </a:lnSpc>
              <a:spcBef>
                <a:spcPts val="600"/>
              </a:spcBef>
              <a:spcAft>
                <a:spcPts val="0"/>
              </a:spcAft>
              <a:buClr>
                <a:schemeClr val="tx2"/>
              </a:buClr>
              <a:buFont typeface="Calibri" pitchFamily="34" charset="0"/>
              <a:buChar char="—"/>
            </a:pPr>
            <a:r>
              <a:rPr lang="en-IN" sz="1800" b="0" dirty="0">
                <a:latin typeface="Calibri" pitchFamily="34" charset="0"/>
                <a:cs typeface="Calibri" pitchFamily="34" charset="0"/>
              </a:rPr>
              <a:t>The </a:t>
            </a:r>
            <a:r>
              <a:rPr lang="en-IN" sz="1800" b="0" dirty="0" smtClean="0">
                <a:latin typeface="Calibri" pitchFamily="34" charset="0"/>
                <a:cs typeface="Calibri" pitchFamily="34" charset="0"/>
              </a:rPr>
              <a:t>Link Quantity </a:t>
            </a:r>
            <a:r>
              <a:rPr lang="en-IN" sz="1800" b="0" dirty="0">
                <a:latin typeface="Calibri" pitchFamily="34" charset="0"/>
                <a:cs typeface="Calibri" pitchFamily="34" charset="0"/>
              </a:rPr>
              <a:t>will be </a:t>
            </a:r>
            <a:r>
              <a:rPr lang="en-IN" sz="1800" b="0" dirty="0" smtClean="0">
                <a:latin typeface="Calibri" pitchFamily="34" charset="0"/>
                <a:cs typeface="Calibri" pitchFamily="34" charset="0"/>
              </a:rPr>
              <a:t>an integer </a:t>
            </a:r>
            <a:r>
              <a:rPr lang="en-IN" sz="1800" b="0" dirty="0">
                <a:latin typeface="Calibri" pitchFamily="34" charset="0"/>
                <a:cs typeface="Calibri" pitchFamily="34" charset="0"/>
              </a:rPr>
              <a:t>multiple of </a:t>
            </a:r>
            <a:r>
              <a:rPr lang="en-IN" sz="1800" b="0" dirty="0" smtClean="0">
                <a:latin typeface="Calibri" pitchFamily="34" charset="0"/>
                <a:cs typeface="Calibri" pitchFamily="34" charset="0"/>
              </a:rPr>
              <a:t>100 TPA</a:t>
            </a:r>
          </a:p>
        </p:txBody>
      </p:sp>
      <p:sp>
        <p:nvSpPr>
          <p:cNvPr id="5"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Aft>
                <a:spcPts val="1200"/>
              </a:spcAft>
              <a:buClr>
                <a:schemeClr val="tx2"/>
              </a:buClr>
              <a:buNone/>
            </a:pPr>
            <a:r>
              <a:rPr lang="en-IN" sz="2800" dirty="0" smtClean="0">
                <a:latin typeface="Calibri" pitchFamily="34" charset="0"/>
                <a:cs typeface="Calibri" pitchFamily="34" charset="0"/>
              </a:rPr>
              <a:t>Electronic </a:t>
            </a:r>
            <a:r>
              <a:rPr lang="en-IN" sz="2800" dirty="0">
                <a:latin typeface="Calibri" pitchFamily="34" charset="0"/>
                <a:cs typeface="Calibri" pitchFamily="34" charset="0"/>
              </a:rPr>
              <a:t>A</a:t>
            </a:r>
            <a:r>
              <a:rPr lang="en-IN" sz="2800" dirty="0" smtClean="0">
                <a:latin typeface="Calibri" pitchFamily="34" charset="0"/>
                <a:cs typeface="Calibri" pitchFamily="34" charset="0"/>
              </a:rPr>
              <a:t>uction Process</a:t>
            </a:r>
            <a:r>
              <a:rPr lang="en-IN" sz="2800" dirty="0"/>
              <a:t>…2</a:t>
            </a:r>
            <a:endParaRPr lang="en-US" sz="2400" dirty="0">
              <a:ea typeface="ＭＳ Ｐゴシック" pitchFamily="34" charset="-128"/>
            </a:endParaRPr>
          </a:p>
          <a:p>
            <a:pPr marL="0" indent="0" algn="just">
              <a:spcAft>
                <a:spcPts val="1200"/>
              </a:spcAft>
              <a:buClr>
                <a:schemeClr val="tx2"/>
              </a:buClr>
              <a:buNone/>
            </a:pPr>
            <a:endParaRPr lang="en-IN" sz="2800" dirty="0" smtClean="0">
              <a:latin typeface="Calibri" pitchFamily="34" charset="0"/>
              <a:cs typeface="Calibri" pitchFamily="34" charset="0"/>
            </a:endParaRPr>
          </a:p>
          <a:p>
            <a:pPr marL="0" indent="0" algn="just">
              <a:spcAft>
                <a:spcPts val="1200"/>
              </a:spcAft>
              <a:buClr>
                <a:schemeClr val="tx2"/>
              </a:buClr>
              <a:buNone/>
            </a:pPr>
            <a:endParaRPr lang="en-IN" sz="2800" dirty="0">
              <a:latin typeface="Calibri" pitchFamily="34" charset="0"/>
              <a:cs typeface="Calibri" pitchFamily="34" charset="0"/>
            </a:endParaRPr>
          </a:p>
          <a:p>
            <a:pPr marL="0" indent="0" algn="just">
              <a:spcAft>
                <a:spcPts val="1200"/>
              </a:spcAft>
              <a:buClr>
                <a:schemeClr val="tx2"/>
              </a:buClr>
              <a:buNone/>
            </a:pPr>
            <a:endParaRPr lang="en-IN" sz="2800" dirty="0">
              <a:latin typeface="Calibri" pitchFamily="34" charset="0"/>
              <a:cs typeface="Calibri" pitchFamily="34" charset="0"/>
            </a:endParaRPr>
          </a:p>
          <a:p>
            <a:pPr marL="0" indent="0">
              <a:buNone/>
            </a:pPr>
            <a:endParaRPr lang="en-US" sz="1800" dirty="0">
              <a:ea typeface="ＭＳ Ｐゴシック" pitchFamily="34" charset="-128"/>
            </a:endParaRPr>
          </a:p>
        </p:txBody>
      </p:sp>
    </p:spTree>
    <p:extLst>
      <p:ext uri="{BB962C8B-B14F-4D97-AF65-F5344CB8AC3E}">
        <p14:creationId xmlns:p14="http://schemas.microsoft.com/office/powerpoint/2010/main" val="13823460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Aft>
                <a:spcPts val="1200"/>
              </a:spcAft>
              <a:buClr>
                <a:schemeClr val="tx2"/>
              </a:buClr>
              <a:buNone/>
            </a:pPr>
            <a:r>
              <a:rPr lang="en-IN" sz="2800" dirty="0" smtClean="0">
                <a:latin typeface="Calibri" pitchFamily="34" charset="0"/>
                <a:cs typeface="Calibri" pitchFamily="34" charset="0"/>
              </a:rPr>
              <a:t> Round Premium</a:t>
            </a:r>
            <a:endParaRPr lang="en-IN" sz="2800" dirty="0">
              <a:latin typeface="Calibri" pitchFamily="34" charset="0"/>
              <a:cs typeface="Calibri" pitchFamily="34" charset="0"/>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36</a:t>
            </a:fld>
            <a:endParaRPr lang="en-AU" dirty="0"/>
          </a:p>
        </p:txBody>
      </p:sp>
      <p:sp>
        <p:nvSpPr>
          <p:cNvPr id="16" name="Rectangle 7"/>
          <p:cNvSpPr>
            <a:spLocks noChangeArrowheads="1"/>
          </p:cNvSpPr>
          <p:nvPr/>
        </p:nvSpPr>
        <p:spPr bwMode="auto">
          <a:xfrm>
            <a:off x="172192" y="1026041"/>
            <a:ext cx="9367224" cy="4401205"/>
          </a:xfrm>
          <a:prstGeom prst="rect">
            <a:avLst/>
          </a:prstGeom>
          <a:noFill/>
          <a:ln w="9525">
            <a:noFill/>
            <a:miter lim="800000"/>
            <a:headEnd/>
            <a:tailEnd/>
          </a:ln>
        </p:spPr>
        <p:txBody>
          <a:bodyPr wrap="square">
            <a:spAutoFit/>
          </a:bodyPr>
          <a:lstStyle/>
          <a:p>
            <a:pPr marL="342900" indent="-342900" algn="just">
              <a:lnSpc>
                <a:spcPct val="150000"/>
              </a:lnSpc>
              <a:spcBef>
                <a:spcPts val="0"/>
              </a:spcBef>
              <a:spcAft>
                <a:spcPts val="0"/>
              </a:spcAft>
              <a:buClr>
                <a:schemeClr val="tx2"/>
              </a:buClr>
              <a:buFont typeface="Wingdings" pitchFamily="2" charset="2"/>
              <a:buChar char="§"/>
            </a:pPr>
            <a:r>
              <a:rPr lang="en-IN" sz="1800" b="0" dirty="0" smtClean="0">
                <a:latin typeface="Calibri" pitchFamily="34" charset="0"/>
                <a:cs typeface="Calibri" pitchFamily="34" charset="0"/>
              </a:rPr>
              <a:t>Premium for the first round will be Rs. Zero/ tonne</a:t>
            </a:r>
          </a:p>
          <a:p>
            <a:pPr marL="342900" indent="-342900" algn="just">
              <a:lnSpc>
                <a:spcPct val="150000"/>
              </a:lnSpc>
              <a:spcBef>
                <a:spcPts val="0"/>
              </a:spcBef>
              <a:spcAft>
                <a:spcPts val="0"/>
              </a:spcAft>
              <a:buClr>
                <a:schemeClr val="tx2"/>
              </a:buClr>
              <a:buFont typeface="Wingdings" pitchFamily="2" charset="2"/>
              <a:buChar char="§"/>
            </a:pPr>
            <a:r>
              <a:rPr lang="en-IN" sz="1800" b="0" dirty="0" smtClean="0">
                <a:latin typeface="Calibri" pitchFamily="34" charset="0"/>
                <a:cs typeface="Calibri" pitchFamily="34" charset="0"/>
              </a:rPr>
              <a:t>Round Premiums </a:t>
            </a:r>
            <a:r>
              <a:rPr lang="en-IN" sz="1800" b="0" dirty="0">
                <a:latin typeface="Calibri" pitchFamily="34" charset="0"/>
                <a:cs typeface="Calibri" pitchFamily="34" charset="0"/>
              </a:rPr>
              <a:t>(other than the first Round) will depend on the Demand/Supply Ratio of the immediately preceding </a:t>
            </a:r>
            <a:r>
              <a:rPr lang="en-IN" sz="1800" b="0" dirty="0" smtClean="0">
                <a:latin typeface="Calibri" pitchFamily="34" charset="0"/>
                <a:cs typeface="Calibri" pitchFamily="34" charset="0"/>
              </a:rPr>
              <a:t>round and will be determined by the Auction Platform as follows:</a:t>
            </a:r>
          </a:p>
          <a:p>
            <a:pPr marL="342900" indent="-342900" algn="just">
              <a:lnSpc>
                <a:spcPct val="150000"/>
              </a:lnSpc>
              <a:spcBef>
                <a:spcPts val="0"/>
              </a:spcBef>
              <a:spcAft>
                <a:spcPts val="0"/>
              </a:spcAft>
              <a:buClr>
                <a:schemeClr val="tx2"/>
              </a:buClr>
              <a:buFont typeface="Wingdings" pitchFamily="2" charset="2"/>
              <a:buChar char="§"/>
            </a:pPr>
            <a:endParaRPr lang="en-IN" sz="1800" b="0" dirty="0">
              <a:latin typeface="Calibri" pitchFamily="34" charset="0"/>
              <a:cs typeface="Calibri" pitchFamily="34" charset="0"/>
            </a:endParaRPr>
          </a:p>
          <a:p>
            <a:pPr marL="342900" indent="-342900" algn="just">
              <a:lnSpc>
                <a:spcPct val="150000"/>
              </a:lnSpc>
              <a:spcBef>
                <a:spcPts val="0"/>
              </a:spcBef>
              <a:spcAft>
                <a:spcPts val="0"/>
              </a:spcAft>
              <a:buClr>
                <a:schemeClr val="tx2"/>
              </a:buClr>
              <a:buFont typeface="Wingdings" pitchFamily="2" charset="2"/>
              <a:buChar char="§"/>
            </a:pPr>
            <a:endParaRPr lang="en-IN" sz="1800" b="0" dirty="0" smtClean="0">
              <a:latin typeface="Calibri" pitchFamily="34" charset="0"/>
              <a:cs typeface="Calibri" pitchFamily="34" charset="0"/>
            </a:endParaRPr>
          </a:p>
          <a:p>
            <a:pPr marL="342900" indent="-342900" algn="just">
              <a:lnSpc>
                <a:spcPct val="150000"/>
              </a:lnSpc>
              <a:spcBef>
                <a:spcPts val="0"/>
              </a:spcBef>
              <a:spcAft>
                <a:spcPts val="0"/>
              </a:spcAft>
              <a:buClr>
                <a:schemeClr val="tx2"/>
              </a:buClr>
              <a:buFont typeface="Wingdings" pitchFamily="2" charset="2"/>
              <a:buChar char="§"/>
            </a:pPr>
            <a:endParaRPr lang="en-IN" sz="1800" b="0" dirty="0" smtClean="0">
              <a:latin typeface="Calibri" pitchFamily="34" charset="0"/>
              <a:cs typeface="Calibri" pitchFamily="34" charset="0"/>
            </a:endParaRPr>
          </a:p>
          <a:p>
            <a:pPr marL="342900" indent="-342900" algn="just">
              <a:lnSpc>
                <a:spcPct val="150000"/>
              </a:lnSpc>
              <a:spcBef>
                <a:spcPts val="0"/>
              </a:spcBef>
              <a:spcAft>
                <a:spcPts val="0"/>
              </a:spcAft>
              <a:buClr>
                <a:schemeClr val="tx2"/>
              </a:buClr>
              <a:buFont typeface="Wingdings" pitchFamily="2" charset="2"/>
              <a:buChar char="§"/>
            </a:pPr>
            <a:endParaRPr lang="en-IN" sz="1800" b="0" dirty="0">
              <a:latin typeface="Calibri" pitchFamily="34" charset="0"/>
              <a:cs typeface="Calibri" pitchFamily="34" charset="0"/>
            </a:endParaRPr>
          </a:p>
          <a:p>
            <a:pPr marL="342900" indent="-342900" algn="just">
              <a:lnSpc>
                <a:spcPct val="150000"/>
              </a:lnSpc>
              <a:spcBef>
                <a:spcPts val="0"/>
              </a:spcBef>
              <a:spcAft>
                <a:spcPts val="0"/>
              </a:spcAft>
              <a:buClr>
                <a:schemeClr val="tx2"/>
              </a:buClr>
              <a:buFont typeface="Wingdings" pitchFamily="2" charset="2"/>
              <a:buChar char="§"/>
            </a:pPr>
            <a:endParaRPr lang="en-IN" sz="1800" b="0" dirty="0" smtClean="0">
              <a:latin typeface="Calibri" pitchFamily="34" charset="0"/>
              <a:cs typeface="Calibri" pitchFamily="34" charset="0"/>
            </a:endParaRPr>
          </a:p>
          <a:p>
            <a:pPr marL="342900" indent="-342900" algn="just">
              <a:lnSpc>
                <a:spcPct val="150000"/>
              </a:lnSpc>
              <a:spcBef>
                <a:spcPts val="1200"/>
              </a:spcBef>
              <a:spcAft>
                <a:spcPts val="0"/>
              </a:spcAft>
              <a:buClr>
                <a:schemeClr val="tx2"/>
              </a:buClr>
              <a:buFont typeface="Wingdings" pitchFamily="2" charset="2"/>
              <a:buChar char="§"/>
            </a:pPr>
            <a:r>
              <a:rPr lang="en-IN" sz="1800" b="0" dirty="0" smtClean="0">
                <a:latin typeface="Calibri" pitchFamily="34" charset="0"/>
                <a:cs typeface="Calibri" pitchFamily="34" charset="0"/>
              </a:rPr>
              <a:t>Premium would be cumulative i.e. Premium for a particular round would be the premium at the preceding round plus the premium computed for the current round.  </a:t>
            </a:r>
            <a:endParaRPr lang="en-IN" sz="1800" b="0" dirty="0">
              <a:latin typeface="Calibri" pitchFamily="34" charset="0"/>
              <a:cs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939577282"/>
              </p:ext>
            </p:extLst>
          </p:nvPr>
        </p:nvGraphicFramePr>
        <p:xfrm>
          <a:off x="1052333" y="2317348"/>
          <a:ext cx="7917385" cy="2110740"/>
        </p:xfrm>
        <a:graphic>
          <a:graphicData uri="http://schemas.openxmlformats.org/drawingml/2006/table">
            <a:tbl>
              <a:tblPr firstRow="1" bandRow="1">
                <a:tableStyleId>{69012ECD-51FC-41F1-AA8D-1B2483CD663E}</a:tableStyleId>
              </a:tblPr>
              <a:tblGrid>
                <a:gridCol w="4808425"/>
                <a:gridCol w="3108960"/>
              </a:tblGrid>
              <a:tr h="627380">
                <a:tc>
                  <a:txBody>
                    <a:bodyPr/>
                    <a:lstStyle/>
                    <a:p>
                      <a:pPr algn="l"/>
                      <a:r>
                        <a:rPr lang="en-IN" sz="1600" dirty="0" smtClean="0"/>
                        <a:t>Demand/Supply Ratio in a particular round </a:t>
                      </a:r>
                      <a:endParaRPr lang="en-IN" sz="1600" dirty="0">
                        <a:solidFill>
                          <a:schemeClr val="bg1"/>
                        </a:solidFill>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r>
                        <a:rPr lang="en-IN" sz="1600" dirty="0" smtClean="0"/>
                        <a:t>Incremental</a:t>
                      </a:r>
                      <a:r>
                        <a:rPr lang="en-IN" sz="1600" baseline="0" dirty="0" smtClean="0"/>
                        <a:t> </a:t>
                      </a:r>
                      <a:r>
                        <a:rPr lang="en-IN" sz="1600" dirty="0" smtClean="0"/>
                        <a:t>Round Premium </a:t>
                      </a:r>
                    </a:p>
                    <a:p>
                      <a:pPr algn="ctr"/>
                      <a:r>
                        <a:rPr lang="en-IN" sz="1600" dirty="0" smtClean="0"/>
                        <a:t>(</a:t>
                      </a:r>
                      <a:r>
                        <a:rPr lang="en-IN" sz="1600" dirty="0" err="1" smtClean="0"/>
                        <a:t>Rs</a:t>
                      </a:r>
                      <a:r>
                        <a:rPr lang="en-IN" sz="1600" dirty="0" smtClean="0"/>
                        <a:t>. per tonne)</a:t>
                      </a:r>
                      <a:endParaRPr lang="en-IN" sz="1600" dirty="0">
                        <a:solidFill>
                          <a:schemeClr val="bg1"/>
                        </a:solidFill>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70840">
                <a:tc>
                  <a:txBody>
                    <a:bodyPr/>
                    <a:lstStyle/>
                    <a:p>
                      <a:r>
                        <a:rPr lang="en-IN" sz="1600" dirty="0" smtClean="0"/>
                        <a:t>Greater than 100% and less than or equal to 125% </a:t>
                      </a:r>
                      <a:endParaRPr lang="en-IN" sz="1600" dirty="0"/>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r>
                        <a:rPr lang="en-IN" sz="1600" dirty="0" smtClean="0"/>
                        <a:t>10</a:t>
                      </a:r>
                      <a:endParaRPr lang="en-IN" sz="1600" dirty="0"/>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70840">
                <a:tc>
                  <a:txBody>
                    <a:bodyPr/>
                    <a:lstStyle/>
                    <a:p>
                      <a:r>
                        <a:rPr lang="en-IN" sz="1600" dirty="0" smtClean="0"/>
                        <a:t>Greater than 125% and less than or equal to 200% </a:t>
                      </a:r>
                      <a:endParaRPr lang="en-IN" sz="1600" dirty="0"/>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r>
                        <a:rPr lang="en-IN" sz="1600" dirty="0" smtClean="0"/>
                        <a:t>25</a:t>
                      </a:r>
                      <a:endParaRPr lang="en-IN" sz="1600" dirty="0"/>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70840">
                <a:tc>
                  <a:txBody>
                    <a:bodyPr/>
                    <a:lstStyle/>
                    <a:p>
                      <a:r>
                        <a:rPr lang="en-IN" sz="1600" dirty="0" smtClean="0"/>
                        <a:t>Greater than 200% and less than or equal to 300% </a:t>
                      </a:r>
                      <a:endParaRPr lang="en-IN" sz="1600" dirty="0"/>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r>
                        <a:rPr lang="en-IN" sz="1600" dirty="0" smtClean="0"/>
                        <a:t>50</a:t>
                      </a:r>
                      <a:endParaRPr lang="en-IN" sz="1600" dirty="0"/>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370840">
                <a:tc>
                  <a:txBody>
                    <a:bodyPr/>
                    <a:lstStyle/>
                    <a:p>
                      <a:r>
                        <a:rPr lang="en-IN" sz="1600" dirty="0" smtClean="0"/>
                        <a:t>Greater than 300% </a:t>
                      </a:r>
                      <a:endParaRPr lang="en-IN" sz="1600" dirty="0"/>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r>
                        <a:rPr lang="en-IN" sz="1600" dirty="0" smtClean="0"/>
                        <a:t>100</a:t>
                      </a:r>
                      <a:endParaRPr lang="en-IN" sz="1600" dirty="0"/>
                    </a:p>
                  </a:txBody>
                  <a:tcP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678148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7848600" y="6608450"/>
            <a:ext cx="2057400" cy="377679"/>
          </a:xfrm>
        </p:spPr>
        <p:txBody>
          <a:bodyPr/>
          <a:lstStyle/>
          <a:p>
            <a:fld id="{6B061D64-4CCE-41B3-9653-0DB0D1A8CA18}" type="slidenum">
              <a:rPr lang="en-AU" smtClean="0"/>
              <a:pPr/>
              <a:t>37</a:t>
            </a:fld>
            <a:endParaRPr lang="en-AU" dirty="0"/>
          </a:p>
        </p:txBody>
      </p:sp>
      <p:sp>
        <p:nvSpPr>
          <p:cNvPr id="3" name="Title 2"/>
          <p:cNvSpPr>
            <a:spLocks noGrp="1"/>
          </p:cNvSpPr>
          <p:nvPr>
            <p:ph type="title"/>
          </p:nvPr>
        </p:nvSpPr>
        <p:spPr>
          <a:xfrm>
            <a:off x="679029" y="368519"/>
            <a:ext cx="8464970" cy="491289"/>
          </a:xfrm>
        </p:spPr>
        <p:txBody>
          <a:bodyPr/>
          <a:lstStyle/>
          <a:p>
            <a:r>
              <a:rPr lang="en-IN" b="1" dirty="0" smtClean="0">
                <a:latin typeface="Calibri" pitchFamily="34" charset="0"/>
                <a:cs typeface="Calibri" pitchFamily="34" charset="0"/>
              </a:rPr>
              <a:t>Example - Non-Discriminatory </a:t>
            </a:r>
            <a:r>
              <a:rPr lang="en-IN" b="1" dirty="0">
                <a:latin typeface="Calibri" pitchFamily="34" charset="0"/>
                <a:cs typeface="Calibri" pitchFamily="34" charset="0"/>
              </a:rPr>
              <a:t>Ascending Clock </a:t>
            </a:r>
            <a:r>
              <a:rPr lang="en-IN" b="1" dirty="0" smtClean="0">
                <a:latin typeface="Calibri" pitchFamily="34" charset="0"/>
                <a:cs typeface="Calibri" pitchFamily="34" charset="0"/>
              </a:rPr>
              <a:t>Auction</a:t>
            </a:r>
            <a:endParaRPr lang="en-IN" b="1" dirty="0">
              <a:latin typeface="Calibri" pitchFamily="34" charset="0"/>
              <a:cs typeface="Calibri" pitchFamily="34" charset="0"/>
            </a:endParaRPr>
          </a:p>
        </p:txBody>
      </p:sp>
      <p:sp>
        <p:nvSpPr>
          <p:cNvPr id="12" name="AutoShape 3"/>
          <p:cNvSpPr>
            <a:spLocks noChangeArrowheads="1"/>
          </p:cNvSpPr>
          <p:nvPr/>
        </p:nvSpPr>
        <p:spPr bwMode="gray">
          <a:xfrm flipV="1">
            <a:off x="590287" y="4646562"/>
            <a:ext cx="5041900" cy="1319212"/>
          </a:xfrm>
          <a:custGeom>
            <a:avLst/>
            <a:gdLst>
              <a:gd name="G0" fmla="+- 3607 0 0"/>
              <a:gd name="G1" fmla="+- 21600 0 3607"/>
              <a:gd name="G2" fmla="*/ 3607 1 2"/>
              <a:gd name="G3" fmla="+- 21600 0 G2"/>
              <a:gd name="G4" fmla="+/ 3607 21600 2"/>
              <a:gd name="G5" fmla="+/ G1 0 2"/>
              <a:gd name="G6" fmla="*/ 21600 21600 3607"/>
              <a:gd name="G7" fmla="*/ G6 1 2"/>
              <a:gd name="G8" fmla="+- 21600 0 G7"/>
              <a:gd name="G9" fmla="*/ 21600 1 2"/>
              <a:gd name="G10" fmla="+- 3607 0 G9"/>
              <a:gd name="G11" fmla="?: G10 G8 0"/>
              <a:gd name="G12" fmla="?: G10 G7 21600"/>
              <a:gd name="T0" fmla="*/ 19796 w 21600"/>
              <a:gd name="T1" fmla="*/ 10800 h 21600"/>
              <a:gd name="T2" fmla="*/ 10800 w 21600"/>
              <a:gd name="T3" fmla="*/ 21600 h 21600"/>
              <a:gd name="T4" fmla="*/ 1804 w 21600"/>
              <a:gd name="T5" fmla="*/ 10800 h 21600"/>
              <a:gd name="T6" fmla="*/ 10800 w 21600"/>
              <a:gd name="T7" fmla="*/ 0 h 21600"/>
              <a:gd name="T8" fmla="*/ 3604 w 21600"/>
              <a:gd name="T9" fmla="*/ 3604 h 21600"/>
              <a:gd name="T10" fmla="*/ 17996 w 21600"/>
              <a:gd name="T11" fmla="*/ 17996 h 21600"/>
            </a:gdLst>
            <a:ahLst/>
            <a:cxnLst>
              <a:cxn ang="0">
                <a:pos x="T0" y="T1"/>
              </a:cxn>
              <a:cxn ang="0">
                <a:pos x="T2" y="T3"/>
              </a:cxn>
              <a:cxn ang="0">
                <a:pos x="T4" y="T5"/>
              </a:cxn>
              <a:cxn ang="0">
                <a:pos x="T6" y="T7"/>
              </a:cxn>
            </a:cxnLst>
            <a:rect l="T8" t="T9" r="T10" b="T11"/>
            <a:pathLst>
              <a:path w="21600" h="21600">
                <a:moveTo>
                  <a:pt x="0" y="0"/>
                </a:moveTo>
                <a:lnTo>
                  <a:pt x="3607" y="21600"/>
                </a:lnTo>
                <a:lnTo>
                  <a:pt x="17993" y="21600"/>
                </a:lnTo>
                <a:lnTo>
                  <a:pt x="21600" y="0"/>
                </a:lnTo>
                <a:close/>
              </a:path>
            </a:pathLst>
          </a:custGeom>
          <a:solidFill>
            <a:srgbClr val="002060"/>
          </a:solidFill>
          <a:ln w="28575">
            <a:solidFill>
              <a:schemeClr val="bg1"/>
            </a:solidFill>
            <a:miter lim="800000"/>
            <a:headEnd/>
            <a:tailEnd/>
          </a:ln>
          <a:effectLst/>
          <a:extLst/>
        </p:spPr>
        <p:txBody>
          <a:bodyPr rot="10800000" lIns="78885" tIns="41020" rIns="78885" bIns="41020" anchor="ctr"/>
          <a:lstStyle/>
          <a:p>
            <a:pPr defTabSz="762000" eaLnBrk="0" hangingPunct="0">
              <a:buClr>
                <a:srgbClr val="777777"/>
              </a:buClr>
              <a:buSzPct val="80000"/>
              <a:buFont typeface="Wingdings" pitchFamily="2" charset="2"/>
              <a:buNone/>
            </a:pPr>
            <a:r>
              <a:rPr lang="en-US" dirty="0" smtClean="0">
                <a:solidFill>
                  <a:schemeClr val="bg2"/>
                </a:solidFill>
                <a:latin typeface="+mj-lt"/>
                <a:cs typeface="Arial" pitchFamily="34" charset="0"/>
              </a:rPr>
              <a:t>1.65 MT @ INR 1200/</a:t>
            </a:r>
            <a:r>
              <a:rPr lang="en-US" dirty="0" err="1" smtClean="0">
                <a:solidFill>
                  <a:schemeClr val="bg2"/>
                </a:solidFill>
                <a:latin typeface="+mj-lt"/>
                <a:cs typeface="Arial" pitchFamily="34" charset="0"/>
              </a:rPr>
              <a:t>tonne</a:t>
            </a:r>
            <a:endParaRPr lang="en-US" dirty="0">
              <a:solidFill>
                <a:schemeClr val="bg2"/>
              </a:solidFill>
              <a:latin typeface="+mj-lt"/>
              <a:cs typeface="Arial" pitchFamily="34" charset="0"/>
            </a:endParaRPr>
          </a:p>
        </p:txBody>
      </p:sp>
      <p:sp>
        <p:nvSpPr>
          <p:cNvPr id="13" name="AutoShape 4"/>
          <p:cNvSpPr>
            <a:spLocks noChangeArrowheads="1"/>
          </p:cNvSpPr>
          <p:nvPr/>
        </p:nvSpPr>
        <p:spPr bwMode="gray">
          <a:xfrm flipV="1">
            <a:off x="1429390" y="3325762"/>
            <a:ext cx="3362325" cy="13208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 name="connsiteX0" fmla="*/ 0 w 21600"/>
              <a:gd name="connsiteY0" fmla="*/ 0 h 21600"/>
              <a:gd name="connsiteX1" fmla="*/ 5400 w 21600"/>
              <a:gd name="connsiteY1" fmla="*/ 21600 h 21600"/>
              <a:gd name="connsiteX2" fmla="*/ 15937 w 21600"/>
              <a:gd name="connsiteY2" fmla="*/ 21600 h 21600"/>
              <a:gd name="connsiteX3" fmla="*/ 21600 w 21600"/>
              <a:gd name="connsiteY3" fmla="*/ 0 h 21600"/>
              <a:gd name="connsiteX4" fmla="*/ 0 w 21600"/>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1600">
                <a:moveTo>
                  <a:pt x="0" y="0"/>
                </a:moveTo>
                <a:lnTo>
                  <a:pt x="5400" y="21600"/>
                </a:lnTo>
                <a:lnTo>
                  <a:pt x="15937" y="21600"/>
                </a:lnTo>
                <a:lnTo>
                  <a:pt x="21600" y="0"/>
                </a:lnTo>
                <a:lnTo>
                  <a:pt x="0" y="0"/>
                </a:lnTo>
                <a:close/>
              </a:path>
            </a:pathLst>
          </a:custGeom>
          <a:solidFill>
            <a:schemeClr val="accent4">
              <a:lumMod val="75000"/>
            </a:schemeClr>
          </a:solidFill>
          <a:ln w="28575">
            <a:solidFill>
              <a:schemeClr val="bg1"/>
            </a:solidFill>
            <a:miter lim="800000"/>
            <a:headEnd/>
            <a:tailEnd/>
          </a:ln>
          <a:effectLst/>
          <a:extLst/>
        </p:spPr>
        <p:txBody>
          <a:bodyPr rot="10800000" lIns="78885" tIns="41020" rIns="78885" bIns="41020" anchor="ctr"/>
          <a:lstStyle/>
          <a:p>
            <a:pPr defTabSz="762000">
              <a:buClr>
                <a:srgbClr val="777777"/>
              </a:buClr>
              <a:buSzPct val="80000"/>
            </a:pPr>
            <a:r>
              <a:rPr lang="en-US" dirty="0" smtClean="0">
                <a:solidFill>
                  <a:schemeClr val="bg2"/>
                </a:solidFill>
                <a:latin typeface="+mj-lt"/>
                <a:cs typeface="Arial" pitchFamily="34" charset="0"/>
              </a:rPr>
              <a:t>1.10 </a:t>
            </a:r>
            <a:r>
              <a:rPr lang="en-US" dirty="0">
                <a:solidFill>
                  <a:schemeClr val="bg2"/>
                </a:solidFill>
                <a:latin typeface="+mj-lt"/>
                <a:cs typeface="Arial" pitchFamily="34" charset="0"/>
              </a:rPr>
              <a:t>MT @ INR </a:t>
            </a:r>
            <a:r>
              <a:rPr lang="en-US" dirty="0" smtClean="0">
                <a:solidFill>
                  <a:schemeClr val="bg2"/>
                </a:solidFill>
                <a:latin typeface="+mj-lt"/>
                <a:cs typeface="Arial" pitchFamily="34" charset="0"/>
              </a:rPr>
              <a:t>1300/</a:t>
            </a:r>
            <a:r>
              <a:rPr lang="en-US" dirty="0" err="1" smtClean="0">
                <a:solidFill>
                  <a:schemeClr val="bg2"/>
                </a:solidFill>
                <a:latin typeface="+mj-lt"/>
                <a:cs typeface="Arial" pitchFamily="34" charset="0"/>
              </a:rPr>
              <a:t>tonne</a:t>
            </a:r>
            <a:endParaRPr lang="en-US" dirty="0">
              <a:solidFill>
                <a:schemeClr val="bg2"/>
              </a:solidFill>
              <a:latin typeface="+mj-lt"/>
              <a:cs typeface="Arial" pitchFamily="34" charset="0"/>
            </a:endParaRPr>
          </a:p>
        </p:txBody>
      </p:sp>
      <p:sp>
        <p:nvSpPr>
          <p:cNvPr id="15" name="Rectangle 7"/>
          <p:cNvSpPr>
            <a:spLocks noChangeArrowheads="1"/>
          </p:cNvSpPr>
          <p:nvPr/>
        </p:nvSpPr>
        <p:spPr bwMode="auto">
          <a:xfrm>
            <a:off x="754062" y="1154751"/>
            <a:ext cx="8389937" cy="400110"/>
          </a:xfrm>
          <a:prstGeom prst="rect">
            <a:avLst/>
          </a:prstGeom>
          <a:noFill/>
          <a:ln w="9525">
            <a:noFill/>
            <a:miter lim="800000"/>
            <a:headEnd/>
            <a:tailEnd/>
          </a:ln>
        </p:spPr>
        <p:txBody>
          <a:bodyPr wrap="square">
            <a:spAutoFit/>
          </a:bodyPr>
          <a:lstStyle/>
          <a:p>
            <a:pPr algn="l">
              <a:spcAft>
                <a:spcPts val="1200"/>
              </a:spcAft>
              <a:buClr>
                <a:schemeClr val="tx2"/>
              </a:buClr>
            </a:pPr>
            <a:r>
              <a:rPr lang="en-IN" sz="2000" dirty="0" smtClean="0">
                <a:latin typeface="Calibri" pitchFamily="34" charset="0"/>
                <a:cs typeface="Calibri" pitchFamily="34" charset="0"/>
              </a:rPr>
              <a:t>Ascending Price with Demand Converging to 0.5 MT Quantity Offered</a:t>
            </a:r>
          </a:p>
        </p:txBody>
      </p:sp>
      <p:sp>
        <p:nvSpPr>
          <p:cNvPr id="17" name="AutoShape 5"/>
          <p:cNvSpPr>
            <a:spLocks noChangeArrowheads="1"/>
          </p:cNvSpPr>
          <p:nvPr/>
        </p:nvSpPr>
        <p:spPr bwMode="gray">
          <a:xfrm>
            <a:off x="2958709" y="2058283"/>
            <a:ext cx="234261" cy="187410"/>
          </a:xfrm>
          <a:prstGeom prst="triangle">
            <a:avLst>
              <a:gd name="adj" fmla="val 50000"/>
            </a:avLst>
          </a:prstGeom>
          <a:solidFill>
            <a:schemeClr val="accent6">
              <a:lumMod val="75000"/>
            </a:schemeClr>
          </a:solidFill>
          <a:ln w="28575">
            <a:solidFill>
              <a:schemeClr val="bg1"/>
            </a:solidFill>
            <a:miter lim="800000"/>
            <a:headEnd/>
            <a:tailEnd/>
          </a:ln>
          <a:effectLst/>
          <a:extLst/>
        </p:spPr>
        <p:txBody>
          <a:bodyPr lIns="78885" tIns="41020" rIns="78885" bIns="41020" anchor="ctr"/>
          <a:lstStyle/>
          <a:p>
            <a:pPr defTabSz="762000" eaLnBrk="0" hangingPunct="0">
              <a:buClr>
                <a:srgbClr val="777777"/>
              </a:buClr>
              <a:buSzPct val="80000"/>
              <a:buFont typeface="Wingdings" pitchFamily="2" charset="2"/>
              <a:buNone/>
            </a:pPr>
            <a:endParaRPr lang="en-US" dirty="0">
              <a:latin typeface="+mn-lt"/>
              <a:cs typeface="Arial" pitchFamily="34" charset="0"/>
            </a:endParaRPr>
          </a:p>
        </p:txBody>
      </p:sp>
      <p:sp>
        <p:nvSpPr>
          <p:cNvPr id="18" name="AutoShape 4"/>
          <p:cNvSpPr>
            <a:spLocks noChangeArrowheads="1"/>
          </p:cNvSpPr>
          <p:nvPr/>
        </p:nvSpPr>
        <p:spPr bwMode="gray">
          <a:xfrm flipV="1">
            <a:off x="2265526" y="2838720"/>
            <a:ext cx="1640360" cy="49973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 name="connsiteX0" fmla="*/ 0 w 21600"/>
              <a:gd name="connsiteY0" fmla="*/ 0 h 21600"/>
              <a:gd name="connsiteX1" fmla="*/ 4426 w 21600"/>
              <a:gd name="connsiteY1" fmla="*/ 20524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4780 w 21600"/>
              <a:gd name="connsiteY1" fmla="*/ 2106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4249 w 21600"/>
              <a:gd name="connsiteY1" fmla="*/ 2106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735 w 22335"/>
              <a:gd name="connsiteY0" fmla="*/ 0 h 21600"/>
              <a:gd name="connsiteX1" fmla="*/ 6135 w 22335"/>
              <a:gd name="connsiteY1" fmla="*/ 21600 h 21600"/>
              <a:gd name="connsiteX2" fmla="*/ 16935 w 22335"/>
              <a:gd name="connsiteY2" fmla="*/ 21600 h 21600"/>
              <a:gd name="connsiteX3" fmla="*/ 22335 w 22335"/>
              <a:gd name="connsiteY3" fmla="*/ 0 h 21600"/>
              <a:gd name="connsiteX4" fmla="*/ 735 w 22335"/>
              <a:gd name="connsiteY4" fmla="*/ 0 h 21600"/>
              <a:gd name="connsiteX0" fmla="*/ 1506 w 23106"/>
              <a:gd name="connsiteY0" fmla="*/ 0 h 21600"/>
              <a:gd name="connsiteX1" fmla="*/ 2391 w 23106"/>
              <a:gd name="connsiteY1" fmla="*/ 11912 h 21600"/>
              <a:gd name="connsiteX2" fmla="*/ 6906 w 23106"/>
              <a:gd name="connsiteY2" fmla="*/ 21600 h 21600"/>
              <a:gd name="connsiteX3" fmla="*/ 17706 w 23106"/>
              <a:gd name="connsiteY3" fmla="*/ 21600 h 21600"/>
              <a:gd name="connsiteX4" fmla="*/ 23106 w 23106"/>
              <a:gd name="connsiteY4" fmla="*/ 0 h 21600"/>
              <a:gd name="connsiteX5" fmla="*/ 1506 w 23106"/>
              <a:gd name="connsiteY5" fmla="*/ 0 h 21600"/>
              <a:gd name="connsiteX0" fmla="*/ 1506 w 23106"/>
              <a:gd name="connsiteY0" fmla="*/ 0 h 21600"/>
              <a:gd name="connsiteX1" fmla="*/ 2391 w 23106"/>
              <a:gd name="connsiteY1" fmla="*/ 11912 h 21600"/>
              <a:gd name="connsiteX2" fmla="*/ 6906 w 23106"/>
              <a:gd name="connsiteY2" fmla="*/ 21600 h 21600"/>
              <a:gd name="connsiteX3" fmla="*/ 17706 w 23106"/>
              <a:gd name="connsiteY3" fmla="*/ 21600 h 21600"/>
              <a:gd name="connsiteX4" fmla="*/ 23106 w 23106"/>
              <a:gd name="connsiteY4" fmla="*/ 0 h 21600"/>
              <a:gd name="connsiteX5" fmla="*/ 1506 w 23106"/>
              <a:gd name="connsiteY5" fmla="*/ 0 h 21600"/>
              <a:gd name="connsiteX0" fmla="*/ 0 w 21600"/>
              <a:gd name="connsiteY0" fmla="*/ 0 h 21600"/>
              <a:gd name="connsiteX1" fmla="*/ 885 w 21600"/>
              <a:gd name="connsiteY1" fmla="*/ 1191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5400 w 21600"/>
              <a:gd name="connsiteY1" fmla="*/ 21600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1600"/>
              <a:gd name="connsiteX1" fmla="*/ 3807 w 21600"/>
              <a:gd name="connsiteY1" fmla="*/ 21062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1600"/>
              <a:gd name="connsiteX1" fmla="*/ 4515 w 21600"/>
              <a:gd name="connsiteY1" fmla="*/ 21062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2138"/>
              <a:gd name="connsiteX1" fmla="*/ 4515 w 21600"/>
              <a:gd name="connsiteY1" fmla="*/ 21062 h 22138"/>
              <a:gd name="connsiteX2" fmla="*/ 17085 w 21600"/>
              <a:gd name="connsiteY2" fmla="*/ 22138 h 22138"/>
              <a:gd name="connsiteX3" fmla="*/ 21600 w 21600"/>
              <a:gd name="connsiteY3" fmla="*/ 0 h 22138"/>
              <a:gd name="connsiteX4" fmla="*/ 0 w 21600"/>
              <a:gd name="connsiteY4" fmla="*/ 0 h 22138"/>
              <a:gd name="connsiteX0" fmla="*/ 0 w 21600"/>
              <a:gd name="connsiteY0" fmla="*/ 0 h 21062"/>
              <a:gd name="connsiteX1" fmla="*/ 4515 w 21600"/>
              <a:gd name="connsiteY1" fmla="*/ 21062 h 21062"/>
              <a:gd name="connsiteX2" fmla="*/ 17793 w 21600"/>
              <a:gd name="connsiteY2" fmla="*/ 21062 h 21062"/>
              <a:gd name="connsiteX3" fmla="*/ 21600 w 21600"/>
              <a:gd name="connsiteY3" fmla="*/ 0 h 21062"/>
              <a:gd name="connsiteX4" fmla="*/ 0 w 21600"/>
              <a:gd name="connsiteY4" fmla="*/ 0 h 21062"/>
              <a:gd name="connsiteX0" fmla="*/ 0 w 21600"/>
              <a:gd name="connsiteY0" fmla="*/ 0 h 21062"/>
              <a:gd name="connsiteX1" fmla="*/ 4515 w 21600"/>
              <a:gd name="connsiteY1" fmla="*/ 21062 h 21062"/>
              <a:gd name="connsiteX2" fmla="*/ 16908 w 21600"/>
              <a:gd name="connsiteY2" fmla="*/ 20524 h 21062"/>
              <a:gd name="connsiteX3" fmla="*/ 21600 w 21600"/>
              <a:gd name="connsiteY3" fmla="*/ 0 h 21062"/>
              <a:gd name="connsiteX4" fmla="*/ 0 w 21600"/>
              <a:gd name="connsiteY4" fmla="*/ 0 h 21062"/>
              <a:gd name="connsiteX0" fmla="*/ 0 w 21600"/>
              <a:gd name="connsiteY0" fmla="*/ 0 h 21062"/>
              <a:gd name="connsiteX1" fmla="*/ 4692 w 21600"/>
              <a:gd name="connsiteY1" fmla="*/ 21062 h 21062"/>
              <a:gd name="connsiteX2" fmla="*/ 16908 w 21600"/>
              <a:gd name="connsiteY2" fmla="*/ 20524 h 21062"/>
              <a:gd name="connsiteX3" fmla="*/ 21600 w 21600"/>
              <a:gd name="connsiteY3" fmla="*/ 0 h 21062"/>
              <a:gd name="connsiteX4" fmla="*/ 0 w 21600"/>
              <a:gd name="connsiteY4" fmla="*/ 0 h 21062"/>
              <a:gd name="connsiteX0" fmla="*/ 0 w 21600"/>
              <a:gd name="connsiteY0" fmla="*/ 0 h 20524"/>
              <a:gd name="connsiteX1" fmla="*/ 4869 w 21600"/>
              <a:gd name="connsiteY1" fmla="*/ 19986 h 20524"/>
              <a:gd name="connsiteX2" fmla="*/ 16908 w 21600"/>
              <a:gd name="connsiteY2" fmla="*/ 20524 h 20524"/>
              <a:gd name="connsiteX3" fmla="*/ 21600 w 21600"/>
              <a:gd name="connsiteY3" fmla="*/ 0 h 20524"/>
              <a:gd name="connsiteX4" fmla="*/ 0 w 21600"/>
              <a:gd name="connsiteY4" fmla="*/ 0 h 20524"/>
              <a:gd name="connsiteX0" fmla="*/ 0 w 21600"/>
              <a:gd name="connsiteY0" fmla="*/ 0 h 19986"/>
              <a:gd name="connsiteX1" fmla="*/ 4869 w 21600"/>
              <a:gd name="connsiteY1" fmla="*/ 19986 h 19986"/>
              <a:gd name="connsiteX2" fmla="*/ 17439 w 21600"/>
              <a:gd name="connsiteY2" fmla="*/ 19448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7616 w 21600"/>
              <a:gd name="connsiteY2" fmla="*/ 19448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9029 w 21600"/>
              <a:gd name="connsiteY2" fmla="*/ 19985 h 19986"/>
              <a:gd name="connsiteX3" fmla="*/ 16731 w 21600"/>
              <a:gd name="connsiteY3" fmla="*/ 19986 h 19986"/>
              <a:gd name="connsiteX4" fmla="*/ 21600 w 21600"/>
              <a:gd name="connsiteY4" fmla="*/ 0 h 19986"/>
              <a:gd name="connsiteX5" fmla="*/ 0 w 21600"/>
              <a:gd name="connsiteY5"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338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20524"/>
              <a:gd name="connsiteX1" fmla="*/ 4338 w 21600"/>
              <a:gd name="connsiteY1" fmla="*/ 19986 h 20524"/>
              <a:gd name="connsiteX2" fmla="*/ 16731 w 21600"/>
              <a:gd name="connsiteY2" fmla="*/ 20524 h 20524"/>
              <a:gd name="connsiteX3" fmla="*/ 21600 w 21600"/>
              <a:gd name="connsiteY3" fmla="*/ 0 h 20524"/>
              <a:gd name="connsiteX4" fmla="*/ 0 w 21600"/>
              <a:gd name="connsiteY4" fmla="*/ 0 h 20524"/>
              <a:gd name="connsiteX0" fmla="*/ 0 w 21600"/>
              <a:gd name="connsiteY0" fmla="*/ 0 h 19986"/>
              <a:gd name="connsiteX1" fmla="*/ 4338 w 21600"/>
              <a:gd name="connsiteY1" fmla="*/ 19986 h 19986"/>
              <a:gd name="connsiteX2" fmla="*/ 16908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338 w 21600"/>
              <a:gd name="connsiteY1" fmla="*/ 19986 h 19986"/>
              <a:gd name="connsiteX2" fmla="*/ 16954 w 21600"/>
              <a:gd name="connsiteY2" fmla="*/ 19847 h 19986"/>
              <a:gd name="connsiteX3" fmla="*/ 21600 w 21600"/>
              <a:gd name="connsiteY3" fmla="*/ 0 h 19986"/>
              <a:gd name="connsiteX4" fmla="*/ 0 w 21600"/>
              <a:gd name="connsiteY4" fmla="*/ 0 h 19986"/>
              <a:gd name="connsiteX0" fmla="*/ 0 w 21234"/>
              <a:gd name="connsiteY0" fmla="*/ 0 h 19986"/>
              <a:gd name="connsiteX1" fmla="*/ 4338 w 21234"/>
              <a:gd name="connsiteY1" fmla="*/ 19986 h 19986"/>
              <a:gd name="connsiteX2" fmla="*/ 16954 w 21234"/>
              <a:gd name="connsiteY2" fmla="*/ 19847 h 19986"/>
              <a:gd name="connsiteX3" fmla="*/ 21234 w 21234"/>
              <a:gd name="connsiteY3" fmla="*/ 278 h 19986"/>
              <a:gd name="connsiteX4" fmla="*/ 0 w 21234"/>
              <a:gd name="connsiteY4" fmla="*/ 0 h 19986"/>
              <a:gd name="connsiteX0" fmla="*/ 0 w 21326"/>
              <a:gd name="connsiteY0" fmla="*/ 279 h 20265"/>
              <a:gd name="connsiteX1" fmla="*/ 4338 w 21326"/>
              <a:gd name="connsiteY1" fmla="*/ 20265 h 20265"/>
              <a:gd name="connsiteX2" fmla="*/ 16954 w 21326"/>
              <a:gd name="connsiteY2" fmla="*/ 20126 h 20265"/>
              <a:gd name="connsiteX3" fmla="*/ 21326 w 21326"/>
              <a:gd name="connsiteY3" fmla="*/ 0 h 20265"/>
              <a:gd name="connsiteX4" fmla="*/ 0 w 21326"/>
              <a:gd name="connsiteY4" fmla="*/ 279 h 20265"/>
              <a:gd name="connsiteX0" fmla="*/ 0 w 21280"/>
              <a:gd name="connsiteY0" fmla="*/ 0 h 19986"/>
              <a:gd name="connsiteX1" fmla="*/ 4338 w 21280"/>
              <a:gd name="connsiteY1" fmla="*/ 19986 h 19986"/>
              <a:gd name="connsiteX2" fmla="*/ 16954 w 21280"/>
              <a:gd name="connsiteY2" fmla="*/ 19847 h 19986"/>
              <a:gd name="connsiteX3" fmla="*/ 21280 w 21280"/>
              <a:gd name="connsiteY3" fmla="*/ 278 h 19986"/>
              <a:gd name="connsiteX4" fmla="*/ 0 w 21280"/>
              <a:gd name="connsiteY4" fmla="*/ 0 h 19986"/>
              <a:gd name="connsiteX0" fmla="*/ 0 w 21280"/>
              <a:gd name="connsiteY0" fmla="*/ 0 h 19986"/>
              <a:gd name="connsiteX1" fmla="*/ 4201 w 21280"/>
              <a:gd name="connsiteY1" fmla="*/ 19986 h 19986"/>
              <a:gd name="connsiteX2" fmla="*/ 16954 w 21280"/>
              <a:gd name="connsiteY2" fmla="*/ 19847 h 19986"/>
              <a:gd name="connsiteX3" fmla="*/ 21280 w 21280"/>
              <a:gd name="connsiteY3" fmla="*/ 278 h 19986"/>
              <a:gd name="connsiteX4" fmla="*/ 0 w 21280"/>
              <a:gd name="connsiteY4" fmla="*/ 0 h 19986"/>
              <a:gd name="connsiteX0" fmla="*/ 0 w 21280"/>
              <a:gd name="connsiteY0" fmla="*/ 0 h 19708"/>
              <a:gd name="connsiteX1" fmla="*/ 4201 w 21280"/>
              <a:gd name="connsiteY1" fmla="*/ 19708 h 19708"/>
              <a:gd name="connsiteX2" fmla="*/ 16954 w 21280"/>
              <a:gd name="connsiteY2" fmla="*/ 19569 h 19708"/>
              <a:gd name="connsiteX3" fmla="*/ 21280 w 21280"/>
              <a:gd name="connsiteY3" fmla="*/ 0 h 19708"/>
              <a:gd name="connsiteX4" fmla="*/ 0 w 21280"/>
              <a:gd name="connsiteY4" fmla="*/ 0 h 19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80" h="19708">
                <a:moveTo>
                  <a:pt x="0" y="0"/>
                </a:moveTo>
                <a:lnTo>
                  <a:pt x="4201" y="19708"/>
                </a:lnTo>
                <a:lnTo>
                  <a:pt x="16954" y="19569"/>
                </a:lnTo>
                <a:lnTo>
                  <a:pt x="21280" y="0"/>
                </a:lnTo>
                <a:lnTo>
                  <a:pt x="0" y="0"/>
                </a:lnTo>
                <a:close/>
              </a:path>
            </a:pathLst>
          </a:custGeom>
          <a:solidFill>
            <a:schemeClr val="accent5">
              <a:lumMod val="75000"/>
            </a:schemeClr>
          </a:solidFill>
          <a:ln w="28575">
            <a:solidFill>
              <a:schemeClr val="bg1"/>
            </a:solidFill>
            <a:miter lim="800000"/>
            <a:headEnd/>
            <a:tailEnd/>
          </a:ln>
          <a:effectLst/>
          <a:extLst/>
        </p:spPr>
        <p:txBody>
          <a:bodyPr rot="10800000" lIns="78885" tIns="41020" rIns="78885" bIns="41020" anchor="ctr"/>
          <a:lstStyle/>
          <a:p>
            <a:pPr defTabSz="762000">
              <a:buClr>
                <a:srgbClr val="777777"/>
              </a:buClr>
              <a:buSzPct val="80000"/>
            </a:pPr>
            <a:r>
              <a:rPr lang="en-US" sz="1300" dirty="0" smtClean="0">
                <a:solidFill>
                  <a:schemeClr val="bg2"/>
                </a:solidFill>
                <a:latin typeface="+mj-lt"/>
                <a:cs typeface="Arial" pitchFamily="34" charset="0"/>
              </a:rPr>
              <a:t>0.80 </a:t>
            </a:r>
            <a:r>
              <a:rPr lang="en-US" sz="1300" dirty="0">
                <a:solidFill>
                  <a:schemeClr val="bg2"/>
                </a:solidFill>
                <a:latin typeface="+mj-lt"/>
                <a:cs typeface="Arial" pitchFamily="34" charset="0"/>
              </a:rPr>
              <a:t>MT @ INR </a:t>
            </a:r>
            <a:r>
              <a:rPr lang="en-US" sz="1300" dirty="0" smtClean="0">
                <a:solidFill>
                  <a:schemeClr val="bg2"/>
                </a:solidFill>
                <a:latin typeface="+mj-lt"/>
                <a:cs typeface="Arial" pitchFamily="34" charset="0"/>
              </a:rPr>
              <a:t>1350/</a:t>
            </a:r>
            <a:r>
              <a:rPr lang="en-US" sz="1300" dirty="0" err="1" smtClean="0">
                <a:solidFill>
                  <a:schemeClr val="bg2"/>
                </a:solidFill>
                <a:latin typeface="+mj-lt"/>
                <a:cs typeface="Arial" pitchFamily="34" charset="0"/>
              </a:rPr>
              <a:t>tonne</a:t>
            </a:r>
            <a:endParaRPr lang="en-US" sz="1300" dirty="0">
              <a:solidFill>
                <a:schemeClr val="bg2"/>
              </a:solidFill>
              <a:latin typeface="+mj-lt"/>
              <a:cs typeface="Arial" pitchFamily="34" charset="0"/>
            </a:endParaRPr>
          </a:p>
        </p:txBody>
      </p:sp>
      <p:sp>
        <p:nvSpPr>
          <p:cNvPr id="25" name="AutoShape 4"/>
          <p:cNvSpPr>
            <a:spLocks noChangeArrowheads="1"/>
          </p:cNvSpPr>
          <p:nvPr/>
        </p:nvSpPr>
        <p:spPr bwMode="gray">
          <a:xfrm flipV="1">
            <a:off x="2588991" y="2518945"/>
            <a:ext cx="972062" cy="32586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 name="connsiteX0" fmla="*/ 0 w 21600"/>
              <a:gd name="connsiteY0" fmla="*/ 0 h 21600"/>
              <a:gd name="connsiteX1" fmla="*/ 4426 w 21600"/>
              <a:gd name="connsiteY1" fmla="*/ 20524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4780 w 21600"/>
              <a:gd name="connsiteY1" fmla="*/ 2106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4249 w 21600"/>
              <a:gd name="connsiteY1" fmla="*/ 2106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735 w 22335"/>
              <a:gd name="connsiteY0" fmla="*/ 0 h 21600"/>
              <a:gd name="connsiteX1" fmla="*/ 6135 w 22335"/>
              <a:gd name="connsiteY1" fmla="*/ 21600 h 21600"/>
              <a:gd name="connsiteX2" fmla="*/ 16935 w 22335"/>
              <a:gd name="connsiteY2" fmla="*/ 21600 h 21600"/>
              <a:gd name="connsiteX3" fmla="*/ 22335 w 22335"/>
              <a:gd name="connsiteY3" fmla="*/ 0 h 21600"/>
              <a:gd name="connsiteX4" fmla="*/ 735 w 22335"/>
              <a:gd name="connsiteY4" fmla="*/ 0 h 21600"/>
              <a:gd name="connsiteX0" fmla="*/ 1506 w 23106"/>
              <a:gd name="connsiteY0" fmla="*/ 0 h 21600"/>
              <a:gd name="connsiteX1" fmla="*/ 2391 w 23106"/>
              <a:gd name="connsiteY1" fmla="*/ 11912 h 21600"/>
              <a:gd name="connsiteX2" fmla="*/ 6906 w 23106"/>
              <a:gd name="connsiteY2" fmla="*/ 21600 h 21600"/>
              <a:gd name="connsiteX3" fmla="*/ 17706 w 23106"/>
              <a:gd name="connsiteY3" fmla="*/ 21600 h 21600"/>
              <a:gd name="connsiteX4" fmla="*/ 23106 w 23106"/>
              <a:gd name="connsiteY4" fmla="*/ 0 h 21600"/>
              <a:gd name="connsiteX5" fmla="*/ 1506 w 23106"/>
              <a:gd name="connsiteY5" fmla="*/ 0 h 21600"/>
              <a:gd name="connsiteX0" fmla="*/ 1506 w 23106"/>
              <a:gd name="connsiteY0" fmla="*/ 0 h 21600"/>
              <a:gd name="connsiteX1" fmla="*/ 2391 w 23106"/>
              <a:gd name="connsiteY1" fmla="*/ 11912 h 21600"/>
              <a:gd name="connsiteX2" fmla="*/ 6906 w 23106"/>
              <a:gd name="connsiteY2" fmla="*/ 21600 h 21600"/>
              <a:gd name="connsiteX3" fmla="*/ 17706 w 23106"/>
              <a:gd name="connsiteY3" fmla="*/ 21600 h 21600"/>
              <a:gd name="connsiteX4" fmla="*/ 23106 w 23106"/>
              <a:gd name="connsiteY4" fmla="*/ 0 h 21600"/>
              <a:gd name="connsiteX5" fmla="*/ 1506 w 23106"/>
              <a:gd name="connsiteY5" fmla="*/ 0 h 21600"/>
              <a:gd name="connsiteX0" fmla="*/ 0 w 21600"/>
              <a:gd name="connsiteY0" fmla="*/ 0 h 21600"/>
              <a:gd name="connsiteX1" fmla="*/ 885 w 21600"/>
              <a:gd name="connsiteY1" fmla="*/ 1191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5400 w 21600"/>
              <a:gd name="connsiteY1" fmla="*/ 21600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1600"/>
              <a:gd name="connsiteX1" fmla="*/ 3807 w 21600"/>
              <a:gd name="connsiteY1" fmla="*/ 21062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1600"/>
              <a:gd name="connsiteX1" fmla="*/ 4515 w 21600"/>
              <a:gd name="connsiteY1" fmla="*/ 21062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2138"/>
              <a:gd name="connsiteX1" fmla="*/ 4515 w 21600"/>
              <a:gd name="connsiteY1" fmla="*/ 21062 h 22138"/>
              <a:gd name="connsiteX2" fmla="*/ 17085 w 21600"/>
              <a:gd name="connsiteY2" fmla="*/ 22138 h 22138"/>
              <a:gd name="connsiteX3" fmla="*/ 21600 w 21600"/>
              <a:gd name="connsiteY3" fmla="*/ 0 h 22138"/>
              <a:gd name="connsiteX4" fmla="*/ 0 w 21600"/>
              <a:gd name="connsiteY4" fmla="*/ 0 h 22138"/>
              <a:gd name="connsiteX0" fmla="*/ 0 w 21600"/>
              <a:gd name="connsiteY0" fmla="*/ 0 h 21062"/>
              <a:gd name="connsiteX1" fmla="*/ 4515 w 21600"/>
              <a:gd name="connsiteY1" fmla="*/ 21062 h 21062"/>
              <a:gd name="connsiteX2" fmla="*/ 17793 w 21600"/>
              <a:gd name="connsiteY2" fmla="*/ 21062 h 21062"/>
              <a:gd name="connsiteX3" fmla="*/ 21600 w 21600"/>
              <a:gd name="connsiteY3" fmla="*/ 0 h 21062"/>
              <a:gd name="connsiteX4" fmla="*/ 0 w 21600"/>
              <a:gd name="connsiteY4" fmla="*/ 0 h 21062"/>
              <a:gd name="connsiteX0" fmla="*/ 0 w 21600"/>
              <a:gd name="connsiteY0" fmla="*/ 0 h 21062"/>
              <a:gd name="connsiteX1" fmla="*/ 4515 w 21600"/>
              <a:gd name="connsiteY1" fmla="*/ 21062 h 21062"/>
              <a:gd name="connsiteX2" fmla="*/ 16908 w 21600"/>
              <a:gd name="connsiteY2" fmla="*/ 20524 h 21062"/>
              <a:gd name="connsiteX3" fmla="*/ 21600 w 21600"/>
              <a:gd name="connsiteY3" fmla="*/ 0 h 21062"/>
              <a:gd name="connsiteX4" fmla="*/ 0 w 21600"/>
              <a:gd name="connsiteY4" fmla="*/ 0 h 21062"/>
              <a:gd name="connsiteX0" fmla="*/ 0 w 21600"/>
              <a:gd name="connsiteY0" fmla="*/ 0 h 21062"/>
              <a:gd name="connsiteX1" fmla="*/ 4692 w 21600"/>
              <a:gd name="connsiteY1" fmla="*/ 21062 h 21062"/>
              <a:gd name="connsiteX2" fmla="*/ 16908 w 21600"/>
              <a:gd name="connsiteY2" fmla="*/ 20524 h 21062"/>
              <a:gd name="connsiteX3" fmla="*/ 21600 w 21600"/>
              <a:gd name="connsiteY3" fmla="*/ 0 h 21062"/>
              <a:gd name="connsiteX4" fmla="*/ 0 w 21600"/>
              <a:gd name="connsiteY4" fmla="*/ 0 h 21062"/>
              <a:gd name="connsiteX0" fmla="*/ 0 w 21600"/>
              <a:gd name="connsiteY0" fmla="*/ 0 h 20524"/>
              <a:gd name="connsiteX1" fmla="*/ 4869 w 21600"/>
              <a:gd name="connsiteY1" fmla="*/ 19986 h 20524"/>
              <a:gd name="connsiteX2" fmla="*/ 16908 w 21600"/>
              <a:gd name="connsiteY2" fmla="*/ 20524 h 20524"/>
              <a:gd name="connsiteX3" fmla="*/ 21600 w 21600"/>
              <a:gd name="connsiteY3" fmla="*/ 0 h 20524"/>
              <a:gd name="connsiteX4" fmla="*/ 0 w 21600"/>
              <a:gd name="connsiteY4" fmla="*/ 0 h 20524"/>
              <a:gd name="connsiteX0" fmla="*/ 0 w 21600"/>
              <a:gd name="connsiteY0" fmla="*/ 0 h 19986"/>
              <a:gd name="connsiteX1" fmla="*/ 4869 w 21600"/>
              <a:gd name="connsiteY1" fmla="*/ 19986 h 19986"/>
              <a:gd name="connsiteX2" fmla="*/ 17439 w 21600"/>
              <a:gd name="connsiteY2" fmla="*/ 19448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7616 w 21600"/>
              <a:gd name="connsiteY2" fmla="*/ 19448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9029 w 21600"/>
              <a:gd name="connsiteY2" fmla="*/ 19985 h 19986"/>
              <a:gd name="connsiteX3" fmla="*/ 16731 w 21600"/>
              <a:gd name="connsiteY3" fmla="*/ 19986 h 19986"/>
              <a:gd name="connsiteX4" fmla="*/ 21600 w 21600"/>
              <a:gd name="connsiteY4" fmla="*/ 0 h 19986"/>
              <a:gd name="connsiteX5" fmla="*/ 0 w 21600"/>
              <a:gd name="connsiteY5"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338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20524"/>
              <a:gd name="connsiteX1" fmla="*/ 4338 w 21600"/>
              <a:gd name="connsiteY1" fmla="*/ 19986 h 20524"/>
              <a:gd name="connsiteX2" fmla="*/ 16731 w 21600"/>
              <a:gd name="connsiteY2" fmla="*/ 20524 h 20524"/>
              <a:gd name="connsiteX3" fmla="*/ 21600 w 21600"/>
              <a:gd name="connsiteY3" fmla="*/ 0 h 20524"/>
              <a:gd name="connsiteX4" fmla="*/ 0 w 21600"/>
              <a:gd name="connsiteY4" fmla="*/ 0 h 20524"/>
              <a:gd name="connsiteX0" fmla="*/ 0 w 21600"/>
              <a:gd name="connsiteY0" fmla="*/ 0 h 19986"/>
              <a:gd name="connsiteX1" fmla="*/ 4338 w 21600"/>
              <a:gd name="connsiteY1" fmla="*/ 19986 h 19986"/>
              <a:gd name="connsiteX2" fmla="*/ 16908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338 w 21600"/>
              <a:gd name="connsiteY1" fmla="*/ 19986 h 19986"/>
              <a:gd name="connsiteX2" fmla="*/ 16908 w 21600"/>
              <a:gd name="connsiteY2" fmla="*/ 19986 h 19986"/>
              <a:gd name="connsiteX3" fmla="*/ 19077 w 21600"/>
              <a:gd name="connsiteY3" fmla="*/ 9928 h 19986"/>
              <a:gd name="connsiteX4" fmla="*/ 21600 w 21600"/>
              <a:gd name="connsiteY4" fmla="*/ 0 h 19986"/>
              <a:gd name="connsiteX5" fmla="*/ 0 w 21600"/>
              <a:gd name="connsiteY5" fmla="*/ 0 h 19986"/>
              <a:gd name="connsiteX0" fmla="*/ 0 w 21600"/>
              <a:gd name="connsiteY0" fmla="*/ 0 h 19986"/>
              <a:gd name="connsiteX1" fmla="*/ 4338 w 21600"/>
              <a:gd name="connsiteY1" fmla="*/ 19986 h 19986"/>
              <a:gd name="connsiteX2" fmla="*/ 19077 w 21600"/>
              <a:gd name="connsiteY2" fmla="*/ 9928 h 19986"/>
              <a:gd name="connsiteX3" fmla="*/ 21600 w 21600"/>
              <a:gd name="connsiteY3" fmla="*/ 0 h 19986"/>
              <a:gd name="connsiteX4" fmla="*/ 0 w 21600"/>
              <a:gd name="connsiteY4" fmla="*/ 0 h 19986"/>
              <a:gd name="connsiteX0" fmla="*/ 0 w 21600"/>
              <a:gd name="connsiteY0" fmla="*/ 0 h 9928"/>
              <a:gd name="connsiteX1" fmla="*/ 2213 w 21600"/>
              <a:gd name="connsiteY1" fmla="*/ 9760 h 9928"/>
              <a:gd name="connsiteX2" fmla="*/ 19077 w 21600"/>
              <a:gd name="connsiteY2" fmla="*/ 9928 h 9928"/>
              <a:gd name="connsiteX3" fmla="*/ 21600 w 21600"/>
              <a:gd name="connsiteY3" fmla="*/ 0 h 9928"/>
              <a:gd name="connsiteX4" fmla="*/ 0 w 21600"/>
              <a:gd name="connsiteY4" fmla="*/ 0 h 9928"/>
              <a:gd name="connsiteX0" fmla="*/ 0 w 10000"/>
              <a:gd name="connsiteY0" fmla="*/ 0 h 13253"/>
              <a:gd name="connsiteX1" fmla="*/ 1025 w 10000"/>
              <a:gd name="connsiteY1" fmla="*/ 9831 h 13253"/>
              <a:gd name="connsiteX2" fmla="*/ 8750 w 10000"/>
              <a:gd name="connsiteY2" fmla="*/ 13253 h 13253"/>
              <a:gd name="connsiteX3" fmla="*/ 10000 w 10000"/>
              <a:gd name="connsiteY3" fmla="*/ 0 h 13253"/>
              <a:gd name="connsiteX4" fmla="*/ 0 w 10000"/>
              <a:gd name="connsiteY4" fmla="*/ 0 h 13253"/>
              <a:gd name="connsiteX0" fmla="*/ 0 w 10000"/>
              <a:gd name="connsiteY0" fmla="*/ 0 h 14168"/>
              <a:gd name="connsiteX1" fmla="*/ 1845 w 10000"/>
              <a:gd name="connsiteY1" fmla="*/ 14168 h 14168"/>
              <a:gd name="connsiteX2" fmla="*/ 8750 w 10000"/>
              <a:gd name="connsiteY2" fmla="*/ 13253 h 14168"/>
              <a:gd name="connsiteX3" fmla="*/ 10000 w 10000"/>
              <a:gd name="connsiteY3" fmla="*/ 0 h 14168"/>
              <a:gd name="connsiteX4" fmla="*/ 0 w 10000"/>
              <a:gd name="connsiteY4" fmla="*/ 0 h 14168"/>
              <a:gd name="connsiteX0" fmla="*/ 0 w 10000"/>
              <a:gd name="connsiteY0" fmla="*/ 0 h 13253"/>
              <a:gd name="connsiteX1" fmla="*/ 1927 w 10000"/>
              <a:gd name="connsiteY1" fmla="*/ 13084 h 13253"/>
              <a:gd name="connsiteX2" fmla="*/ 8750 w 10000"/>
              <a:gd name="connsiteY2" fmla="*/ 13253 h 13253"/>
              <a:gd name="connsiteX3" fmla="*/ 10000 w 10000"/>
              <a:gd name="connsiteY3" fmla="*/ 0 h 13253"/>
              <a:gd name="connsiteX4" fmla="*/ 0 w 10000"/>
              <a:gd name="connsiteY4" fmla="*/ 0 h 13253"/>
              <a:gd name="connsiteX0" fmla="*/ 0 w 10000"/>
              <a:gd name="connsiteY0" fmla="*/ 0 h 13253"/>
              <a:gd name="connsiteX1" fmla="*/ 5206 w 10000"/>
              <a:gd name="connsiteY1" fmla="*/ 13084 h 13253"/>
              <a:gd name="connsiteX2" fmla="*/ 8750 w 10000"/>
              <a:gd name="connsiteY2" fmla="*/ 13253 h 13253"/>
              <a:gd name="connsiteX3" fmla="*/ 10000 w 10000"/>
              <a:gd name="connsiteY3" fmla="*/ 0 h 13253"/>
              <a:gd name="connsiteX4" fmla="*/ 0 w 10000"/>
              <a:gd name="connsiteY4" fmla="*/ 0 h 13253"/>
              <a:gd name="connsiteX0" fmla="*/ 0 w 6148"/>
              <a:gd name="connsiteY0" fmla="*/ 1084 h 13253"/>
              <a:gd name="connsiteX1" fmla="*/ 1354 w 6148"/>
              <a:gd name="connsiteY1" fmla="*/ 13084 h 13253"/>
              <a:gd name="connsiteX2" fmla="*/ 4898 w 6148"/>
              <a:gd name="connsiteY2" fmla="*/ 13253 h 13253"/>
              <a:gd name="connsiteX3" fmla="*/ 6148 w 6148"/>
              <a:gd name="connsiteY3" fmla="*/ 0 h 13253"/>
              <a:gd name="connsiteX4" fmla="*/ 0 w 6148"/>
              <a:gd name="connsiteY4" fmla="*/ 1084 h 13253"/>
              <a:gd name="connsiteX0" fmla="*/ 0 w 9600"/>
              <a:gd name="connsiteY0" fmla="*/ 1227 h 10000"/>
              <a:gd name="connsiteX1" fmla="*/ 1802 w 9600"/>
              <a:gd name="connsiteY1" fmla="*/ 9872 h 10000"/>
              <a:gd name="connsiteX2" fmla="*/ 7567 w 9600"/>
              <a:gd name="connsiteY2" fmla="*/ 10000 h 10000"/>
              <a:gd name="connsiteX3" fmla="*/ 9600 w 9600"/>
              <a:gd name="connsiteY3" fmla="*/ 0 h 10000"/>
              <a:gd name="connsiteX4" fmla="*/ 0 w 9600"/>
              <a:gd name="connsiteY4" fmla="*/ 1227 h 10000"/>
              <a:gd name="connsiteX0" fmla="*/ 0 w 10000"/>
              <a:gd name="connsiteY0" fmla="*/ 0 h 10000"/>
              <a:gd name="connsiteX1" fmla="*/ 1877 w 10000"/>
              <a:gd name="connsiteY1" fmla="*/ 9872 h 10000"/>
              <a:gd name="connsiteX2" fmla="*/ 7882 w 10000"/>
              <a:gd name="connsiteY2" fmla="*/ 10000 h 10000"/>
              <a:gd name="connsiteX3" fmla="*/ 10000 w 10000"/>
              <a:gd name="connsiteY3" fmla="*/ 0 h 10000"/>
              <a:gd name="connsiteX4" fmla="*/ 0 w 10000"/>
              <a:gd name="connsiteY4" fmla="*/ 0 h 10000"/>
              <a:gd name="connsiteX0" fmla="*/ 0 w 10000"/>
              <a:gd name="connsiteY0" fmla="*/ 0 h 10000"/>
              <a:gd name="connsiteX1" fmla="*/ 1877 w 10000"/>
              <a:gd name="connsiteY1" fmla="*/ 9872 h 10000"/>
              <a:gd name="connsiteX2" fmla="*/ 7882 w 10000"/>
              <a:gd name="connsiteY2" fmla="*/ 10000 h 10000"/>
              <a:gd name="connsiteX3" fmla="*/ 10000 w 10000"/>
              <a:gd name="connsiteY3" fmla="*/ 0 h 10000"/>
              <a:gd name="connsiteX4" fmla="*/ 0 w 10000"/>
              <a:gd name="connsiteY4" fmla="*/ 0 h 10000"/>
              <a:gd name="connsiteX0" fmla="*/ 0 w 10000"/>
              <a:gd name="connsiteY0" fmla="*/ 0 h 10000"/>
              <a:gd name="connsiteX1" fmla="*/ 1877 w 10000"/>
              <a:gd name="connsiteY1" fmla="*/ 9872 h 10000"/>
              <a:gd name="connsiteX2" fmla="*/ 7702 w 10000"/>
              <a:gd name="connsiteY2" fmla="*/ 10000 h 10000"/>
              <a:gd name="connsiteX3" fmla="*/ 10000 w 10000"/>
              <a:gd name="connsiteY3" fmla="*/ 0 h 10000"/>
              <a:gd name="connsiteX4" fmla="*/ 0 w 10000"/>
              <a:gd name="connsiteY4" fmla="*/ 0 h 10000"/>
              <a:gd name="connsiteX0" fmla="*/ 0 w 10000"/>
              <a:gd name="connsiteY0" fmla="*/ 0 h 10529"/>
              <a:gd name="connsiteX1" fmla="*/ 1877 w 10000"/>
              <a:gd name="connsiteY1" fmla="*/ 9872 h 10529"/>
              <a:gd name="connsiteX2" fmla="*/ 7630 w 10000"/>
              <a:gd name="connsiteY2" fmla="*/ 10529 h 10529"/>
              <a:gd name="connsiteX3" fmla="*/ 10000 w 10000"/>
              <a:gd name="connsiteY3" fmla="*/ 0 h 10529"/>
              <a:gd name="connsiteX4" fmla="*/ 0 w 10000"/>
              <a:gd name="connsiteY4" fmla="*/ 0 h 10529"/>
              <a:gd name="connsiteX0" fmla="*/ 0 w 10000"/>
              <a:gd name="connsiteY0" fmla="*/ 0 h 10000"/>
              <a:gd name="connsiteX1" fmla="*/ 1877 w 10000"/>
              <a:gd name="connsiteY1" fmla="*/ 9872 h 10000"/>
              <a:gd name="connsiteX2" fmla="*/ 7666 w 10000"/>
              <a:gd name="connsiteY2" fmla="*/ 10000 h 10000"/>
              <a:gd name="connsiteX3" fmla="*/ 10000 w 10000"/>
              <a:gd name="connsiteY3" fmla="*/ 0 h 10000"/>
              <a:gd name="connsiteX4" fmla="*/ 0 w 10000"/>
              <a:gd name="connsiteY4" fmla="*/ 0 h 10000"/>
              <a:gd name="connsiteX0" fmla="*/ 0 w 10000"/>
              <a:gd name="connsiteY0" fmla="*/ 0 h 9872"/>
              <a:gd name="connsiteX1" fmla="*/ 1877 w 10000"/>
              <a:gd name="connsiteY1" fmla="*/ 9872 h 9872"/>
              <a:gd name="connsiteX2" fmla="*/ 7774 w 10000"/>
              <a:gd name="connsiteY2" fmla="*/ 9788 h 9872"/>
              <a:gd name="connsiteX3" fmla="*/ 10000 w 10000"/>
              <a:gd name="connsiteY3" fmla="*/ 0 h 9872"/>
              <a:gd name="connsiteX4" fmla="*/ 0 w 10000"/>
              <a:gd name="connsiteY4" fmla="*/ 0 h 9872"/>
              <a:gd name="connsiteX0" fmla="*/ 0 w 10000"/>
              <a:gd name="connsiteY0" fmla="*/ 0 h 10000"/>
              <a:gd name="connsiteX1" fmla="*/ 2164 w 10000"/>
              <a:gd name="connsiteY1" fmla="*/ 10000 h 10000"/>
              <a:gd name="connsiteX2" fmla="*/ 7774 w 10000"/>
              <a:gd name="connsiteY2" fmla="*/ 9915 h 10000"/>
              <a:gd name="connsiteX3" fmla="*/ 10000 w 10000"/>
              <a:gd name="connsiteY3" fmla="*/ 0 h 10000"/>
              <a:gd name="connsiteX4" fmla="*/ 0 w 10000"/>
              <a:gd name="connsiteY4" fmla="*/ 0 h 10000"/>
              <a:gd name="connsiteX0" fmla="*/ 0 w 10180"/>
              <a:gd name="connsiteY0" fmla="*/ 0 h 10000"/>
              <a:gd name="connsiteX1" fmla="*/ 2344 w 10180"/>
              <a:gd name="connsiteY1" fmla="*/ 10000 h 10000"/>
              <a:gd name="connsiteX2" fmla="*/ 7954 w 10180"/>
              <a:gd name="connsiteY2" fmla="*/ 9915 h 10000"/>
              <a:gd name="connsiteX3" fmla="*/ 10180 w 10180"/>
              <a:gd name="connsiteY3" fmla="*/ 0 h 10000"/>
              <a:gd name="connsiteX4" fmla="*/ 0 w 10180"/>
              <a:gd name="connsiteY4" fmla="*/ 0 h 10000"/>
              <a:gd name="connsiteX0" fmla="*/ 0 w 10180"/>
              <a:gd name="connsiteY0" fmla="*/ 0 h 10000"/>
              <a:gd name="connsiteX1" fmla="*/ 2200 w 10180"/>
              <a:gd name="connsiteY1" fmla="*/ 10000 h 10000"/>
              <a:gd name="connsiteX2" fmla="*/ 7954 w 10180"/>
              <a:gd name="connsiteY2" fmla="*/ 9915 h 10000"/>
              <a:gd name="connsiteX3" fmla="*/ 10180 w 10180"/>
              <a:gd name="connsiteY3" fmla="*/ 0 h 10000"/>
              <a:gd name="connsiteX4" fmla="*/ 0 w 10180"/>
              <a:gd name="connsiteY4" fmla="*/ 0 h 10000"/>
              <a:gd name="connsiteX0" fmla="*/ 0 w 10036"/>
              <a:gd name="connsiteY0" fmla="*/ 0 h 10000"/>
              <a:gd name="connsiteX1" fmla="*/ 2056 w 10036"/>
              <a:gd name="connsiteY1" fmla="*/ 10000 h 10000"/>
              <a:gd name="connsiteX2" fmla="*/ 7810 w 10036"/>
              <a:gd name="connsiteY2" fmla="*/ 9915 h 10000"/>
              <a:gd name="connsiteX3" fmla="*/ 10036 w 10036"/>
              <a:gd name="connsiteY3" fmla="*/ 0 h 10000"/>
              <a:gd name="connsiteX4" fmla="*/ 0 w 10036"/>
              <a:gd name="connsiteY4" fmla="*/ 0 h 10000"/>
              <a:gd name="connsiteX0" fmla="*/ 0 w 10323"/>
              <a:gd name="connsiteY0" fmla="*/ 0 h 10000"/>
              <a:gd name="connsiteX1" fmla="*/ 2343 w 10323"/>
              <a:gd name="connsiteY1" fmla="*/ 10000 h 10000"/>
              <a:gd name="connsiteX2" fmla="*/ 8097 w 10323"/>
              <a:gd name="connsiteY2" fmla="*/ 9915 h 10000"/>
              <a:gd name="connsiteX3" fmla="*/ 10323 w 10323"/>
              <a:gd name="connsiteY3" fmla="*/ 0 h 10000"/>
              <a:gd name="connsiteX4" fmla="*/ 0 w 10323"/>
              <a:gd name="connsiteY4" fmla="*/ 0 h 10000"/>
              <a:gd name="connsiteX0" fmla="*/ 0 w 10107"/>
              <a:gd name="connsiteY0" fmla="*/ 0 h 10107"/>
              <a:gd name="connsiteX1" fmla="*/ 2127 w 10107"/>
              <a:gd name="connsiteY1" fmla="*/ 10107 h 10107"/>
              <a:gd name="connsiteX2" fmla="*/ 7881 w 10107"/>
              <a:gd name="connsiteY2" fmla="*/ 10022 h 10107"/>
              <a:gd name="connsiteX3" fmla="*/ 10107 w 10107"/>
              <a:gd name="connsiteY3" fmla="*/ 107 h 10107"/>
              <a:gd name="connsiteX4" fmla="*/ 0 w 10107"/>
              <a:gd name="connsiteY4" fmla="*/ 0 h 10107"/>
              <a:gd name="connsiteX0" fmla="*/ 0 w 10107"/>
              <a:gd name="connsiteY0" fmla="*/ 0 h 10022"/>
              <a:gd name="connsiteX1" fmla="*/ 2091 w 10107"/>
              <a:gd name="connsiteY1" fmla="*/ 9893 h 10022"/>
              <a:gd name="connsiteX2" fmla="*/ 7881 w 10107"/>
              <a:gd name="connsiteY2" fmla="*/ 10022 h 10022"/>
              <a:gd name="connsiteX3" fmla="*/ 10107 w 10107"/>
              <a:gd name="connsiteY3" fmla="*/ 107 h 10022"/>
              <a:gd name="connsiteX4" fmla="*/ 0 w 10107"/>
              <a:gd name="connsiteY4" fmla="*/ 0 h 10022"/>
              <a:gd name="connsiteX0" fmla="*/ 0 w 10107"/>
              <a:gd name="connsiteY0" fmla="*/ 0 h 10215"/>
              <a:gd name="connsiteX1" fmla="*/ 2163 w 10107"/>
              <a:gd name="connsiteY1" fmla="*/ 10215 h 10215"/>
              <a:gd name="connsiteX2" fmla="*/ 7881 w 10107"/>
              <a:gd name="connsiteY2" fmla="*/ 10022 h 10215"/>
              <a:gd name="connsiteX3" fmla="*/ 10107 w 10107"/>
              <a:gd name="connsiteY3" fmla="*/ 107 h 10215"/>
              <a:gd name="connsiteX4" fmla="*/ 0 w 10107"/>
              <a:gd name="connsiteY4" fmla="*/ 0 h 10215"/>
              <a:gd name="connsiteX0" fmla="*/ 0 w 10107"/>
              <a:gd name="connsiteY0" fmla="*/ 0 h 10236"/>
              <a:gd name="connsiteX1" fmla="*/ 2163 w 10107"/>
              <a:gd name="connsiteY1" fmla="*/ 10215 h 10236"/>
              <a:gd name="connsiteX2" fmla="*/ 7773 w 10107"/>
              <a:gd name="connsiteY2" fmla="*/ 10236 h 10236"/>
              <a:gd name="connsiteX3" fmla="*/ 10107 w 10107"/>
              <a:gd name="connsiteY3" fmla="*/ 107 h 10236"/>
              <a:gd name="connsiteX4" fmla="*/ 0 w 10107"/>
              <a:gd name="connsiteY4" fmla="*/ 0 h 10236"/>
              <a:gd name="connsiteX0" fmla="*/ 0 w 9784"/>
              <a:gd name="connsiteY0" fmla="*/ 0 h 10236"/>
              <a:gd name="connsiteX1" fmla="*/ 2163 w 9784"/>
              <a:gd name="connsiteY1" fmla="*/ 10215 h 10236"/>
              <a:gd name="connsiteX2" fmla="*/ 7773 w 9784"/>
              <a:gd name="connsiteY2" fmla="*/ 10236 h 10236"/>
              <a:gd name="connsiteX3" fmla="*/ 9784 w 9784"/>
              <a:gd name="connsiteY3" fmla="*/ 107 h 10236"/>
              <a:gd name="connsiteX4" fmla="*/ 0 w 9784"/>
              <a:gd name="connsiteY4" fmla="*/ 0 h 10236"/>
              <a:gd name="connsiteX0" fmla="*/ 0 w 10000"/>
              <a:gd name="connsiteY0" fmla="*/ 0 h 10000"/>
              <a:gd name="connsiteX1" fmla="*/ 2027 w 10000"/>
              <a:gd name="connsiteY1" fmla="*/ 9770 h 10000"/>
              <a:gd name="connsiteX2" fmla="*/ 7945 w 10000"/>
              <a:gd name="connsiteY2" fmla="*/ 10000 h 10000"/>
              <a:gd name="connsiteX3" fmla="*/ 10000 w 10000"/>
              <a:gd name="connsiteY3" fmla="*/ 105 h 10000"/>
              <a:gd name="connsiteX4" fmla="*/ 0 w 10000"/>
              <a:gd name="connsiteY4" fmla="*/ 0 h 10000"/>
              <a:gd name="connsiteX0" fmla="*/ 0 w 10110"/>
              <a:gd name="connsiteY0" fmla="*/ 0 h 9895"/>
              <a:gd name="connsiteX1" fmla="*/ 2137 w 10110"/>
              <a:gd name="connsiteY1" fmla="*/ 9665 h 9895"/>
              <a:gd name="connsiteX2" fmla="*/ 8055 w 10110"/>
              <a:gd name="connsiteY2" fmla="*/ 9895 h 9895"/>
              <a:gd name="connsiteX3" fmla="*/ 10110 w 10110"/>
              <a:gd name="connsiteY3" fmla="*/ 0 h 9895"/>
              <a:gd name="connsiteX4" fmla="*/ 0 w 10110"/>
              <a:gd name="connsiteY4" fmla="*/ 0 h 9895"/>
              <a:gd name="connsiteX0" fmla="*/ 0 w 10000"/>
              <a:gd name="connsiteY0" fmla="*/ 0 h 9768"/>
              <a:gd name="connsiteX1" fmla="*/ 2114 w 10000"/>
              <a:gd name="connsiteY1" fmla="*/ 9768 h 9768"/>
              <a:gd name="connsiteX2" fmla="*/ 7967 w 10000"/>
              <a:gd name="connsiteY2" fmla="*/ 9683 h 9768"/>
              <a:gd name="connsiteX3" fmla="*/ 10000 w 10000"/>
              <a:gd name="connsiteY3" fmla="*/ 0 h 9768"/>
              <a:gd name="connsiteX4" fmla="*/ 0 w 10000"/>
              <a:gd name="connsiteY4" fmla="*/ 0 h 9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768">
                <a:moveTo>
                  <a:pt x="0" y="0"/>
                </a:moveTo>
                <a:lnTo>
                  <a:pt x="2114" y="9768"/>
                </a:lnTo>
                <a:lnTo>
                  <a:pt x="7967" y="9683"/>
                </a:lnTo>
                <a:lnTo>
                  <a:pt x="10000" y="0"/>
                </a:lnTo>
                <a:lnTo>
                  <a:pt x="0" y="0"/>
                </a:lnTo>
                <a:close/>
              </a:path>
            </a:pathLst>
          </a:custGeom>
          <a:solidFill>
            <a:schemeClr val="accent2">
              <a:lumMod val="75000"/>
            </a:schemeClr>
          </a:solidFill>
          <a:ln w="28575">
            <a:solidFill>
              <a:schemeClr val="bg1"/>
            </a:solidFill>
            <a:miter lim="800000"/>
            <a:headEnd/>
            <a:tailEnd/>
          </a:ln>
          <a:effectLst/>
          <a:extLst/>
        </p:spPr>
        <p:txBody>
          <a:bodyPr rot="10800000" lIns="78885" tIns="41020" rIns="78885" bIns="41020" anchor="ctr"/>
          <a:lstStyle/>
          <a:p>
            <a:pPr defTabSz="762000" eaLnBrk="0" hangingPunct="0">
              <a:buClr>
                <a:srgbClr val="777777"/>
              </a:buClr>
              <a:buSzPct val="80000"/>
              <a:buFont typeface="Wingdings" pitchFamily="2" charset="2"/>
              <a:buNone/>
            </a:pPr>
            <a:endParaRPr lang="en-US" dirty="0">
              <a:solidFill>
                <a:schemeClr val="bg1"/>
              </a:solidFill>
              <a:latin typeface="+mn-lt"/>
              <a:cs typeface="Arial" pitchFamily="34" charset="0"/>
            </a:endParaRPr>
          </a:p>
        </p:txBody>
      </p:sp>
      <p:sp>
        <p:nvSpPr>
          <p:cNvPr id="27" name="AutoShape 4"/>
          <p:cNvSpPr>
            <a:spLocks noChangeArrowheads="1"/>
          </p:cNvSpPr>
          <p:nvPr/>
        </p:nvSpPr>
        <p:spPr bwMode="gray">
          <a:xfrm flipV="1">
            <a:off x="2798517" y="2241804"/>
            <a:ext cx="560186" cy="27713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 name="connsiteX0" fmla="*/ 0 w 21600"/>
              <a:gd name="connsiteY0" fmla="*/ 0 h 21600"/>
              <a:gd name="connsiteX1" fmla="*/ 4426 w 21600"/>
              <a:gd name="connsiteY1" fmla="*/ 20524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4780 w 21600"/>
              <a:gd name="connsiteY1" fmla="*/ 2106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4249 w 21600"/>
              <a:gd name="connsiteY1" fmla="*/ 2106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735 w 22335"/>
              <a:gd name="connsiteY0" fmla="*/ 0 h 21600"/>
              <a:gd name="connsiteX1" fmla="*/ 6135 w 22335"/>
              <a:gd name="connsiteY1" fmla="*/ 21600 h 21600"/>
              <a:gd name="connsiteX2" fmla="*/ 16935 w 22335"/>
              <a:gd name="connsiteY2" fmla="*/ 21600 h 21600"/>
              <a:gd name="connsiteX3" fmla="*/ 22335 w 22335"/>
              <a:gd name="connsiteY3" fmla="*/ 0 h 21600"/>
              <a:gd name="connsiteX4" fmla="*/ 735 w 22335"/>
              <a:gd name="connsiteY4" fmla="*/ 0 h 21600"/>
              <a:gd name="connsiteX0" fmla="*/ 1506 w 23106"/>
              <a:gd name="connsiteY0" fmla="*/ 0 h 21600"/>
              <a:gd name="connsiteX1" fmla="*/ 2391 w 23106"/>
              <a:gd name="connsiteY1" fmla="*/ 11912 h 21600"/>
              <a:gd name="connsiteX2" fmla="*/ 6906 w 23106"/>
              <a:gd name="connsiteY2" fmla="*/ 21600 h 21600"/>
              <a:gd name="connsiteX3" fmla="*/ 17706 w 23106"/>
              <a:gd name="connsiteY3" fmla="*/ 21600 h 21600"/>
              <a:gd name="connsiteX4" fmla="*/ 23106 w 23106"/>
              <a:gd name="connsiteY4" fmla="*/ 0 h 21600"/>
              <a:gd name="connsiteX5" fmla="*/ 1506 w 23106"/>
              <a:gd name="connsiteY5" fmla="*/ 0 h 21600"/>
              <a:gd name="connsiteX0" fmla="*/ 1506 w 23106"/>
              <a:gd name="connsiteY0" fmla="*/ 0 h 21600"/>
              <a:gd name="connsiteX1" fmla="*/ 2391 w 23106"/>
              <a:gd name="connsiteY1" fmla="*/ 11912 h 21600"/>
              <a:gd name="connsiteX2" fmla="*/ 6906 w 23106"/>
              <a:gd name="connsiteY2" fmla="*/ 21600 h 21600"/>
              <a:gd name="connsiteX3" fmla="*/ 17706 w 23106"/>
              <a:gd name="connsiteY3" fmla="*/ 21600 h 21600"/>
              <a:gd name="connsiteX4" fmla="*/ 23106 w 23106"/>
              <a:gd name="connsiteY4" fmla="*/ 0 h 21600"/>
              <a:gd name="connsiteX5" fmla="*/ 1506 w 23106"/>
              <a:gd name="connsiteY5" fmla="*/ 0 h 21600"/>
              <a:gd name="connsiteX0" fmla="*/ 0 w 21600"/>
              <a:gd name="connsiteY0" fmla="*/ 0 h 21600"/>
              <a:gd name="connsiteX1" fmla="*/ 885 w 21600"/>
              <a:gd name="connsiteY1" fmla="*/ 11912 h 21600"/>
              <a:gd name="connsiteX2" fmla="*/ 5400 w 21600"/>
              <a:gd name="connsiteY2" fmla="*/ 21600 h 21600"/>
              <a:gd name="connsiteX3" fmla="*/ 16200 w 21600"/>
              <a:gd name="connsiteY3" fmla="*/ 21600 h 21600"/>
              <a:gd name="connsiteX4" fmla="*/ 21600 w 21600"/>
              <a:gd name="connsiteY4" fmla="*/ 0 h 21600"/>
              <a:gd name="connsiteX5" fmla="*/ 0 w 21600"/>
              <a:gd name="connsiteY5" fmla="*/ 0 h 21600"/>
              <a:gd name="connsiteX0" fmla="*/ 0 w 21600"/>
              <a:gd name="connsiteY0" fmla="*/ 0 h 21600"/>
              <a:gd name="connsiteX1" fmla="*/ 5400 w 21600"/>
              <a:gd name="connsiteY1" fmla="*/ 21600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1600"/>
              <a:gd name="connsiteX1" fmla="*/ 3807 w 21600"/>
              <a:gd name="connsiteY1" fmla="*/ 21062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1600"/>
              <a:gd name="connsiteX1" fmla="*/ 4515 w 21600"/>
              <a:gd name="connsiteY1" fmla="*/ 21062 h 21600"/>
              <a:gd name="connsiteX2" fmla="*/ 16200 w 21600"/>
              <a:gd name="connsiteY2" fmla="*/ 21600 h 21600"/>
              <a:gd name="connsiteX3" fmla="*/ 21600 w 21600"/>
              <a:gd name="connsiteY3" fmla="*/ 0 h 21600"/>
              <a:gd name="connsiteX4" fmla="*/ 0 w 21600"/>
              <a:gd name="connsiteY4" fmla="*/ 0 h 21600"/>
              <a:gd name="connsiteX0" fmla="*/ 0 w 21600"/>
              <a:gd name="connsiteY0" fmla="*/ 0 h 22138"/>
              <a:gd name="connsiteX1" fmla="*/ 4515 w 21600"/>
              <a:gd name="connsiteY1" fmla="*/ 21062 h 22138"/>
              <a:gd name="connsiteX2" fmla="*/ 17085 w 21600"/>
              <a:gd name="connsiteY2" fmla="*/ 22138 h 22138"/>
              <a:gd name="connsiteX3" fmla="*/ 21600 w 21600"/>
              <a:gd name="connsiteY3" fmla="*/ 0 h 22138"/>
              <a:gd name="connsiteX4" fmla="*/ 0 w 21600"/>
              <a:gd name="connsiteY4" fmla="*/ 0 h 22138"/>
              <a:gd name="connsiteX0" fmla="*/ 0 w 21600"/>
              <a:gd name="connsiteY0" fmla="*/ 0 h 21062"/>
              <a:gd name="connsiteX1" fmla="*/ 4515 w 21600"/>
              <a:gd name="connsiteY1" fmla="*/ 21062 h 21062"/>
              <a:gd name="connsiteX2" fmla="*/ 17793 w 21600"/>
              <a:gd name="connsiteY2" fmla="*/ 21062 h 21062"/>
              <a:gd name="connsiteX3" fmla="*/ 21600 w 21600"/>
              <a:gd name="connsiteY3" fmla="*/ 0 h 21062"/>
              <a:gd name="connsiteX4" fmla="*/ 0 w 21600"/>
              <a:gd name="connsiteY4" fmla="*/ 0 h 21062"/>
              <a:gd name="connsiteX0" fmla="*/ 0 w 21600"/>
              <a:gd name="connsiteY0" fmla="*/ 0 h 21062"/>
              <a:gd name="connsiteX1" fmla="*/ 4515 w 21600"/>
              <a:gd name="connsiteY1" fmla="*/ 21062 h 21062"/>
              <a:gd name="connsiteX2" fmla="*/ 16908 w 21600"/>
              <a:gd name="connsiteY2" fmla="*/ 20524 h 21062"/>
              <a:gd name="connsiteX3" fmla="*/ 21600 w 21600"/>
              <a:gd name="connsiteY3" fmla="*/ 0 h 21062"/>
              <a:gd name="connsiteX4" fmla="*/ 0 w 21600"/>
              <a:gd name="connsiteY4" fmla="*/ 0 h 21062"/>
              <a:gd name="connsiteX0" fmla="*/ 0 w 21600"/>
              <a:gd name="connsiteY0" fmla="*/ 0 h 21062"/>
              <a:gd name="connsiteX1" fmla="*/ 4692 w 21600"/>
              <a:gd name="connsiteY1" fmla="*/ 21062 h 21062"/>
              <a:gd name="connsiteX2" fmla="*/ 16908 w 21600"/>
              <a:gd name="connsiteY2" fmla="*/ 20524 h 21062"/>
              <a:gd name="connsiteX3" fmla="*/ 21600 w 21600"/>
              <a:gd name="connsiteY3" fmla="*/ 0 h 21062"/>
              <a:gd name="connsiteX4" fmla="*/ 0 w 21600"/>
              <a:gd name="connsiteY4" fmla="*/ 0 h 21062"/>
              <a:gd name="connsiteX0" fmla="*/ 0 w 21600"/>
              <a:gd name="connsiteY0" fmla="*/ 0 h 20524"/>
              <a:gd name="connsiteX1" fmla="*/ 4869 w 21600"/>
              <a:gd name="connsiteY1" fmla="*/ 19986 h 20524"/>
              <a:gd name="connsiteX2" fmla="*/ 16908 w 21600"/>
              <a:gd name="connsiteY2" fmla="*/ 20524 h 20524"/>
              <a:gd name="connsiteX3" fmla="*/ 21600 w 21600"/>
              <a:gd name="connsiteY3" fmla="*/ 0 h 20524"/>
              <a:gd name="connsiteX4" fmla="*/ 0 w 21600"/>
              <a:gd name="connsiteY4" fmla="*/ 0 h 20524"/>
              <a:gd name="connsiteX0" fmla="*/ 0 w 21600"/>
              <a:gd name="connsiteY0" fmla="*/ 0 h 19986"/>
              <a:gd name="connsiteX1" fmla="*/ 4869 w 21600"/>
              <a:gd name="connsiteY1" fmla="*/ 19986 h 19986"/>
              <a:gd name="connsiteX2" fmla="*/ 17439 w 21600"/>
              <a:gd name="connsiteY2" fmla="*/ 19448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7616 w 21600"/>
              <a:gd name="connsiteY2" fmla="*/ 19448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9029 w 21600"/>
              <a:gd name="connsiteY2" fmla="*/ 19985 h 19986"/>
              <a:gd name="connsiteX3" fmla="*/ 16731 w 21600"/>
              <a:gd name="connsiteY3" fmla="*/ 19986 h 19986"/>
              <a:gd name="connsiteX4" fmla="*/ 21600 w 21600"/>
              <a:gd name="connsiteY4" fmla="*/ 0 h 19986"/>
              <a:gd name="connsiteX5" fmla="*/ 0 w 21600"/>
              <a:gd name="connsiteY5"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869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338 w 21600"/>
              <a:gd name="connsiteY1" fmla="*/ 19986 h 19986"/>
              <a:gd name="connsiteX2" fmla="*/ 16731 w 21600"/>
              <a:gd name="connsiteY2" fmla="*/ 19986 h 19986"/>
              <a:gd name="connsiteX3" fmla="*/ 21600 w 21600"/>
              <a:gd name="connsiteY3" fmla="*/ 0 h 19986"/>
              <a:gd name="connsiteX4" fmla="*/ 0 w 21600"/>
              <a:gd name="connsiteY4" fmla="*/ 0 h 19986"/>
              <a:gd name="connsiteX0" fmla="*/ 0 w 21600"/>
              <a:gd name="connsiteY0" fmla="*/ 0 h 20524"/>
              <a:gd name="connsiteX1" fmla="*/ 4338 w 21600"/>
              <a:gd name="connsiteY1" fmla="*/ 19986 h 20524"/>
              <a:gd name="connsiteX2" fmla="*/ 16731 w 21600"/>
              <a:gd name="connsiteY2" fmla="*/ 20524 h 20524"/>
              <a:gd name="connsiteX3" fmla="*/ 21600 w 21600"/>
              <a:gd name="connsiteY3" fmla="*/ 0 h 20524"/>
              <a:gd name="connsiteX4" fmla="*/ 0 w 21600"/>
              <a:gd name="connsiteY4" fmla="*/ 0 h 20524"/>
              <a:gd name="connsiteX0" fmla="*/ 0 w 21600"/>
              <a:gd name="connsiteY0" fmla="*/ 0 h 19986"/>
              <a:gd name="connsiteX1" fmla="*/ 4338 w 21600"/>
              <a:gd name="connsiteY1" fmla="*/ 19986 h 19986"/>
              <a:gd name="connsiteX2" fmla="*/ 16908 w 21600"/>
              <a:gd name="connsiteY2" fmla="*/ 19986 h 19986"/>
              <a:gd name="connsiteX3" fmla="*/ 21600 w 21600"/>
              <a:gd name="connsiteY3" fmla="*/ 0 h 19986"/>
              <a:gd name="connsiteX4" fmla="*/ 0 w 21600"/>
              <a:gd name="connsiteY4" fmla="*/ 0 h 19986"/>
              <a:gd name="connsiteX0" fmla="*/ 0 w 21600"/>
              <a:gd name="connsiteY0" fmla="*/ 0 h 19986"/>
              <a:gd name="connsiteX1" fmla="*/ 4338 w 21600"/>
              <a:gd name="connsiteY1" fmla="*/ 19986 h 19986"/>
              <a:gd name="connsiteX2" fmla="*/ 16908 w 21600"/>
              <a:gd name="connsiteY2" fmla="*/ 19986 h 19986"/>
              <a:gd name="connsiteX3" fmla="*/ 19077 w 21600"/>
              <a:gd name="connsiteY3" fmla="*/ 9928 h 19986"/>
              <a:gd name="connsiteX4" fmla="*/ 21600 w 21600"/>
              <a:gd name="connsiteY4" fmla="*/ 0 h 19986"/>
              <a:gd name="connsiteX5" fmla="*/ 0 w 21600"/>
              <a:gd name="connsiteY5" fmla="*/ 0 h 19986"/>
              <a:gd name="connsiteX0" fmla="*/ 0 w 21600"/>
              <a:gd name="connsiteY0" fmla="*/ 0 h 19986"/>
              <a:gd name="connsiteX1" fmla="*/ 4338 w 21600"/>
              <a:gd name="connsiteY1" fmla="*/ 19986 h 19986"/>
              <a:gd name="connsiteX2" fmla="*/ 19077 w 21600"/>
              <a:gd name="connsiteY2" fmla="*/ 9928 h 19986"/>
              <a:gd name="connsiteX3" fmla="*/ 21600 w 21600"/>
              <a:gd name="connsiteY3" fmla="*/ 0 h 19986"/>
              <a:gd name="connsiteX4" fmla="*/ 0 w 21600"/>
              <a:gd name="connsiteY4" fmla="*/ 0 h 19986"/>
              <a:gd name="connsiteX0" fmla="*/ 0 w 21600"/>
              <a:gd name="connsiteY0" fmla="*/ 0 h 9928"/>
              <a:gd name="connsiteX1" fmla="*/ 2213 w 21600"/>
              <a:gd name="connsiteY1" fmla="*/ 9760 h 9928"/>
              <a:gd name="connsiteX2" fmla="*/ 19077 w 21600"/>
              <a:gd name="connsiteY2" fmla="*/ 9928 h 9928"/>
              <a:gd name="connsiteX3" fmla="*/ 21600 w 21600"/>
              <a:gd name="connsiteY3" fmla="*/ 0 h 9928"/>
              <a:gd name="connsiteX4" fmla="*/ 0 w 21600"/>
              <a:gd name="connsiteY4" fmla="*/ 0 h 9928"/>
              <a:gd name="connsiteX0" fmla="*/ 0 w 10000"/>
              <a:gd name="connsiteY0" fmla="*/ 0 h 13253"/>
              <a:gd name="connsiteX1" fmla="*/ 1025 w 10000"/>
              <a:gd name="connsiteY1" fmla="*/ 9831 h 13253"/>
              <a:gd name="connsiteX2" fmla="*/ 8750 w 10000"/>
              <a:gd name="connsiteY2" fmla="*/ 13253 h 13253"/>
              <a:gd name="connsiteX3" fmla="*/ 10000 w 10000"/>
              <a:gd name="connsiteY3" fmla="*/ 0 h 13253"/>
              <a:gd name="connsiteX4" fmla="*/ 0 w 10000"/>
              <a:gd name="connsiteY4" fmla="*/ 0 h 13253"/>
              <a:gd name="connsiteX0" fmla="*/ 0 w 10000"/>
              <a:gd name="connsiteY0" fmla="*/ 0 h 14168"/>
              <a:gd name="connsiteX1" fmla="*/ 1845 w 10000"/>
              <a:gd name="connsiteY1" fmla="*/ 14168 h 14168"/>
              <a:gd name="connsiteX2" fmla="*/ 8750 w 10000"/>
              <a:gd name="connsiteY2" fmla="*/ 13253 h 14168"/>
              <a:gd name="connsiteX3" fmla="*/ 10000 w 10000"/>
              <a:gd name="connsiteY3" fmla="*/ 0 h 14168"/>
              <a:gd name="connsiteX4" fmla="*/ 0 w 10000"/>
              <a:gd name="connsiteY4" fmla="*/ 0 h 14168"/>
              <a:gd name="connsiteX0" fmla="*/ 0 w 10000"/>
              <a:gd name="connsiteY0" fmla="*/ 0 h 13253"/>
              <a:gd name="connsiteX1" fmla="*/ 1927 w 10000"/>
              <a:gd name="connsiteY1" fmla="*/ 13084 h 13253"/>
              <a:gd name="connsiteX2" fmla="*/ 8750 w 10000"/>
              <a:gd name="connsiteY2" fmla="*/ 13253 h 13253"/>
              <a:gd name="connsiteX3" fmla="*/ 10000 w 10000"/>
              <a:gd name="connsiteY3" fmla="*/ 0 h 13253"/>
              <a:gd name="connsiteX4" fmla="*/ 0 w 10000"/>
              <a:gd name="connsiteY4" fmla="*/ 0 h 13253"/>
              <a:gd name="connsiteX0" fmla="*/ 0 w 10000"/>
              <a:gd name="connsiteY0" fmla="*/ 0 h 13253"/>
              <a:gd name="connsiteX1" fmla="*/ 5206 w 10000"/>
              <a:gd name="connsiteY1" fmla="*/ 13084 h 13253"/>
              <a:gd name="connsiteX2" fmla="*/ 8750 w 10000"/>
              <a:gd name="connsiteY2" fmla="*/ 13253 h 13253"/>
              <a:gd name="connsiteX3" fmla="*/ 10000 w 10000"/>
              <a:gd name="connsiteY3" fmla="*/ 0 h 13253"/>
              <a:gd name="connsiteX4" fmla="*/ 0 w 10000"/>
              <a:gd name="connsiteY4" fmla="*/ 0 h 13253"/>
              <a:gd name="connsiteX0" fmla="*/ 0 w 6148"/>
              <a:gd name="connsiteY0" fmla="*/ 1084 h 13253"/>
              <a:gd name="connsiteX1" fmla="*/ 1354 w 6148"/>
              <a:gd name="connsiteY1" fmla="*/ 13084 h 13253"/>
              <a:gd name="connsiteX2" fmla="*/ 4898 w 6148"/>
              <a:gd name="connsiteY2" fmla="*/ 13253 h 13253"/>
              <a:gd name="connsiteX3" fmla="*/ 6148 w 6148"/>
              <a:gd name="connsiteY3" fmla="*/ 0 h 13253"/>
              <a:gd name="connsiteX4" fmla="*/ 0 w 6148"/>
              <a:gd name="connsiteY4" fmla="*/ 1084 h 13253"/>
              <a:gd name="connsiteX0" fmla="*/ 0 w 9600"/>
              <a:gd name="connsiteY0" fmla="*/ 1227 h 10000"/>
              <a:gd name="connsiteX1" fmla="*/ 1802 w 9600"/>
              <a:gd name="connsiteY1" fmla="*/ 9872 h 10000"/>
              <a:gd name="connsiteX2" fmla="*/ 7567 w 9600"/>
              <a:gd name="connsiteY2" fmla="*/ 10000 h 10000"/>
              <a:gd name="connsiteX3" fmla="*/ 9600 w 9600"/>
              <a:gd name="connsiteY3" fmla="*/ 0 h 10000"/>
              <a:gd name="connsiteX4" fmla="*/ 0 w 9600"/>
              <a:gd name="connsiteY4" fmla="*/ 1227 h 10000"/>
              <a:gd name="connsiteX0" fmla="*/ 0 w 10000"/>
              <a:gd name="connsiteY0" fmla="*/ 0 h 10000"/>
              <a:gd name="connsiteX1" fmla="*/ 1877 w 10000"/>
              <a:gd name="connsiteY1" fmla="*/ 9872 h 10000"/>
              <a:gd name="connsiteX2" fmla="*/ 7882 w 10000"/>
              <a:gd name="connsiteY2" fmla="*/ 10000 h 10000"/>
              <a:gd name="connsiteX3" fmla="*/ 10000 w 10000"/>
              <a:gd name="connsiteY3" fmla="*/ 0 h 10000"/>
              <a:gd name="connsiteX4" fmla="*/ 0 w 10000"/>
              <a:gd name="connsiteY4" fmla="*/ 0 h 10000"/>
              <a:gd name="connsiteX0" fmla="*/ 0 w 10000"/>
              <a:gd name="connsiteY0" fmla="*/ 0 h 10000"/>
              <a:gd name="connsiteX1" fmla="*/ 5210 w 10000"/>
              <a:gd name="connsiteY1" fmla="*/ 9463 h 10000"/>
              <a:gd name="connsiteX2" fmla="*/ 7882 w 10000"/>
              <a:gd name="connsiteY2" fmla="*/ 10000 h 10000"/>
              <a:gd name="connsiteX3" fmla="*/ 10000 w 10000"/>
              <a:gd name="connsiteY3" fmla="*/ 0 h 10000"/>
              <a:gd name="connsiteX4" fmla="*/ 0 w 10000"/>
              <a:gd name="connsiteY4" fmla="*/ 0 h 10000"/>
              <a:gd name="connsiteX0" fmla="*/ 0 w 5556"/>
              <a:gd name="connsiteY0" fmla="*/ 409 h 10000"/>
              <a:gd name="connsiteX1" fmla="*/ 766 w 5556"/>
              <a:gd name="connsiteY1" fmla="*/ 9463 h 10000"/>
              <a:gd name="connsiteX2" fmla="*/ 3438 w 5556"/>
              <a:gd name="connsiteY2" fmla="*/ 10000 h 10000"/>
              <a:gd name="connsiteX3" fmla="*/ 5556 w 5556"/>
              <a:gd name="connsiteY3" fmla="*/ 0 h 10000"/>
              <a:gd name="connsiteX4" fmla="*/ 0 w 5556"/>
              <a:gd name="connsiteY4" fmla="*/ 409 h 10000"/>
              <a:gd name="connsiteX0" fmla="*/ 0 w 9871"/>
              <a:gd name="connsiteY0" fmla="*/ 0 h 10014"/>
              <a:gd name="connsiteX1" fmla="*/ 1250 w 9871"/>
              <a:gd name="connsiteY1" fmla="*/ 9477 h 10014"/>
              <a:gd name="connsiteX2" fmla="*/ 6059 w 9871"/>
              <a:gd name="connsiteY2" fmla="*/ 10014 h 10014"/>
              <a:gd name="connsiteX3" fmla="*/ 9871 w 9871"/>
              <a:gd name="connsiteY3" fmla="*/ 14 h 10014"/>
              <a:gd name="connsiteX4" fmla="*/ 0 w 9871"/>
              <a:gd name="connsiteY4" fmla="*/ 0 h 10014"/>
              <a:gd name="connsiteX0" fmla="*/ 0 w 10000"/>
              <a:gd name="connsiteY0" fmla="*/ 0 h 10000"/>
              <a:gd name="connsiteX1" fmla="*/ 2707 w 10000"/>
              <a:gd name="connsiteY1" fmla="*/ 8302 h 10000"/>
              <a:gd name="connsiteX2" fmla="*/ 6138 w 10000"/>
              <a:gd name="connsiteY2" fmla="*/ 10000 h 10000"/>
              <a:gd name="connsiteX3" fmla="*/ 10000 w 10000"/>
              <a:gd name="connsiteY3" fmla="*/ 14 h 10000"/>
              <a:gd name="connsiteX4" fmla="*/ 0 w 10000"/>
              <a:gd name="connsiteY4" fmla="*/ 0 h 10000"/>
              <a:gd name="connsiteX0" fmla="*/ 0 w 10000"/>
              <a:gd name="connsiteY0" fmla="*/ 0 h 8309"/>
              <a:gd name="connsiteX1" fmla="*/ 2707 w 10000"/>
              <a:gd name="connsiteY1" fmla="*/ 8302 h 8309"/>
              <a:gd name="connsiteX2" fmla="*/ 6597 w 10000"/>
              <a:gd name="connsiteY2" fmla="*/ 8309 h 8309"/>
              <a:gd name="connsiteX3" fmla="*/ 10000 w 10000"/>
              <a:gd name="connsiteY3" fmla="*/ 14 h 8309"/>
              <a:gd name="connsiteX4" fmla="*/ 0 w 10000"/>
              <a:gd name="connsiteY4" fmla="*/ 0 h 8309"/>
              <a:gd name="connsiteX0" fmla="*/ 322 w 10322"/>
              <a:gd name="connsiteY0" fmla="*/ 0 h 10000"/>
              <a:gd name="connsiteX1" fmla="*/ 2504 w 10322"/>
              <a:gd name="connsiteY1" fmla="*/ 7836 h 10000"/>
              <a:gd name="connsiteX2" fmla="*/ 3029 w 10322"/>
              <a:gd name="connsiteY2" fmla="*/ 9992 h 10000"/>
              <a:gd name="connsiteX3" fmla="*/ 6919 w 10322"/>
              <a:gd name="connsiteY3" fmla="*/ 10000 h 10000"/>
              <a:gd name="connsiteX4" fmla="*/ 10322 w 10322"/>
              <a:gd name="connsiteY4" fmla="*/ 17 h 10000"/>
              <a:gd name="connsiteX5" fmla="*/ 322 w 10322"/>
              <a:gd name="connsiteY5" fmla="*/ 0 h 10000"/>
              <a:gd name="connsiteX0" fmla="*/ 0 w 10000"/>
              <a:gd name="connsiteY0" fmla="*/ 0 h 10000"/>
              <a:gd name="connsiteX1" fmla="*/ 2182 w 10000"/>
              <a:gd name="connsiteY1" fmla="*/ 7836 h 10000"/>
              <a:gd name="connsiteX2" fmla="*/ 2707 w 10000"/>
              <a:gd name="connsiteY2" fmla="*/ 9992 h 10000"/>
              <a:gd name="connsiteX3" fmla="*/ 6597 w 10000"/>
              <a:gd name="connsiteY3" fmla="*/ 10000 h 10000"/>
              <a:gd name="connsiteX4" fmla="*/ 10000 w 10000"/>
              <a:gd name="connsiteY4" fmla="*/ 17 h 10000"/>
              <a:gd name="connsiteX5" fmla="*/ 0 w 10000"/>
              <a:gd name="connsiteY5" fmla="*/ 0 h 10000"/>
              <a:gd name="connsiteX0" fmla="*/ 0 w 10000"/>
              <a:gd name="connsiteY0" fmla="*/ 0 h 10000"/>
              <a:gd name="connsiteX1" fmla="*/ 2182 w 10000"/>
              <a:gd name="connsiteY1" fmla="*/ 7836 h 10000"/>
              <a:gd name="connsiteX2" fmla="*/ 2707 w 10000"/>
              <a:gd name="connsiteY2" fmla="*/ 9992 h 10000"/>
              <a:gd name="connsiteX3" fmla="*/ 6597 w 10000"/>
              <a:gd name="connsiteY3" fmla="*/ 10000 h 10000"/>
              <a:gd name="connsiteX4" fmla="*/ 10000 w 10000"/>
              <a:gd name="connsiteY4" fmla="*/ 17 h 10000"/>
              <a:gd name="connsiteX5" fmla="*/ 0 w 10000"/>
              <a:gd name="connsiteY5" fmla="*/ 0 h 10000"/>
              <a:gd name="connsiteX0" fmla="*/ 0 w 10000"/>
              <a:gd name="connsiteY0" fmla="*/ 0 h 10000"/>
              <a:gd name="connsiteX1" fmla="*/ 2707 w 10000"/>
              <a:gd name="connsiteY1" fmla="*/ 9992 h 10000"/>
              <a:gd name="connsiteX2" fmla="*/ 6597 w 10000"/>
              <a:gd name="connsiteY2" fmla="*/ 10000 h 10000"/>
              <a:gd name="connsiteX3" fmla="*/ 10000 w 10000"/>
              <a:gd name="connsiteY3" fmla="*/ 17 h 10000"/>
              <a:gd name="connsiteX4" fmla="*/ 0 w 10000"/>
              <a:gd name="connsiteY4" fmla="*/ 0 h 10000"/>
              <a:gd name="connsiteX0" fmla="*/ 0 w 10197"/>
              <a:gd name="connsiteY0" fmla="*/ 0 h 10000"/>
              <a:gd name="connsiteX1" fmla="*/ 2904 w 10197"/>
              <a:gd name="connsiteY1" fmla="*/ 9992 h 10000"/>
              <a:gd name="connsiteX2" fmla="*/ 6794 w 10197"/>
              <a:gd name="connsiteY2" fmla="*/ 10000 h 10000"/>
              <a:gd name="connsiteX3" fmla="*/ 10197 w 10197"/>
              <a:gd name="connsiteY3" fmla="*/ 17 h 10000"/>
              <a:gd name="connsiteX4" fmla="*/ 0 w 10197"/>
              <a:gd name="connsiteY4" fmla="*/ 0 h 10000"/>
              <a:gd name="connsiteX0" fmla="*/ 0 w 10394"/>
              <a:gd name="connsiteY0" fmla="*/ 110 h 9983"/>
              <a:gd name="connsiteX1" fmla="*/ 3101 w 10394"/>
              <a:gd name="connsiteY1" fmla="*/ 9975 h 9983"/>
              <a:gd name="connsiteX2" fmla="*/ 6991 w 10394"/>
              <a:gd name="connsiteY2" fmla="*/ 9983 h 9983"/>
              <a:gd name="connsiteX3" fmla="*/ 10394 w 10394"/>
              <a:gd name="connsiteY3" fmla="*/ 0 h 9983"/>
              <a:gd name="connsiteX4" fmla="*/ 0 w 10394"/>
              <a:gd name="connsiteY4" fmla="*/ 110 h 9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4" h="9983">
                <a:moveTo>
                  <a:pt x="0" y="110"/>
                </a:moveTo>
                <a:lnTo>
                  <a:pt x="3101" y="9975"/>
                </a:lnTo>
                <a:lnTo>
                  <a:pt x="6991" y="9983"/>
                </a:lnTo>
                <a:lnTo>
                  <a:pt x="10394" y="0"/>
                </a:lnTo>
                <a:lnTo>
                  <a:pt x="0" y="110"/>
                </a:lnTo>
                <a:close/>
              </a:path>
            </a:pathLst>
          </a:custGeom>
          <a:solidFill>
            <a:srgbClr val="FF3737"/>
          </a:solidFill>
          <a:ln w="28575">
            <a:solidFill>
              <a:schemeClr val="bg1"/>
            </a:solidFill>
            <a:miter lim="800000"/>
            <a:headEnd/>
            <a:tailEnd/>
          </a:ln>
          <a:effectLst/>
          <a:extLst/>
        </p:spPr>
        <p:txBody>
          <a:bodyPr rot="10800000" lIns="78885" tIns="41020" rIns="78885" bIns="41020" anchor="ctr"/>
          <a:lstStyle/>
          <a:p>
            <a:pPr defTabSz="762000" eaLnBrk="0" hangingPunct="0">
              <a:buClr>
                <a:srgbClr val="777777"/>
              </a:buClr>
              <a:buSzPct val="80000"/>
              <a:buFont typeface="Wingdings" pitchFamily="2" charset="2"/>
              <a:buNone/>
            </a:pPr>
            <a:endParaRPr lang="en-US" dirty="0">
              <a:solidFill>
                <a:schemeClr val="bg1"/>
              </a:solidFill>
              <a:latin typeface="+mn-lt"/>
              <a:cs typeface="Arial" pitchFamily="34" charset="0"/>
            </a:endParaRPr>
          </a:p>
        </p:txBody>
      </p:sp>
      <p:sp>
        <p:nvSpPr>
          <p:cNvPr id="4" name="Rectangle 3"/>
          <p:cNvSpPr/>
          <p:nvPr/>
        </p:nvSpPr>
        <p:spPr>
          <a:xfrm>
            <a:off x="171867" y="2537029"/>
            <a:ext cx="2515047" cy="338554"/>
          </a:xfrm>
          <a:prstGeom prst="rect">
            <a:avLst/>
          </a:prstGeom>
        </p:spPr>
        <p:txBody>
          <a:bodyPr wrap="none">
            <a:spAutoFit/>
          </a:bodyPr>
          <a:lstStyle/>
          <a:p>
            <a:pPr defTabSz="762000">
              <a:buClr>
                <a:srgbClr val="777777"/>
              </a:buClr>
              <a:buSzPct val="80000"/>
            </a:pPr>
            <a:r>
              <a:rPr lang="en-US" dirty="0" smtClean="0">
                <a:latin typeface="+mj-lt"/>
                <a:cs typeface="Arial" pitchFamily="34" charset="0"/>
              </a:rPr>
              <a:t>0.70 </a:t>
            </a:r>
            <a:r>
              <a:rPr lang="en-US" dirty="0">
                <a:latin typeface="+mj-lt"/>
                <a:cs typeface="Arial" pitchFamily="34" charset="0"/>
              </a:rPr>
              <a:t>MT @ INR </a:t>
            </a:r>
            <a:r>
              <a:rPr lang="en-US" dirty="0" smtClean="0">
                <a:latin typeface="+mj-lt"/>
                <a:cs typeface="Arial" pitchFamily="34" charset="0"/>
              </a:rPr>
              <a:t>1375/</a:t>
            </a:r>
            <a:r>
              <a:rPr lang="en-US" dirty="0" err="1" smtClean="0">
                <a:latin typeface="+mj-lt"/>
                <a:cs typeface="Arial" pitchFamily="34" charset="0"/>
              </a:rPr>
              <a:t>tonne</a:t>
            </a:r>
            <a:endParaRPr lang="en-US" dirty="0">
              <a:latin typeface="+mj-lt"/>
              <a:cs typeface="Arial" pitchFamily="34" charset="0"/>
            </a:endParaRPr>
          </a:p>
        </p:txBody>
      </p:sp>
      <p:sp>
        <p:nvSpPr>
          <p:cNvPr id="14" name="Rectangle 13"/>
          <p:cNvSpPr/>
          <p:nvPr/>
        </p:nvSpPr>
        <p:spPr>
          <a:xfrm>
            <a:off x="3332616" y="2229252"/>
            <a:ext cx="2515047" cy="338554"/>
          </a:xfrm>
          <a:prstGeom prst="rect">
            <a:avLst/>
          </a:prstGeom>
        </p:spPr>
        <p:txBody>
          <a:bodyPr wrap="none">
            <a:spAutoFit/>
          </a:bodyPr>
          <a:lstStyle/>
          <a:p>
            <a:pPr defTabSz="762000">
              <a:buClr>
                <a:srgbClr val="777777"/>
              </a:buClr>
              <a:buSzPct val="80000"/>
            </a:pPr>
            <a:r>
              <a:rPr lang="en-US" dirty="0" smtClean="0">
                <a:latin typeface="+mj-lt"/>
                <a:cs typeface="Arial" pitchFamily="34" charset="0"/>
              </a:rPr>
              <a:t>0.60 </a:t>
            </a:r>
            <a:r>
              <a:rPr lang="en-US" dirty="0">
                <a:latin typeface="+mj-lt"/>
                <a:cs typeface="Arial" pitchFamily="34" charset="0"/>
              </a:rPr>
              <a:t>MT @ INR </a:t>
            </a:r>
            <a:r>
              <a:rPr lang="en-US" dirty="0" smtClean="0">
                <a:latin typeface="+mj-lt"/>
                <a:cs typeface="Arial" pitchFamily="34" charset="0"/>
              </a:rPr>
              <a:t>1400/</a:t>
            </a:r>
            <a:r>
              <a:rPr lang="en-US" dirty="0" err="1" smtClean="0">
                <a:latin typeface="+mj-lt"/>
                <a:cs typeface="Arial" pitchFamily="34" charset="0"/>
              </a:rPr>
              <a:t>tonne</a:t>
            </a:r>
            <a:endParaRPr lang="en-US" dirty="0">
              <a:latin typeface="+mj-lt"/>
              <a:cs typeface="Arial" pitchFamily="34" charset="0"/>
            </a:endParaRPr>
          </a:p>
        </p:txBody>
      </p:sp>
      <p:sp>
        <p:nvSpPr>
          <p:cNvPr id="19" name="Rectangle 18"/>
          <p:cNvSpPr/>
          <p:nvPr/>
        </p:nvSpPr>
        <p:spPr>
          <a:xfrm>
            <a:off x="602235" y="1891286"/>
            <a:ext cx="2410853" cy="338554"/>
          </a:xfrm>
          <a:prstGeom prst="rect">
            <a:avLst/>
          </a:prstGeom>
        </p:spPr>
        <p:txBody>
          <a:bodyPr wrap="none">
            <a:spAutoFit/>
          </a:bodyPr>
          <a:lstStyle/>
          <a:p>
            <a:pPr defTabSz="762000">
              <a:buClr>
                <a:srgbClr val="777777"/>
              </a:buClr>
              <a:buSzPct val="80000"/>
            </a:pPr>
            <a:r>
              <a:rPr lang="en-US" dirty="0" smtClean="0">
                <a:latin typeface="+mj-lt"/>
                <a:cs typeface="Arial" pitchFamily="34" charset="0"/>
              </a:rPr>
              <a:t>0.5 </a:t>
            </a:r>
            <a:r>
              <a:rPr lang="en-US" dirty="0">
                <a:latin typeface="+mj-lt"/>
                <a:cs typeface="Arial" pitchFamily="34" charset="0"/>
              </a:rPr>
              <a:t>MT @ INR </a:t>
            </a:r>
            <a:r>
              <a:rPr lang="en-US" dirty="0" smtClean="0">
                <a:latin typeface="+mj-lt"/>
                <a:cs typeface="Arial" pitchFamily="34" charset="0"/>
              </a:rPr>
              <a:t>1410/</a:t>
            </a:r>
            <a:r>
              <a:rPr lang="en-US" dirty="0" err="1" smtClean="0">
                <a:latin typeface="+mj-lt"/>
                <a:cs typeface="Arial" pitchFamily="34" charset="0"/>
              </a:rPr>
              <a:t>tonne</a:t>
            </a:r>
            <a:endParaRPr lang="en-US" dirty="0">
              <a:latin typeface="+mj-lt"/>
              <a:cs typeface="Arial" pitchFamily="34" charset="0"/>
            </a:endParaRPr>
          </a:p>
        </p:txBody>
      </p:sp>
      <p:cxnSp>
        <p:nvCxnSpPr>
          <p:cNvPr id="6" name="Straight Arrow Connector 5"/>
          <p:cNvCxnSpPr/>
          <p:nvPr/>
        </p:nvCxnSpPr>
        <p:spPr>
          <a:xfrm flipV="1">
            <a:off x="6495393" y="3986162"/>
            <a:ext cx="0" cy="132000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851456" y="4650939"/>
            <a:ext cx="2871171" cy="307777"/>
          </a:xfrm>
          <a:prstGeom prst="rect">
            <a:avLst/>
          </a:prstGeom>
        </p:spPr>
        <p:txBody>
          <a:bodyPr wrap="none">
            <a:spAutoFit/>
          </a:bodyPr>
          <a:lstStyle/>
          <a:p>
            <a:r>
              <a:rPr lang="en-US" sz="1400" dirty="0" smtClean="0">
                <a:latin typeface="+mj-lt"/>
                <a:cs typeface="Arial" pitchFamily="34" charset="0"/>
              </a:rPr>
              <a:t>100/</a:t>
            </a:r>
            <a:r>
              <a:rPr lang="en-US" sz="1400" dirty="0" err="1" smtClean="0">
                <a:latin typeface="+mj-lt"/>
                <a:cs typeface="Arial" pitchFamily="34" charset="0"/>
              </a:rPr>
              <a:t>tonne</a:t>
            </a:r>
            <a:r>
              <a:rPr lang="en-US" sz="1400" dirty="0" smtClean="0">
                <a:latin typeface="+mj-lt"/>
                <a:cs typeface="Arial" pitchFamily="34" charset="0"/>
              </a:rPr>
              <a:t> as Demand/Supply 330%</a:t>
            </a:r>
            <a:endParaRPr lang="en-IN" sz="1400" dirty="0">
              <a:latin typeface="+mj-lt"/>
            </a:endParaRPr>
          </a:p>
        </p:txBody>
      </p:sp>
      <p:cxnSp>
        <p:nvCxnSpPr>
          <p:cNvPr id="20" name="Straight Arrow Connector 19"/>
          <p:cNvCxnSpPr/>
          <p:nvPr/>
        </p:nvCxnSpPr>
        <p:spPr>
          <a:xfrm flipH="1" flipV="1">
            <a:off x="6484883" y="3262698"/>
            <a:ext cx="5256" cy="6178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6946052" y="3548610"/>
            <a:ext cx="2779799" cy="307777"/>
          </a:xfrm>
          <a:prstGeom prst="rect">
            <a:avLst/>
          </a:prstGeom>
        </p:spPr>
        <p:txBody>
          <a:bodyPr wrap="none">
            <a:spAutoFit/>
          </a:bodyPr>
          <a:lstStyle/>
          <a:p>
            <a:r>
              <a:rPr lang="en-US" sz="1400" dirty="0">
                <a:latin typeface="+mj-lt"/>
                <a:cs typeface="Arial" pitchFamily="34" charset="0"/>
              </a:rPr>
              <a:t>5</a:t>
            </a:r>
            <a:r>
              <a:rPr lang="en-US" sz="1400" dirty="0" smtClean="0">
                <a:latin typeface="+mj-lt"/>
                <a:cs typeface="Arial" pitchFamily="34" charset="0"/>
              </a:rPr>
              <a:t>0/</a:t>
            </a:r>
            <a:r>
              <a:rPr lang="en-US" sz="1400" dirty="0" err="1" smtClean="0">
                <a:latin typeface="+mj-lt"/>
                <a:cs typeface="Arial" pitchFamily="34" charset="0"/>
              </a:rPr>
              <a:t>tonne</a:t>
            </a:r>
            <a:r>
              <a:rPr lang="en-US" sz="1400" dirty="0" smtClean="0">
                <a:latin typeface="+mj-lt"/>
                <a:cs typeface="Arial" pitchFamily="34" charset="0"/>
              </a:rPr>
              <a:t> as Demand/Supply 220%</a:t>
            </a:r>
            <a:endParaRPr lang="en-IN" sz="1400" dirty="0">
              <a:latin typeface="+mj-lt"/>
            </a:endParaRPr>
          </a:p>
        </p:txBody>
      </p:sp>
      <p:cxnSp>
        <p:nvCxnSpPr>
          <p:cNvPr id="23" name="Straight Arrow Connector 22"/>
          <p:cNvCxnSpPr/>
          <p:nvPr/>
        </p:nvCxnSpPr>
        <p:spPr>
          <a:xfrm flipV="1">
            <a:off x="6484883" y="2773204"/>
            <a:ext cx="0" cy="37844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6479623" y="2358028"/>
            <a:ext cx="0" cy="37844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946051" y="2886220"/>
            <a:ext cx="2779800" cy="307777"/>
          </a:xfrm>
          <a:prstGeom prst="rect">
            <a:avLst/>
          </a:prstGeom>
        </p:spPr>
        <p:txBody>
          <a:bodyPr wrap="none">
            <a:spAutoFit/>
          </a:bodyPr>
          <a:lstStyle/>
          <a:p>
            <a:r>
              <a:rPr lang="en-US" sz="1400" dirty="0" smtClean="0">
                <a:latin typeface="+mj-lt"/>
                <a:cs typeface="Arial" pitchFamily="34" charset="0"/>
              </a:rPr>
              <a:t>25/</a:t>
            </a:r>
            <a:r>
              <a:rPr lang="en-US" sz="1400" dirty="0" err="1" smtClean="0">
                <a:latin typeface="+mj-lt"/>
                <a:cs typeface="Arial" pitchFamily="34" charset="0"/>
              </a:rPr>
              <a:t>tonne</a:t>
            </a:r>
            <a:r>
              <a:rPr lang="en-US" sz="1400" dirty="0" smtClean="0">
                <a:latin typeface="+mj-lt"/>
                <a:cs typeface="Arial" pitchFamily="34" charset="0"/>
              </a:rPr>
              <a:t> as Demand/Supply 160%</a:t>
            </a:r>
            <a:endParaRPr lang="en-IN" sz="1400" dirty="0">
              <a:latin typeface="+mj-lt"/>
            </a:endParaRPr>
          </a:p>
        </p:txBody>
      </p:sp>
      <p:sp>
        <p:nvSpPr>
          <p:cNvPr id="30" name="Rectangle 29"/>
          <p:cNvSpPr/>
          <p:nvPr/>
        </p:nvSpPr>
        <p:spPr>
          <a:xfrm>
            <a:off x="6910871" y="2480973"/>
            <a:ext cx="2871172" cy="307777"/>
          </a:xfrm>
          <a:prstGeom prst="rect">
            <a:avLst/>
          </a:prstGeom>
        </p:spPr>
        <p:txBody>
          <a:bodyPr wrap="none">
            <a:spAutoFit/>
          </a:bodyPr>
          <a:lstStyle/>
          <a:p>
            <a:r>
              <a:rPr lang="en-US" sz="1400" dirty="0" smtClean="0">
                <a:latin typeface="+mj-lt"/>
                <a:cs typeface="Arial" pitchFamily="34" charset="0"/>
              </a:rPr>
              <a:t>25/</a:t>
            </a:r>
            <a:r>
              <a:rPr lang="en-US" sz="1400" dirty="0" err="1" smtClean="0">
                <a:latin typeface="+mj-lt"/>
                <a:cs typeface="Arial" pitchFamily="34" charset="0"/>
              </a:rPr>
              <a:t>tonne</a:t>
            </a:r>
            <a:r>
              <a:rPr lang="en-US" sz="1400" dirty="0" smtClean="0">
                <a:latin typeface="+mj-lt"/>
                <a:cs typeface="Arial" pitchFamily="34" charset="0"/>
              </a:rPr>
              <a:t> as Demand/Supply 140%</a:t>
            </a:r>
            <a:endParaRPr lang="en-IN" sz="1400" dirty="0">
              <a:latin typeface="+mj-lt"/>
            </a:endParaRPr>
          </a:p>
        </p:txBody>
      </p:sp>
      <p:cxnSp>
        <p:nvCxnSpPr>
          <p:cNvPr id="31" name="Straight Arrow Connector 30"/>
          <p:cNvCxnSpPr/>
          <p:nvPr/>
        </p:nvCxnSpPr>
        <p:spPr>
          <a:xfrm flipV="1">
            <a:off x="6479623" y="2107736"/>
            <a:ext cx="0" cy="18922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966214" y="2104974"/>
            <a:ext cx="2779800" cy="307777"/>
          </a:xfrm>
          <a:prstGeom prst="rect">
            <a:avLst/>
          </a:prstGeom>
        </p:spPr>
        <p:txBody>
          <a:bodyPr wrap="none">
            <a:spAutoFit/>
          </a:bodyPr>
          <a:lstStyle/>
          <a:p>
            <a:r>
              <a:rPr lang="en-US" sz="1400" dirty="0" smtClean="0">
                <a:latin typeface="+mj-lt"/>
                <a:cs typeface="Arial" pitchFamily="34" charset="0"/>
              </a:rPr>
              <a:t>10/</a:t>
            </a:r>
            <a:r>
              <a:rPr lang="en-US" sz="1400" dirty="0" err="1" smtClean="0">
                <a:latin typeface="+mj-lt"/>
                <a:cs typeface="Arial" pitchFamily="34" charset="0"/>
              </a:rPr>
              <a:t>tonne</a:t>
            </a:r>
            <a:r>
              <a:rPr lang="en-US" sz="1400" dirty="0" smtClean="0">
                <a:latin typeface="+mj-lt"/>
                <a:cs typeface="Arial" pitchFamily="34" charset="0"/>
              </a:rPr>
              <a:t> as Demand/Supply 120%</a:t>
            </a:r>
            <a:endParaRPr lang="en-IN" sz="1400" dirty="0">
              <a:latin typeface="+mj-lt"/>
            </a:endParaRPr>
          </a:p>
        </p:txBody>
      </p:sp>
      <p:sp>
        <p:nvSpPr>
          <p:cNvPr id="37" name="Rectangle 7"/>
          <p:cNvSpPr>
            <a:spLocks noChangeArrowheads="1"/>
          </p:cNvSpPr>
          <p:nvPr/>
        </p:nvSpPr>
        <p:spPr bwMode="auto">
          <a:xfrm>
            <a:off x="6966214" y="5623500"/>
            <a:ext cx="2478192" cy="369332"/>
          </a:xfrm>
          <a:prstGeom prst="rect">
            <a:avLst/>
          </a:prstGeom>
          <a:noFill/>
          <a:ln w="9525">
            <a:noFill/>
            <a:miter lim="800000"/>
            <a:headEnd/>
            <a:tailEnd/>
          </a:ln>
        </p:spPr>
        <p:txBody>
          <a:bodyPr wrap="square">
            <a:spAutoFit/>
          </a:bodyPr>
          <a:lstStyle/>
          <a:p>
            <a:pPr>
              <a:spcAft>
                <a:spcPts val="1200"/>
              </a:spcAft>
              <a:buClr>
                <a:schemeClr val="tx2"/>
              </a:buClr>
            </a:pPr>
            <a:r>
              <a:rPr lang="en-IN" sz="1800" dirty="0" smtClean="0">
                <a:latin typeface="Calibri" pitchFamily="34" charset="0"/>
                <a:cs typeface="Calibri" pitchFamily="34" charset="0"/>
              </a:rPr>
              <a:t>Price Increment</a:t>
            </a:r>
          </a:p>
        </p:txBody>
      </p:sp>
    </p:spTree>
    <p:extLst>
      <p:ext uri="{BB962C8B-B14F-4D97-AF65-F5344CB8AC3E}">
        <p14:creationId xmlns:p14="http://schemas.microsoft.com/office/powerpoint/2010/main" val="31840477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Aft>
                <a:spcPts val="1200"/>
              </a:spcAft>
              <a:buClr>
                <a:schemeClr val="tx2"/>
              </a:buClr>
              <a:buNone/>
            </a:pPr>
            <a:r>
              <a:rPr lang="en-IN" sz="2800" dirty="0" smtClean="0">
                <a:latin typeface="Calibri" pitchFamily="34" charset="0"/>
                <a:cs typeface="Calibri" pitchFamily="34" charset="0"/>
              </a:rPr>
              <a:t>Allocated Quantity</a:t>
            </a:r>
            <a:endParaRPr lang="en-IN" sz="2800" dirty="0">
              <a:latin typeface="Calibri" pitchFamily="34" charset="0"/>
              <a:cs typeface="Calibri" pitchFamily="34" charset="0"/>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38</a:t>
            </a:fld>
            <a:endParaRPr lang="en-AU" dirty="0"/>
          </a:p>
        </p:txBody>
      </p:sp>
      <p:sp>
        <p:nvSpPr>
          <p:cNvPr id="16" name="Rectangle 7"/>
          <p:cNvSpPr>
            <a:spLocks noChangeArrowheads="1"/>
          </p:cNvSpPr>
          <p:nvPr/>
        </p:nvSpPr>
        <p:spPr bwMode="auto">
          <a:xfrm>
            <a:off x="683837" y="1026041"/>
            <a:ext cx="8828654" cy="5770811"/>
          </a:xfrm>
          <a:prstGeom prst="rect">
            <a:avLst/>
          </a:prstGeom>
          <a:noFill/>
          <a:ln w="9525">
            <a:noFill/>
            <a:miter lim="800000"/>
            <a:headEnd/>
            <a:tailEnd/>
          </a:ln>
        </p:spPr>
        <p:txBody>
          <a:bodyPr wrap="square">
            <a:spAutoFit/>
          </a:bodyPr>
          <a:lstStyle/>
          <a:p>
            <a:pPr marL="342900" lvl="1" indent="-342900" algn="just">
              <a:spcBef>
                <a:spcPts val="600"/>
              </a:spcBef>
              <a:spcAft>
                <a:spcPts val="0"/>
              </a:spcAft>
              <a:buClr>
                <a:schemeClr val="tx2"/>
              </a:buClr>
              <a:buFont typeface="Wingdings" pitchFamily="2" charset="2"/>
              <a:buChar char="§"/>
            </a:pPr>
            <a:r>
              <a:rPr lang="en-IN" sz="2000" b="0" dirty="0">
                <a:latin typeface="Calibri" pitchFamily="34" charset="0"/>
                <a:cs typeface="Calibri" pitchFamily="34" charset="0"/>
              </a:rPr>
              <a:t>Each round will be considered a valid offer to purchase </a:t>
            </a:r>
            <a:r>
              <a:rPr lang="en-IN" sz="2000" b="0" dirty="0" smtClean="0">
                <a:latin typeface="Calibri" pitchFamily="34" charset="0"/>
                <a:cs typeface="Calibri" pitchFamily="34" charset="0"/>
              </a:rPr>
              <a:t>the Link Quantity at </a:t>
            </a:r>
            <a:r>
              <a:rPr lang="en-IN" sz="2000" b="0" dirty="0">
                <a:latin typeface="Calibri" pitchFamily="34" charset="0"/>
                <a:cs typeface="Calibri" pitchFamily="34" charset="0"/>
              </a:rPr>
              <a:t>the stated price. Moving to the next round does not mean the previous offer is discarded or becomes invalid. </a:t>
            </a:r>
            <a:endParaRPr lang="en-IN" sz="2000" b="0" dirty="0" smtClean="0">
              <a:latin typeface="Calibri" pitchFamily="34" charset="0"/>
              <a:cs typeface="Calibri" pitchFamily="34" charset="0"/>
            </a:endParaRPr>
          </a:p>
          <a:p>
            <a:pPr marL="342900" lvl="1" indent="-342900" algn="just">
              <a:spcBef>
                <a:spcPts val="600"/>
              </a:spcBef>
              <a:spcAft>
                <a:spcPts val="0"/>
              </a:spcAft>
              <a:buClr>
                <a:schemeClr val="tx2"/>
              </a:buClr>
              <a:buFont typeface="Wingdings" pitchFamily="2" charset="2"/>
              <a:buChar char="§"/>
            </a:pPr>
            <a:r>
              <a:rPr lang="en-US" sz="2000" b="0" dirty="0" smtClean="0">
                <a:latin typeface="Calibri" pitchFamily="34" charset="0"/>
                <a:cs typeface="Calibri" pitchFamily="34" charset="0"/>
              </a:rPr>
              <a:t>The auction will stop once the Demand Supply Ratio is lower than or equal to 100%. </a:t>
            </a:r>
            <a:endParaRPr lang="en-IN" sz="2000" b="0" dirty="0" smtClean="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r>
              <a:rPr lang="en-US" sz="2000" b="0" dirty="0" smtClean="0">
                <a:latin typeface="Calibri" pitchFamily="34" charset="0"/>
                <a:cs typeface="Calibri" pitchFamily="34" charset="0"/>
              </a:rPr>
              <a:t>In case in any of these rounds the Demand Supply Ratio is more than 100%, bidders will be allocated their pro-rata share (rounded down to the nearest multiple of the Transport Factor). </a:t>
            </a:r>
          </a:p>
          <a:p>
            <a:pPr marL="800100" lvl="1" indent="-342900" algn="just">
              <a:spcBef>
                <a:spcPts val="600"/>
              </a:spcBef>
              <a:spcAft>
                <a:spcPts val="0"/>
              </a:spcAft>
              <a:buClr>
                <a:schemeClr val="tx2"/>
              </a:buClr>
              <a:buFont typeface="Calibri" pitchFamily="34" charset="0"/>
              <a:buChar char="—"/>
            </a:pPr>
            <a:r>
              <a:rPr lang="en-US" sz="1800" b="0" i="1" dirty="0" smtClean="0">
                <a:latin typeface="Calibri" pitchFamily="34" charset="0"/>
                <a:cs typeface="Calibri" pitchFamily="34" charset="0"/>
              </a:rPr>
              <a:t>For </a:t>
            </a:r>
            <a:r>
              <a:rPr lang="en-US" sz="1800" b="0" i="1" dirty="0">
                <a:latin typeface="Calibri" pitchFamily="34" charset="0"/>
                <a:cs typeface="Calibri" pitchFamily="34" charset="0"/>
              </a:rPr>
              <a:t>example in case the pro-rata allocation of a bidder is </a:t>
            </a:r>
            <a:r>
              <a:rPr lang="en-US" sz="1800" b="0" i="1" dirty="0" smtClean="0">
                <a:latin typeface="Calibri" pitchFamily="34" charset="0"/>
                <a:cs typeface="Calibri" pitchFamily="34" charset="0"/>
              </a:rPr>
              <a:t>11,515 TPA for a Lot, </a:t>
            </a:r>
            <a:r>
              <a:rPr lang="en-US" sz="1800" b="0" i="1" dirty="0">
                <a:latin typeface="Calibri" pitchFamily="34" charset="0"/>
                <a:cs typeface="Calibri" pitchFamily="34" charset="0"/>
              </a:rPr>
              <a:t>the final allocation to be computed by the portal would be </a:t>
            </a:r>
            <a:r>
              <a:rPr lang="en-US" sz="1800" b="0" i="1" dirty="0" smtClean="0">
                <a:latin typeface="Calibri" pitchFamily="34" charset="0"/>
                <a:cs typeface="Calibri" pitchFamily="34" charset="0"/>
              </a:rPr>
              <a:t>11,500 TPA.</a:t>
            </a:r>
          </a:p>
          <a:p>
            <a:pPr marL="342900" lvl="1" indent="-342900" algn="just">
              <a:spcBef>
                <a:spcPts val="600"/>
              </a:spcBef>
              <a:spcAft>
                <a:spcPts val="0"/>
              </a:spcAft>
              <a:buClr>
                <a:schemeClr val="tx2"/>
              </a:buClr>
              <a:buFont typeface="Wingdings" pitchFamily="2" charset="2"/>
              <a:buChar char="§"/>
            </a:pPr>
            <a:r>
              <a:rPr lang="en-IN" sz="2000" b="0" dirty="0" smtClean="0">
                <a:latin typeface="Calibri" pitchFamily="34" charset="0"/>
                <a:cs typeface="Calibri" pitchFamily="34" charset="0"/>
              </a:rPr>
              <a:t>The revenue from the last and the penultimate rounds will be compared and the and the round generating maximum revenue for CIL will be selected.</a:t>
            </a:r>
          </a:p>
          <a:p>
            <a:pPr marL="800100" lvl="2" indent="-342900" algn="just">
              <a:spcBef>
                <a:spcPts val="600"/>
              </a:spcBef>
              <a:spcAft>
                <a:spcPts val="0"/>
              </a:spcAft>
              <a:buClr>
                <a:schemeClr val="tx2"/>
              </a:buClr>
              <a:buFont typeface="Calibri" pitchFamily="34" charset="0"/>
              <a:buChar char="—"/>
            </a:pPr>
            <a:r>
              <a:rPr lang="en-US" sz="1800" b="0" i="1" dirty="0" smtClean="0">
                <a:latin typeface="Calibri" pitchFamily="34" charset="0"/>
                <a:cs typeface="Calibri" pitchFamily="34" charset="0"/>
              </a:rPr>
              <a:t>For rounds where </a:t>
            </a:r>
            <a:r>
              <a:rPr lang="en-US" sz="1800" b="0" i="1" dirty="0">
                <a:latin typeface="Calibri" pitchFamily="34" charset="0"/>
                <a:cs typeface="Calibri" pitchFamily="34" charset="0"/>
              </a:rPr>
              <a:t>Demand Supply Ratio is more than </a:t>
            </a:r>
            <a:r>
              <a:rPr lang="en-US" sz="1800" b="0" i="1" dirty="0" smtClean="0">
                <a:latin typeface="Calibri" pitchFamily="34" charset="0"/>
                <a:cs typeface="Calibri" pitchFamily="34" charset="0"/>
              </a:rPr>
              <a:t>100%, the rounded down pro-rata quantity will be used for calculating the revenue to CIL. </a:t>
            </a:r>
            <a:endParaRPr lang="en-US" sz="1800" b="0" i="1" dirty="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IN" sz="2000" b="0" dirty="0" smtClean="0">
              <a:latin typeface="Calibri" pitchFamily="34" charset="0"/>
              <a:cs typeface="Calibri" pitchFamily="34" charset="0"/>
            </a:endParaRPr>
          </a:p>
          <a:p>
            <a:pPr marL="342900" indent="-342900" algn="just">
              <a:spcBef>
                <a:spcPts val="600"/>
              </a:spcBef>
              <a:spcAft>
                <a:spcPts val="1200"/>
              </a:spcAft>
              <a:buClr>
                <a:schemeClr val="tx2"/>
              </a:buClr>
              <a:buFont typeface="Wingdings" pitchFamily="2" charset="2"/>
              <a:buChar char="§"/>
            </a:pPr>
            <a:endParaRPr lang="en-IN" b="0" dirty="0" smtClean="0">
              <a:latin typeface="Calibri" pitchFamily="34" charset="0"/>
              <a:cs typeface="Calibri" pitchFamily="34" charset="0"/>
            </a:endParaRPr>
          </a:p>
          <a:p>
            <a:pPr marL="342900" indent="-342900" algn="just">
              <a:spcAft>
                <a:spcPts val="1200"/>
              </a:spcAft>
              <a:buClr>
                <a:schemeClr val="tx2"/>
              </a:buClr>
              <a:buFont typeface="Wingdings" pitchFamily="2" charset="2"/>
              <a:buChar char="§"/>
            </a:pPr>
            <a:endParaRPr lang="en-IN" b="0" dirty="0">
              <a:latin typeface="Calibri" pitchFamily="34" charset="0"/>
              <a:cs typeface="Calibri" pitchFamily="34" charset="0"/>
            </a:endParaRPr>
          </a:p>
        </p:txBody>
      </p:sp>
    </p:spTree>
    <p:extLst>
      <p:ext uri="{BB962C8B-B14F-4D97-AF65-F5344CB8AC3E}">
        <p14:creationId xmlns:p14="http://schemas.microsoft.com/office/powerpoint/2010/main" val="28194033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89"/>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Aft>
                <a:spcPts val="1200"/>
              </a:spcAft>
              <a:buClr>
                <a:schemeClr val="tx2"/>
              </a:buClr>
              <a:buNone/>
            </a:pPr>
            <a:r>
              <a:rPr lang="en-IN" sz="2800" dirty="0" smtClean="0">
                <a:latin typeface="Calibri" pitchFamily="34" charset="0"/>
                <a:cs typeface="Calibri" pitchFamily="34" charset="0"/>
              </a:rPr>
              <a:t>Example – Allocated Quantity </a:t>
            </a:r>
            <a:r>
              <a:rPr lang="en-IN" sz="2000" dirty="0" smtClean="0">
                <a:latin typeface="Calibri" pitchFamily="34" charset="0"/>
                <a:cs typeface="Calibri" pitchFamily="34" charset="0"/>
              </a:rPr>
              <a:t>…2</a:t>
            </a:r>
            <a:endParaRPr lang="en-IN" sz="2800" dirty="0">
              <a:latin typeface="Calibri" pitchFamily="34" charset="0"/>
              <a:cs typeface="Calibri" pitchFamily="34" charset="0"/>
            </a:endParaRPr>
          </a:p>
        </p:txBody>
      </p:sp>
      <p:sp>
        <p:nvSpPr>
          <p:cNvPr id="14" name="Slide Number Placeholder 3"/>
          <p:cNvSpPr>
            <a:spLocks noGrp="1"/>
          </p:cNvSpPr>
          <p:nvPr>
            <p:ph type="sldNum" sz="quarter" idx="4"/>
          </p:nvPr>
        </p:nvSpPr>
        <p:spPr>
          <a:xfrm>
            <a:off x="7848600" y="6600825"/>
            <a:ext cx="2057400" cy="257175"/>
          </a:xfrm>
        </p:spPr>
        <p:txBody>
          <a:bodyPr/>
          <a:lstStyle/>
          <a:p>
            <a:fld id="{238E7F43-D8FA-49A3-B409-FA2281A233D3}" type="slidenum">
              <a:rPr lang="en-AU" smtClean="0"/>
              <a:pPr/>
              <a:t>39</a:t>
            </a:fld>
            <a:endParaRPr lang="en-AU" dirty="0"/>
          </a:p>
        </p:txBody>
      </p:sp>
      <p:sp>
        <p:nvSpPr>
          <p:cNvPr id="16" name="Rectangle 7"/>
          <p:cNvSpPr>
            <a:spLocks noChangeArrowheads="1"/>
          </p:cNvSpPr>
          <p:nvPr/>
        </p:nvSpPr>
        <p:spPr bwMode="auto">
          <a:xfrm>
            <a:off x="683836" y="1026041"/>
            <a:ext cx="9095493" cy="5570756"/>
          </a:xfrm>
          <a:prstGeom prst="rect">
            <a:avLst/>
          </a:prstGeom>
          <a:noFill/>
          <a:ln w="9525">
            <a:noFill/>
            <a:miter lim="800000"/>
            <a:headEnd/>
            <a:tailEnd/>
          </a:ln>
        </p:spPr>
        <p:txBody>
          <a:bodyPr wrap="square">
            <a:spAutoFit/>
          </a:bodyPr>
          <a:lstStyle/>
          <a:p>
            <a:pPr marL="342900" indent="-342900" algn="just">
              <a:spcBef>
                <a:spcPts val="600"/>
              </a:spcBef>
              <a:spcAft>
                <a:spcPts val="0"/>
              </a:spcAft>
              <a:buClr>
                <a:schemeClr val="tx2"/>
              </a:buClr>
              <a:buFont typeface="Wingdings" pitchFamily="2" charset="2"/>
              <a:buChar char="§"/>
            </a:pPr>
            <a:r>
              <a:rPr lang="en-US" sz="1800" b="0" dirty="0" smtClean="0">
                <a:latin typeface="Calibri" pitchFamily="34" charset="0"/>
                <a:cs typeface="Calibri" pitchFamily="34" charset="0"/>
              </a:rPr>
              <a:t>Assuming </a:t>
            </a:r>
            <a:r>
              <a:rPr lang="en-US" sz="1800" b="0" dirty="0">
                <a:latin typeface="Calibri" pitchFamily="34" charset="0"/>
                <a:cs typeface="Calibri" pitchFamily="34" charset="0"/>
              </a:rPr>
              <a:t>a railway siding as the delivery point, If the round at which the auction stops has Demand Supply ratio of </a:t>
            </a:r>
            <a:r>
              <a:rPr lang="en-US" sz="1800" b="0" dirty="0" smtClean="0">
                <a:latin typeface="Calibri" pitchFamily="34" charset="0"/>
                <a:cs typeface="Calibri" pitchFamily="34" charset="0"/>
              </a:rPr>
              <a:t>98% </a:t>
            </a:r>
            <a:r>
              <a:rPr lang="en-US" sz="1800" b="0" dirty="0">
                <a:latin typeface="Calibri" pitchFamily="34" charset="0"/>
                <a:cs typeface="Calibri" pitchFamily="34" charset="0"/>
              </a:rPr>
              <a:t>with a notified price of Rs </a:t>
            </a:r>
            <a:r>
              <a:rPr lang="en-US" sz="1800" b="0" dirty="0" smtClean="0">
                <a:latin typeface="Calibri" pitchFamily="34" charset="0"/>
                <a:cs typeface="Calibri" pitchFamily="34" charset="0"/>
              </a:rPr>
              <a:t>1,700/</a:t>
            </a:r>
            <a:r>
              <a:rPr lang="en-US" sz="1800" b="0" dirty="0" err="1" smtClean="0">
                <a:latin typeface="Calibri" pitchFamily="34" charset="0"/>
                <a:cs typeface="Calibri" pitchFamily="34" charset="0"/>
              </a:rPr>
              <a:t>tonne</a:t>
            </a:r>
            <a:r>
              <a:rPr lang="en-US" sz="1800" b="0" dirty="0" smtClean="0">
                <a:latin typeface="Calibri" pitchFamily="34" charset="0"/>
                <a:cs typeface="Calibri" pitchFamily="34" charset="0"/>
              </a:rPr>
              <a:t> </a:t>
            </a:r>
            <a:r>
              <a:rPr lang="en-US" sz="1800" b="0" dirty="0">
                <a:latin typeface="Calibri" pitchFamily="34" charset="0"/>
                <a:cs typeface="Calibri" pitchFamily="34" charset="0"/>
              </a:rPr>
              <a:t>and total premium of Rs 360/</a:t>
            </a:r>
            <a:r>
              <a:rPr lang="en-US" sz="1800" b="0" dirty="0" err="1">
                <a:latin typeface="Calibri" pitchFamily="34" charset="0"/>
                <a:cs typeface="Calibri" pitchFamily="34" charset="0"/>
              </a:rPr>
              <a:t>tonne</a:t>
            </a:r>
            <a:r>
              <a:rPr lang="en-US" sz="1800" b="0" dirty="0">
                <a:latin typeface="Calibri" pitchFamily="34" charset="0"/>
                <a:cs typeface="Calibri" pitchFamily="34" charset="0"/>
              </a:rPr>
              <a:t>. The penultimate round has Demand Supply ratio of </a:t>
            </a:r>
            <a:r>
              <a:rPr lang="en-US" sz="1800" b="0" dirty="0" smtClean="0">
                <a:latin typeface="Calibri" pitchFamily="34" charset="0"/>
                <a:cs typeface="Calibri" pitchFamily="34" charset="0"/>
              </a:rPr>
              <a:t>102% </a:t>
            </a:r>
            <a:r>
              <a:rPr lang="en-US" sz="1800" b="0" dirty="0">
                <a:latin typeface="Calibri" pitchFamily="34" charset="0"/>
                <a:cs typeface="Calibri" pitchFamily="34" charset="0"/>
              </a:rPr>
              <a:t>with a notified price of Rs </a:t>
            </a:r>
            <a:r>
              <a:rPr lang="en-US" sz="1800" b="0" dirty="0" smtClean="0">
                <a:latin typeface="Calibri" pitchFamily="34" charset="0"/>
                <a:cs typeface="Calibri" pitchFamily="34" charset="0"/>
              </a:rPr>
              <a:t>1,700/</a:t>
            </a:r>
            <a:r>
              <a:rPr lang="en-US" sz="1800" b="0" dirty="0" err="1" smtClean="0">
                <a:latin typeface="Calibri" pitchFamily="34" charset="0"/>
                <a:cs typeface="Calibri" pitchFamily="34" charset="0"/>
              </a:rPr>
              <a:t>tonne</a:t>
            </a:r>
            <a:r>
              <a:rPr lang="en-US" sz="1800" b="0" dirty="0" smtClean="0">
                <a:latin typeface="Calibri" pitchFamily="34" charset="0"/>
                <a:cs typeface="Calibri" pitchFamily="34" charset="0"/>
              </a:rPr>
              <a:t> </a:t>
            </a:r>
            <a:r>
              <a:rPr lang="en-US" sz="1800" b="0" dirty="0">
                <a:latin typeface="Calibri" pitchFamily="34" charset="0"/>
                <a:cs typeface="Calibri" pitchFamily="34" charset="0"/>
              </a:rPr>
              <a:t>and total premium of Rs 350/</a:t>
            </a:r>
            <a:r>
              <a:rPr lang="en-US" sz="1800" b="0" dirty="0" err="1">
                <a:latin typeface="Calibri" pitchFamily="34" charset="0"/>
                <a:cs typeface="Calibri" pitchFamily="34" charset="0"/>
              </a:rPr>
              <a:t>tonne</a:t>
            </a:r>
            <a:r>
              <a:rPr lang="en-US" sz="1800" b="0" dirty="0">
                <a:latin typeface="Calibri" pitchFamily="34" charset="0"/>
                <a:cs typeface="Calibri" pitchFamily="34" charset="0"/>
              </a:rPr>
              <a:t>. In such a scenario, for comparing the two round, following methodology will be considered</a:t>
            </a:r>
            <a:r>
              <a:rPr lang="en-US" sz="1800" b="0" dirty="0" smtClean="0">
                <a:latin typeface="Calibri" pitchFamily="34" charset="0"/>
                <a:cs typeface="Calibri" pitchFamily="34" charset="0"/>
              </a:rPr>
              <a:t>:</a:t>
            </a:r>
          </a:p>
          <a:p>
            <a:pPr marL="342900" indent="-342900" algn="just">
              <a:spcBef>
                <a:spcPts val="600"/>
              </a:spcBef>
              <a:spcAft>
                <a:spcPts val="0"/>
              </a:spcAft>
              <a:buClr>
                <a:schemeClr val="tx2"/>
              </a:buClr>
              <a:buFont typeface="Wingdings" pitchFamily="2" charset="2"/>
              <a:buChar char="§"/>
            </a:pPr>
            <a:endParaRPr lang="en-US" sz="1800" b="0" dirty="0" smtClean="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smtClean="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smtClean="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smtClean="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smtClean="0">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r>
              <a:rPr lang="en-US" sz="1800" b="0" i="1" dirty="0" smtClean="0">
                <a:latin typeface="Calibri" pitchFamily="34" charset="0"/>
                <a:cs typeface="Calibri" pitchFamily="34" charset="0"/>
              </a:rPr>
              <a:t>Since </a:t>
            </a:r>
            <a:r>
              <a:rPr lang="en-US" sz="1800" b="0" i="1" dirty="0">
                <a:latin typeface="Calibri" pitchFamily="34" charset="0"/>
                <a:cs typeface="Calibri" pitchFamily="34" charset="0"/>
              </a:rPr>
              <a:t>revenue at the </a:t>
            </a:r>
            <a:r>
              <a:rPr lang="en-US" sz="1800" b="0" i="1" dirty="0" smtClean="0">
                <a:latin typeface="Calibri" pitchFamily="34" charset="0"/>
                <a:cs typeface="Calibri" pitchFamily="34" charset="0"/>
              </a:rPr>
              <a:t>penultimate round is </a:t>
            </a:r>
            <a:r>
              <a:rPr lang="en-US" sz="1800" i="1" dirty="0" smtClean="0">
                <a:latin typeface="Calibri" pitchFamily="34" charset="0"/>
                <a:cs typeface="Calibri" pitchFamily="34" charset="0"/>
              </a:rPr>
              <a:t>more </a:t>
            </a:r>
            <a:r>
              <a:rPr lang="en-US" sz="1800" i="1" dirty="0">
                <a:latin typeface="Calibri" pitchFamily="34" charset="0"/>
                <a:cs typeface="Calibri" pitchFamily="34" charset="0"/>
              </a:rPr>
              <a:t>than </a:t>
            </a:r>
            <a:r>
              <a:rPr lang="en-US" sz="1800" i="1" dirty="0" smtClean="0">
                <a:latin typeface="Calibri" pitchFamily="34" charset="0"/>
                <a:cs typeface="Calibri" pitchFamily="34" charset="0"/>
              </a:rPr>
              <a:t>the revenue in the round at which </a:t>
            </a:r>
            <a:r>
              <a:rPr lang="en-US" sz="1800" i="1" dirty="0">
                <a:latin typeface="Calibri" pitchFamily="34" charset="0"/>
                <a:cs typeface="Calibri" pitchFamily="34" charset="0"/>
              </a:rPr>
              <a:t>the auction </a:t>
            </a:r>
            <a:r>
              <a:rPr lang="en-US" sz="1800" i="1" dirty="0" smtClean="0">
                <a:latin typeface="Calibri" pitchFamily="34" charset="0"/>
                <a:cs typeface="Calibri" pitchFamily="34" charset="0"/>
              </a:rPr>
              <a:t>stops</a:t>
            </a:r>
            <a:r>
              <a:rPr lang="en-US" sz="1800" b="0" dirty="0" smtClean="0">
                <a:latin typeface="Calibri" pitchFamily="34" charset="0"/>
                <a:cs typeface="Calibri" pitchFamily="34" charset="0"/>
              </a:rPr>
              <a:t>, </a:t>
            </a:r>
            <a:r>
              <a:rPr lang="en-US" sz="1800" b="0" dirty="0">
                <a:latin typeface="Calibri" pitchFamily="34" charset="0"/>
                <a:cs typeface="Calibri" pitchFamily="34" charset="0"/>
              </a:rPr>
              <a:t>CIL may</a:t>
            </a:r>
            <a:r>
              <a:rPr lang="en-US" sz="1800" b="0" i="1" dirty="0">
                <a:latin typeface="Calibri" pitchFamily="34" charset="0"/>
                <a:cs typeface="Calibri" pitchFamily="34" charset="0"/>
              </a:rPr>
              <a:t> choose this </a:t>
            </a:r>
            <a:r>
              <a:rPr lang="en-US" sz="1800" b="0" i="1" dirty="0" smtClean="0">
                <a:latin typeface="Calibri" pitchFamily="34" charset="0"/>
                <a:cs typeface="Calibri" pitchFamily="34" charset="0"/>
              </a:rPr>
              <a:t>round </a:t>
            </a:r>
            <a:r>
              <a:rPr lang="en-US" sz="1800" b="0" i="1" dirty="0">
                <a:latin typeface="Calibri" pitchFamily="34" charset="0"/>
                <a:cs typeface="Calibri" pitchFamily="34" charset="0"/>
              </a:rPr>
              <a:t>and allocate each Bidder their pro-rata share with a premium of Rs. </a:t>
            </a:r>
            <a:r>
              <a:rPr lang="en-US" sz="1800" b="0" i="1" dirty="0" smtClean="0">
                <a:latin typeface="Calibri" pitchFamily="34" charset="0"/>
                <a:cs typeface="Calibri" pitchFamily="34" charset="0"/>
              </a:rPr>
              <a:t>350 </a:t>
            </a:r>
            <a:r>
              <a:rPr lang="en-US" sz="1800" b="0" i="1" dirty="0">
                <a:latin typeface="Calibri" pitchFamily="34" charset="0"/>
                <a:cs typeface="Calibri" pitchFamily="34" charset="0"/>
              </a:rPr>
              <a:t>per </a:t>
            </a:r>
            <a:r>
              <a:rPr lang="en-US" sz="1800" b="0" i="1" dirty="0" err="1" smtClean="0">
                <a:latin typeface="Calibri" pitchFamily="34" charset="0"/>
                <a:cs typeface="Calibri" pitchFamily="34" charset="0"/>
              </a:rPr>
              <a:t>tonne</a:t>
            </a:r>
            <a:endParaRPr lang="en-IN" b="0" dirty="0">
              <a:latin typeface="Calibri" pitchFamily="34" charset="0"/>
              <a:cs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340263773"/>
              </p:ext>
            </p:extLst>
          </p:nvPr>
        </p:nvGraphicFramePr>
        <p:xfrm>
          <a:off x="492762" y="2582006"/>
          <a:ext cx="9168954" cy="3035808"/>
        </p:xfrm>
        <a:graphic>
          <a:graphicData uri="http://schemas.openxmlformats.org/drawingml/2006/table">
            <a:tbl>
              <a:tblPr firstRow="1" firstCol="1" bandRow="1">
                <a:tableStyleId>{69012ECD-51FC-41F1-AA8D-1B2483CD663E}</a:tableStyleId>
              </a:tblPr>
              <a:tblGrid>
                <a:gridCol w="3200400"/>
                <a:gridCol w="994759"/>
                <a:gridCol w="994759"/>
                <a:gridCol w="994759"/>
                <a:gridCol w="994759"/>
                <a:gridCol w="994759"/>
                <a:gridCol w="994759"/>
              </a:tblGrid>
              <a:tr h="0">
                <a:tc>
                  <a:txBody>
                    <a:bodyPr/>
                    <a:lstStyle/>
                    <a:p>
                      <a:pPr marL="0" marR="0" algn="l">
                        <a:spcBef>
                          <a:spcPts val="0"/>
                        </a:spcBef>
                        <a:spcAft>
                          <a:spcPts val="0"/>
                        </a:spcAft>
                      </a:pPr>
                      <a:r>
                        <a:rPr lang="en-US" sz="1600" b="1" kern="1200" dirty="0" smtClean="0">
                          <a:solidFill>
                            <a:schemeClr val="bg1"/>
                          </a:solidFill>
                          <a:effectLst/>
                          <a:latin typeface="+mn-lt"/>
                          <a:ea typeface="+mn-ea"/>
                          <a:cs typeface="+mn-cs"/>
                        </a:rPr>
                        <a:t>Description</a:t>
                      </a:r>
                      <a:endParaRPr lang="en-US" sz="1600" b="1" kern="1200" dirty="0">
                        <a:solidFill>
                          <a:schemeClr val="bg1"/>
                        </a:solidFill>
                        <a:effectLst/>
                        <a:latin typeface="+mn-lt"/>
                        <a:ea typeface="+mn-ea"/>
                        <a:cs typeface="+mn-cs"/>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effectLst/>
                        </a:rPr>
                        <a:t>Allocation and Revenue Calculations for Penultimate Round</a:t>
                      </a:r>
                      <a:endParaRPr lang="en-US" sz="1600" dirty="0" smtClean="0">
                        <a:solidFill>
                          <a:schemeClr val="tx1"/>
                        </a:solidFill>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effectLst/>
                        </a:rPr>
                        <a:t>Allocation and Revenue Calculations for Round at which the auction stops</a:t>
                      </a:r>
                      <a:endParaRPr lang="en-US" sz="1600" dirty="0" smtClean="0">
                        <a:solidFill>
                          <a:schemeClr val="tx1"/>
                        </a:solidFill>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pPr marL="0" marR="0" algn="ctr">
                        <a:spcBef>
                          <a:spcPts val="0"/>
                        </a:spcBef>
                        <a:spcAft>
                          <a:spcPts val="0"/>
                        </a:spcAft>
                      </a:pPr>
                      <a:endParaRPr lang="en-US"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spcBef>
                          <a:spcPts val="0"/>
                        </a:spcBef>
                        <a:spcAft>
                          <a:spcPts val="0"/>
                        </a:spcAft>
                      </a:pPr>
                      <a:endParaRPr lang="en-US"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marL="0" marR="0" algn="ctr">
                        <a:spcBef>
                          <a:spcPts val="0"/>
                        </a:spcBef>
                        <a:spcAft>
                          <a:spcPts val="0"/>
                        </a:spcAft>
                      </a:pP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spcBef>
                          <a:spcPts val="0"/>
                        </a:spcBef>
                        <a:spcAft>
                          <a:spcPts val="0"/>
                        </a:spcAft>
                      </a:pPr>
                      <a:r>
                        <a:rPr lang="en-US" sz="1600" dirty="0">
                          <a:effectLst/>
                        </a:rPr>
                        <a:t>Bidder 1</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spcBef>
                          <a:spcPts val="0"/>
                        </a:spcBef>
                        <a:spcAft>
                          <a:spcPts val="0"/>
                        </a:spcAft>
                      </a:pPr>
                      <a:r>
                        <a:rPr lang="en-US" sz="1600" dirty="0">
                          <a:effectLst/>
                        </a:rPr>
                        <a:t>Bidder 2</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spcBef>
                          <a:spcPts val="0"/>
                        </a:spcBef>
                        <a:spcAft>
                          <a:spcPts val="0"/>
                        </a:spcAft>
                      </a:pPr>
                      <a:r>
                        <a:rPr lang="en-US" sz="1600" dirty="0">
                          <a:effectLst/>
                        </a:rPr>
                        <a:t>Bidder 3</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N" sz="1600" dirty="0">
                          <a:effectLst/>
                        </a:rPr>
                        <a:t>Bidder 1</a:t>
                      </a:r>
                      <a:endParaRPr lang="en-US" sz="1600" dirty="0">
                        <a:effectLst/>
                        <a:latin typeface="+mj-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N" sz="1600">
                          <a:effectLst/>
                        </a:rPr>
                        <a:t>Bidder 2</a:t>
                      </a:r>
                      <a:endParaRPr lang="en-US" sz="1600">
                        <a:effectLst/>
                        <a:latin typeface="+mj-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N" sz="1600">
                          <a:effectLst/>
                        </a:rPr>
                        <a:t>Bidder 3</a:t>
                      </a:r>
                      <a:endParaRPr lang="en-US" sz="1600">
                        <a:effectLst/>
                        <a:latin typeface="+mj-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Link Quantity (TPA)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52,900</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47,100</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a:effectLst/>
                        </a:rPr>
                        <a:t>1,04,000</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dirty="0">
                          <a:effectLst/>
                        </a:rPr>
                        <a:t> </a:t>
                      </a:r>
                      <a:r>
                        <a:rPr lang="en-IN" sz="1600" dirty="0" smtClean="0">
                          <a:effectLst/>
                        </a:rPr>
                        <a:t>48,000 </a:t>
                      </a:r>
                      <a:endParaRPr lang="en-US" sz="1600" dirty="0">
                        <a:effectLst/>
                        <a:latin typeface="+mj-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dirty="0" smtClean="0">
                          <a:effectLst/>
                        </a:rPr>
                        <a:t>44,000</a:t>
                      </a:r>
                      <a:endParaRPr lang="en-US" sz="1600" dirty="0">
                        <a:effectLst/>
                        <a:latin typeface="+mj-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dirty="0" smtClean="0">
                          <a:effectLst/>
                        </a:rPr>
                        <a:t>104,000</a:t>
                      </a:r>
                      <a:endParaRPr lang="en-US" sz="1600" dirty="0">
                        <a:effectLst/>
                        <a:latin typeface="+mj-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Pro-rata Allocated Quantity (TPA)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51,863</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46,176</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101,961</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NA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NA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NA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Final Allocated Quantity (TPA)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51,800</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46,100</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101,000</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1200" dirty="0" smtClean="0">
                          <a:effectLst/>
                        </a:rPr>
                        <a:t>48,000</a:t>
                      </a:r>
                      <a:endParaRPr lang="en-US" sz="1600" b="1" kern="1200" dirty="0">
                        <a:solidFill>
                          <a:schemeClr val="tx1"/>
                        </a:solidFill>
                        <a:effectLst/>
                        <a:latin typeface="+mj-lt"/>
                        <a:ea typeface="+mn-ea"/>
                        <a:cs typeface="+mn-cs"/>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1200" dirty="0" smtClean="0">
                          <a:effectLst/>
                        </a:rPr>
                        <a:t>44,000</a:t>
                      </a:r>
                      <a:endParaRPr lang="en-US" sz="1600" b="1" kern="1200" dirty="0">
                        <a:solidFill>
                          <a:schemeClr val="tx1"/>
                        </a:solidFill>
                        <a:effectLst/>
                        <a:latin typeface="+mj-lt"/>
                        <a:ea typeface="+mn-ea"/>
                        <a:cs typeface="+mn-cs"/>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kern="1200" dirty="0" smtClean="0">
                          <a:effectLst/>
                        </a:rPr>
                        <a:t>104,000</a:t>
                      </a:r>
                      <a:endParaRPr lang="en-US" sz="1600" b="1" kern="1200" dirty="0">
                        <a:solidFill>
                          <a:schemeClr val="tx1"/>
                        </a:solidFill>
                        <a:effectLst/>
                        <a:latin typeface="+mj-lt"/>
                        <a:ea typeface="+mn-ea"/>
                        <a:cs typeface="+mn-cs"/>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Total Quantity Available for Sale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smtClean="0">
                          <a:effectLst/>
                        </a:rPr>
                        <a:t>1,99,800 </a:t>
                      </a:r>
                      <a:r>
                        <a:rPr lang="en-US" sz="1600" dirty="0">
                          <a:effectLst/>
                        </a:rPr>
                        <a:t>TPA</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smtClean="0">
                          <a:effectLst/>
                        </a:rPr>
                        <a:t>1,96,000 </a:t>
                      </a:r>
                      <a:r>
                        <a:rPr lang="en-US" sz="1600" dirty="0">
                          <a:effectLst/>
                        </a:rPr>
                        <a:t>TPA</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Notified Price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a:effectLst/>
                        </a:rPr>
                        <a:t>Rs. </a:t>
                      </a:r>
                      <a:r>
                        <a:rPr lang="en-US" sz="1600" dirty="0" smtClean="0">
                          <a:effectLst/>
                        </a:rPr>
                        <a:t>1,700 </a:t>
                      </a:r>
                      <a:r>
                        <a:rPr lang="en-US" sz="1600" dirty="0">
                          <a:effectLst/>
                        </a:rPr>
                        <a:t>per </a:t>
                      </a:r>
                      <a:r>
                        <a:rPr lang="en-US" sz="1600" dirty="0" err="1">
                          <a:effectLst/>
                        </a:rPr>
                        <a:t>tonne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a:effectLst/>
                        </a:rPr>
                        <a:t>Rs. </a:t>
                      </a:r>
                      <a:r>
                        <a:rPr lang="en-US" sz="1600" dirty="0" smtClean="0">
                          <a:effectLst/>
                        </a:rPr>
                        <a:t>1,700 </a:t>
                      </a:r>
                      <a:r>
                        <a:rPr lang="en-US" sz="1600" dirty="0">
                          <a:effectLst/>
                        </a:rPr>
                        <a:t>per </a:t>
                      </a:r>
                      <a:r>
                        <a:rPr lang="en-US" sz="1600" dirty="0" err="1">
                          <a:effectLst/>
                        </a:rPr>
                        <a:t>tonne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Applicable Round Premium</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err="1">
                          <a:effectLst/>
                        </a:rPr>
                        <a:t>Rs</a:t>
                      </a:r>
                      <a:r>
                        <a:rPr lang="en-US" sz="1600" dirty="0">
                          <a:effectLst/>
                        </a:rPr>
                        <a:t>. 350 per </a:t>
                      </a:r>
                      <a:r>
                        <a:rPr lang="en-US" sz="1600" dirty="0" err="1">
                          <a:effectLst/>
                        </a:rPr>
                        <a:t>tonne</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err="1">
                          <a:effectLst/>
                        </a:rPr>
                        <a:t>Rs</a:t>
                      </a:r>
                      <a:r>
                        <a:rPr lang="en-US" sz="1600" dirty="0">
                          <a:effectLst/>
                        </a:rPr>
                        <a:t>. </a:t>
                      </a:r>
                      <a:r>
                        <a:rPr lang="en-US" sz="1600" dirty="0" smtClean="0">
                          <a:effectLst/>
                        </a:rPr>
                        <a:t>360 </a:t>
                      </a:r>
                      <a:r>
                        <a:rPr lang="en-US" sz="1600" dirty="0">
                          <a:effectLst/>
                        </a:rPr>
                        <a:t>per </a:t>
                      </a:r>
                      <a:r>
                        <a:rPr lang="en-US" sz="1600" dirty="0" err="1">
                          <a:effectLst/>
                        </a:rPr>
                        <a:t>tonne</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Total Applicable Price </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a:effectLst/>
                        </a:rPr>
                        <a:t>Rs. </a:t>
                      </a:r>
                      <a:r>
                        <a:rPr lang="en-US" sz="1600" dirty="0" smtClean="0">
                          <a:effectLst/>
                        </a:rPr>
                        <a:t>2,050 per </a:t>
                      </a:r>
                      <a:r>
                        <a:rPr lang="en-US" sz="1600" dirty="0" err="1">
                          <a:effectLst/>
                        </a:rPr>
                        <a:t>tonne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a:effectLst/>
                        </a:rPr>
                        <a:t>Rs. </a:t>
                      </a:r>
                      <a:r>
                        <a:rPr lang="en-US" sz="1600" dirty="0" smtClean="0">
                          <a:effectLst/>
                        </a:rPr>
                        <a:t>2,060 </a:t>
                      </a:r>
                      <a:r>
                        <a:rPr lang="en-US" sz="1600" dirty="0">
                          <a:effectLst/>
                        </a:rPr>
                        <a:t>per </a:t>
                      </a:r>
                      <a:r>
                        <a:rPr lang="en-US" sz="1600" dirty="0" err="1">
                          <a:effectLst/>
                        </a:rPr>
                        <a:t>tonne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Total Annual Revenue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a:effectLst/>
                        </a:rPr>
                        <a:t>Rs. </a:t>
                      </a:r>
                      <a:r>
                        <a:rPr lang="en-US" sz="1600" dirty="0" smtClean="0">
                          <a:effectLst/>
                        </a:rPr>
                        <a:t>40.96 </a:t>
                      </a:r>
                      <a:r>
                        <a:rPr lang="en-US" sz="1600" dirty="0">
                          <a:effectLst/>
                        </a:rPr>
                        <a:t>Crore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a:effectLst/>
                        </a:rPr>
                        <a:t>Rs. </a:t>
                      </a:r>
                      <a:r>
                        <a:rPr lang="en-US" sz="1600" dirty="0" smtClean="0">
                          <a:effectLst/>
                        </a:rPr>
                        <a:t>40.38 </a:t>
                      </a:r>
                      <a:r>
                        <a:rPr lang="en-US" sz="1600" dirty="0">
                          <a:effectLst/>
                        </a:rPr>
                        <a:t>Crore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265482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2"/>
          <p:cNvSpPr txBox="1">
            <a:spLocks/>
          </p:cNvSpPr>
          <p:nvPr/>
        </p:nvSpPr>
        <p:spPr>
          <a:xfrm>
            <a:off x="683837" y="393791"/>
            <a:ext cx="6850081" cy="5453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Aft>
                <a:spcPts val="1200"/>
              </a:spcAft>
              <a:buClr>
                <a:schemeClr val="tx2"/>
              </a:buClr>
              <a:buNone/>
            </a:pPr>
            <a:r>
              <a:rPr lang="en-IN" sz="2800" dirty="0" smtClean="0">
                <a:latin typeface="Calibri" pitchFamily="34" charset="0"/>
                <a:cs typeface="Calibri" pitchFamily="34" charset="0"/>
              </a:rPr>
              <a:t>Example – Allocated Quantity </a:t>
            </a:r>
            <a:r>
              <a:rPr lang="en-IN" sz="2000" dirty="0" smtClean="0">
                <a:latin typeface="Calibri" pitchFamily="34" charset="0"/>
                <a:cs typeface="Calibri" pitchFamily="34" charset="0"/>
              </a:rPr>
              <a:t>…3</a:t>
            </a:r>
            <a:endParaRPr lang="en-IN" sz="2800" dirty="0">
              <a:latin typeface="Calibri" pitchFamily="34" charset="0"/>
              <a:cs typeface="Calibri" pitchFamily="34" charset="0"/>
            </a:endParaRPr>
          </a:p>
        </p:txBody>
      </p:sp>
      <p:sp>
        <p:nvSpPr>
          <p:cNvPr id="14" name="Slide Number Placeholder 3"/>
          <p:cNvSpPr>
            <a:spLocks noGrp="1"/>
          </p:cNvSpPr>
          <p:nvPr>
            <p:ph type="sldNum" sz="quarter" idx="4"/>
          </p:nvPr>
        </p:nvSpPr>
        <p:spPr>
          <a:xfrm>
            <a:off x="7848600" y="6600827"/>
            <a:ext cx="2057400" cy="257175"/>
          </a:xfrm>
        </p:spPr>
        <p:txBody>
          <a:bodyPr/>
          <a:lstStyle/>
          <a:p>
            <a:fld id="{238E7F43-D8FA-49A3-B409-FA2281A233D3}" type="slidenum">
              <a:rPr lang="en-AU" smtClean="0"/>
              <a:pPr/>
              <a:t>40</a:t>
            </a:fld>
            <a:endParaRPr lang="en-AU" dirty="0"/>
          </a:p>
        </p:txBody>
      </p:sp>
      <p:sp>
        <p:nvSpPr>
          <p:cNvPr id="16" name="Rectangle 7"/>
          <p:cNvSpPr>
            <a:spLocks noChangeArrowheads="1"/>
          </p:cNvSpPr>
          <p:nvPr/>
        </p:nvSpPr>
        <p:spPr bwMode="auto">
          <a:xfrm>
            <a:off x="683837" y="1026043"/>
            <a:ext cx="9095493" cy="5663089"/>
          </a:xfrm>
          <a:prstGeom prst="rect">
            <a:avLst/>
          </a:prstGeom>
          <a:noFill/>
          <a:ln w="9525">
            <a:noFill/>
            <a:miter lim="800000"/>
            <a:headEnd/>
            <a:tailEnd/>
          </a:ln>
        </p:spPr>
        <p:txBody>
          <a:bodyPr wrap="square">
            <a:spAutoFit/>
          </a:bodyPr>
          <a:lstStyle/>
          <a:p>
            <a:pPr marL="342900" indent="-342900" algn="just">
              <a:spcBef>
                <a:spcPts val="600"/>
              </a:spcBef>
              <a:spcAft>
                <a:spcPts val="0"/>
              </a:spcAft>
              <a:buClr>
                <a:schemeClr val="tx2"/>
              </a:buClr>
              <a:buFont typeface="Wingdings" pitchFamily="2" charset="2"/>
              <a:buChar char="§"/>
            </a:pPr>
            <a:r>
              <a:rPr lang="en-US" sz="1800" b="0" dirty="0" smtClean="0">
                <a:latin typeface="Calibri" pitchFamily="34" charset="0"/>
                <a:cs typeface="Calibri" pitchFamily="34" charset="0"/>
              </a:rPr>
              <a:t>Assuming </a:t>
            </a:r>
            <a:r>
              <a:rPr lang="en-US" sz="1800" b="0" dirty="0">
                <a:latin typeface="Calibri" pitchFamily="34" charset="0"/>
                <a:cs typeface="Calibri" pitchFamily="34" charset="0"/>
              </a:rPr>
              <a:t>a railway siding as the delivery point, </a:t>
            </a:r>
            <a:r>
              <a:rPr lang="en-US" sz="1800" b="0" dirty="0" smtClean="0">
                <a:latin typeface="Calibri" pitchFamily="34" charset="0"/>
                <a:cs typeface="Calibri" pitchFamily="34" charset="0"/>
              </a:rPr>
              <a:t>if the </a:t>
            </a:r>
            <a:r>
              <a:rPr lang="en-US" sz="1800" b="0" dirty="0">
                <a:latin typeface="Calibri" pitchFamily="34" charset="0"/>
                <a:cs typeface="Calibri" pitchFamily="34" charset="0"/>
              </a:rPr>
              <a:t>penultimate round has Demand Supply ratio of </a:t>
            </a:r>
            <a:r>
              <a:rPr lang="en-US" sz="1800" b="0" dirty="0" smtClean="0">
                <a:latin typeface="Calibri" pitchFamily="34" charset="0"/>
                <a:cs typeface="Calibri" pitchFamily="34" charset="0"/>
              </a:rPr>
              <a:t>203% </a:t>
            </a:r>
            <a:r>
              <a:rPr lang="en-US" sz="1800" b="0" dirty="0">
                <a:latin typeface="Calibri" pitchFamily="34" charset="0"/>
                <a:cs typeface="Calibri" pitchFamily="34" charset="0"/>
              </a:rPr>
              <a:t>with a notified price of Rs </a:t>
            </a:r>
            <a:r>
              <a:rPr lang="en-US" sz="1800" b="0" dirty="0" smtClean="0">
                <a:latin typeface="Calibri" pitchFamily="34" charset="0"/>
                <a:cs typeface="Calibri" pitchFamily="34" charset="0"/>
              </a:rPr>
              <a:t>1,700/</a:t>
            </a:r>
            <a:r>
              <a:rPr lang="en-US" sz="1800" b="0" dirty="0" err="1" smtClean="0">
                <a:latin typeface="Calibri" pitchFamily="34" charset="0"/>
                <a:cs typeface="Calibri" pitchFamily="34" charset="0"/>
              </a:rPr>
              <a:t>tonne</a:t>
            </a:r>
            <a:r>
              <a:rPr lang="en-US" sz="1800" b="0" dirty="0" smtClean="0">
                <a:latin typeface="Calibri" pitchFamily="34" charset="0"/>
                <a:cs typeface="Calibri" pitchFamily="34" charset="0"/>
              </a:rPr>
              <a:t> </a:t>
            </a:r>
            <a:r>
              <a:rPr lang="en-US" sz="1800" b="0" dirty="0">
                <a:latin typeface="Calibri" pitchFamily="34" charset="0"/>
                <a:cs typeface="Calibri" pitchFamily="34" charset="0"/>
              </a:rPr>
              <a:t>and total premium of Rs </a:t>
            </a:r>
            <a:r>
              <a:rPr lang="en-US" sz="1800" b="0" dirty="0" smtClean="0">
                <a:latin typeface="Calibri" pitchFamily="34" charset="0"/>
                <a:cs typeface="Calibri" pitchFamily="34" charset="0"/>
              </a:rPr>
              <a:t>310/</a:t>
            </a:r>
            <a:r>
              <a:rPr lang="en-US" sz="1800" b="0" dirty="0" err="1" smtClean="0">
                <a:latin typeface="Calibri" pitchFamily="34" charset="0"/>
                <a:cs typeface="Calibri" pitchFamily="34" charset="0"/>
              </a:rPr>
              <a:t>tonne</a:t>
            </a:r>
            <a:r>
              <a:rPr lang="en-US" sz="1800" b="0" dirty="0" smtClean="0">
                <a:latin typeface="Calibri" pitchFamily="34" charset="0"/>
                <a:cs typeface="Calibri" pitchFamily="34" charset="0"/>
              </a:rPr>
              <a:t> and the round </a:t>
            </a:r>
            <a:r>
              <a:rPr lang="en-US" sz="1800" b="0" dirty="0">
                <a:latin typeface="Calibri" pitchFamily="34" charset="0"/>
                <a:cs typeface="Calibri" pitchFamily="34" charset="0"/>
              </a:rPr>
              <a:t>at which the auction stops has Demand Supply ratio of 98% with a notified price of Rs </a:t>
            </a:r>
            <a:r>
              <a:rPr lang="en-US" sz="1800" b="0" dirty="0" smtClean="0">
                <a:latin typeface="Calibri" pitchFamily="34" charset="0"/>
                <a:cs typeface="Calibri" pitchFamily="34" charset="0"/>
              </a:rPr>
              <a:t>1,700/</a:t>
            </a:r>
            <a:r>
              <a:rPr lang="en-US" sz="1800" b="0" dirty="0" err="1" smtClean="0">
                <a:latin typeface="Calibri" pitchFamily="34" charset="0"/>
                <a:cs typeface="Calibri" pitchFamily="34" charset="0"/>
              </a:rPr>
              <a:t>tonne</a:t>
            </a:r>
            <a:r>
              <a:rPr lang="en-US" sz="1800" b="0" dirty="0" smtClean="0">
                <a:latin typeface="Calibri" pitchFamily="34" charset="0"/>
                <a:cs typeface="Calibri" pitchFamily="34" charset="0"/>
              </a:rPr>
              <a:t> </a:t>
            </a:r>
            <a:r>
              <a:rPr lang="en-US" sz="1800" b="0" dirty="0">
                <a:latin typeface="Calibri" pitchFamily="34" charset="0"/>
                <a:cs typeface="Calibri" pitchFamily="34" charset="0"/>
              </a:rPr>
              <a:t>and total premium of Rs </a:t>
            </a:r>
            <a:r>
              <a:rPr lang="en-US" sz="1800" b="0" dirty="0" smtClean="0">
                <a:latin typeface="Calibri" pitchFamily="34" charset="0"/>
                <a:cs typeface="Calibri" pitchFamily="34" charset="0"/>
              </a:rPr>
              <a:t>360/</a:t>
            </a:r>
            <a:r>
              <a:rPr lang="en-US" sz="1800" b="0" dirty="0" err="1" smtClean="0">
                <a:latin typeface="Calibri" pitchFamily="34" charset="0"/>
                <a:cs typeface="Calibri" pitchFamily="34" charset="0"/>
              </a:rPr>
              <a:t>tonne</a:t>
            </a:r>
            <a:r>
              <a:rPr lang="en-US" sz="1800" b="0" dirty="0" smtClean="0">
                <a:latin typeface="Calibri" pitchFamily="34" charset="0"/>
                <a:cs typeface="Calibri" pitchFamily="34" charset="0"/>
              </a:rPr>
              <a:t>, </a:t>
            </a:r>
            <a:r>
              <a:rPr lang="en-US" sz="1800" b="0" dirty="0">
                <a:latin typeface="Calibri" pitchFamily="34" charset="0"/>
                <a:cs typeface="Calibri" pitchFamily="34" charset="0"/>
              </a:rPr>
              <a:t>following methodology will be considered</a:t>
            </a:r>
            <a:r>
              <a:rPr lang="en-US" sz="1800" b="0" dirty="0" smtClean="0">
                <a:latin typeface="Calibri" pitchFamily="34" charset="0"/>
                <a:cs typeface="Calibri" pitchFamily="34" charset="0"/>
              </a:rPr>
              <a:t>:</a:t>
            </a:r>
          </a:p>
          <a:p>
            <a:pPr marL="342900" indent="-342900" algn="just">
              <a:spcBef>
                <a:spcPts val="600"/>
              </a:spcBef>
              <a:spcAft>
                <a:spcPts val="0"/>
              </a:spcAft>
              <a:buClr>
                <a:schemeClr val="tx2"/>
              </a:buClr>
              <a:buFont typeface="Wingdings" pitchFamily="2" charset="2"/>
              <a:buChar char="§"/>
            </a:pPr>
            <a:endParaRPr lang="en-US" sz="1800" b="0" dirty="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smtClean="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smtClean="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smtClean="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smtClean="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endParaRPr lang="en-US" sz="1800" b="0" dirty="0">
              <a:solidFill>
                <a:srgbClr val="FF0000"/>
              </a:solidFill>
              <a:latin typeface="Calibri" pitchFamily="34" charset="0"/>
              <a:cs typeface="Calibri" pitchFamily="34" charset="0"/>
            </a:endParaRPr>
          </a:p>
          <a:p>
            <a:pPr marL="342900" indent="-342900" algn="just">
              <a:spcBef>
                <a:spcPts val="600"/>
              </a:spcBef>
              <a:spcAft>
                <a:spcPts val="0"/>
              </a:spcAft>
              <a:buClr>
                <a:schemeClr val="tx2"/>
              </a:buClr>
              <a:buFont typeface="Wingdings" pitchFamily="2" charset="2"/>
              <a:buChar char="§"/>
            </a:pPr>
            <a:r>
              <a:rPr lang="en-US" sz="1800" b="0" i="1" dirty="0">
                <a:latin typeface="Calibri" pitchFamily="34" charset="0"/>
                <a:cs typeface="Calibri" pitchFamily="34" charset="0"/>
              </a:rPr>
              <a:t>Since revenue at the round at which the auction stops is </a:t>
            </a:r>
            <a:r>
              <a:rPr lang="en-US" sz="1800" i="1" dirty="0">
                <a:latin typeface="Calibri" pitchFamily="34" charset="0"/>
                <a:cs typeface="Calibri" pitchFamily="34" charset="0"/>
              </a:rPr>
              <a:t>more than penultimate Round</a:t>
            </a:r>
            <a:r>
              <a:rPr lang="en-US" sz="1800" b="0" i="1" dirty="0">
                <a:latin typeface="Calibri" pitchFamily="34" charset="0"/>
                <a:cs typeface="Calibri" pitchFamily="34" charset="0"/>
              </a:rPr>
              <a:t>, CIL may choose the last round and allocate each Bidder their pro-rata share with a premium of Rs. 360 per </a:t>
            </a:r>
            <a:r>
              <a:rPr lang="en-US" sz="1800" b="0" i="1" dirty="0" err="1">
                <a:latin typeface="Calibri" pitchFamily="34" charset="0"/>
                <a:cs typeface="Calibri" pitchFamily="34" charset="0"/>
              </a:rPr>
              <a:t>tonne</a:t>
            </a:r>
            <a:r>
              <a:rPr lang="en-US" sz="1800" b="0" i="1" dirty="0">
                <a:latin typeface="Calibri" pitchFamily="34" charset="0"/>
                <a:cs typeface="Calibri" pitchFamily="34" charset="0"/>
              </a:rPr>
              <a:t>.</a:t>
            </a:r>
            <a:endParaRPr lang="en-IN" sz="1800" b="0" i="1" dirty="0">
              <a:latin typeface="Calibri" pitchFamily="34" charset="0"/>
              <a:cs typeface="Calibri"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708010995"/>
              </p:ext>
            </p:extLst>
          </p:nvPr>
        </p:nvGraphicFramePr>
        <p:xfrm>
          <a:off x="562297" y="2526069"/>
          <a:ext cx="9077514" cy="3035808"/>
        </p:xfrm>
        <a:graphic>
          <a:graphicData uri="http://schemas.openxmlformats.org/drawingml/2006/table">
            <a:tbl>
              <a:tblPr firstRow="1" firstCol="1" bandRow="1">
                <a:tableStyleId>{69012ECD-51FC-41F1-AA8D-1B2483CD663E}</a:tableStyleId>
              </a:tblPr>
              <a:tblGrid>
                <a:gridCol w="3108960"/>
                <a:gridCol w="994759"/>
                <a:gridCol w="994759"/>
                <a:gridCol w="994759"/>
                <a:gridCol w="994759"/>
                <a:gridCol w="994759"/>
                <a:gridCol w="994759"/>
              </a:tblGrid>
              <a:tr h="0">
                <a:tc>
                  <a:txBody>
                    <a:bodyPr/>
                    <a:lstStyle/>
                    <a:p>
                      <a:pPr marL="0" marR="0" algn="l">
                        <a:spcBef>
                          <a:spcPts val="0"/>
                        </a:spcBef>
                        <a:spcAft>
                          <a:spcPts val="0"/>
                        </a:spcAft>
                      </a:pPr>
                      <a:r>
                        <a:rPr lang="en-US" sz="1600" b="1" kern="1200" dirty="0" smtClean="0">
                          <a:solidFill>
                            <a:schemeClr val="bg1"/>
                          </a:solidFill>
                          <a:effectLst/>
                          <a:latin typeface="+mn-lt"/>
                          <a:ea typeface="+mn-ea"/>
                          <a:cs typeface="+mn-cs"/>
                        </a:rPr>
                        <a:t>Description</a:t>
                      </a:r>
                      <a:endParaRPr lang="en-US" sz="1600" b="1" kern="1200" dirty="0">
                        <a:solidFill>
                          <a:schemeClr val="bg1"/>
                        </a:solidFill>
                        <a:effectLst/>
                        <a:latin typeface="+mn-lt"/>
                        <a:ea typeface="+mn-ea"/>
                        <a:cs typeface="+mn-cs"/>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effectLst/>
                        </a:rPr>
                        <a:t>Allocation and Revenue Calculations for Penultimate Round</a:t>
                      </a:r>
                      <a:endParaRPr lang="en-US" sz="1600" dirty="0" smtClean="0">
                        <a:solidFill>
                          <a:schemeClr val="tx1"/>
                        </a:solidFill>
                        <a:effectLst/>
                        <a:latin typeface="+mj-lt"/>
                        <a:ea typeface="Calibri"/>
                        <a:cs typeface="Times New Roman"/>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effectLst/>
                        </a:rPr>
                        <a:t>Allocation and Revenue Calculations for Round at which the auction stops</a:t>
                      </a:r>
                      <a:endParaRPr lang="en-US" sz="1600" dirty="0" smtClean="0">
                        <a:solidFill>
                          <a:schemeClr val="tx1"/>
                        </a:solidFill>
                        <a:effectLst/>
                        <a:latin typeface="+mj-lt"/>
                        <a:ea typeface="Calibri"/>
                        <a:cs typeface="Times New Roman"/>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pPr marL="0" marR="0" algn="ctr">
                        <a:spcBef>
                          <a:spcPts val="0"/>
                        </a:spcBef>
                        <a:spcAft>
                          <a:spcPts val="0"/>
                        </a:spcAft>
                      </a:pPr>
                      <a:endParaRPr lang="en-US"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spcBef>
                          <a:spcPts val="0"/>
                        </a:spcBef>
                        <a:spcAft>
                          <a:spcPts val="0"/>
                        </a:spcAft>
                      </a:pPr>
                      <a:endParaRPr lang="en-US"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marL="0" marR="0" algn="ctr">
                        <a:spcBef>
                          <a:spcPts val="0"/>
                        </a:spcBef>
                        <a:spcAft>
                          <a:spcPts val="0"/>
                        </a:spcAft>
                      </a:pP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spcBef>
                          <a:spcPts val="0"/>
                        </a:spcBef>
                        <a:spcAft>
                          <a:spcPts val="0"/>
                        </a:spcAft>
                      </a:pPr>
                      <a:r>
                        <a:rPr lang="en-US" sz="1600" dirty="0">
                          <a:effectLst/>
                        </a:rPr>
                        <a:t>Bidder 1</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spcBef>
                          <a:spcPts val="0"/>
                        </a:spcBef>
                        <a:spcAft>
                          <a:spcPts val="0"/>
                        </a:spcAft>
                      </a:pPr>
                      <a:r>
                        <a:rPr lang="en-US" sz="1600" dirty="0">
                          <a:effectLst/>
                        </a:rPr>
                        <a:t>Bidder 2</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spcBef>
                          <a:spcPts val="0"/>
                        </a:spcBef>
                        <a:spcAft>
                          <a:spcPts val="0"/>
                        </a:spcAft>
                      </a:pPr>
                      <a:r>
                        <a:rPr lang="en-US" sz="1600" dirty="0">
                          <a:effectLst/>
                        </a:rPr>
                        <a:t>Bidder 3</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N" sz="1600" dirty="0">
                          <a:effectLst/>
                        </a:rPr>
                        <a:t>Bidder 1</a:t>
                      </a:r>
                      <a:endParaRPr lang="en-US" sz="1600" dirty="0">
                        <a:effectLst/>
                        <a:latin typeface="+mj-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N" sz="1600">
                          <a:effectLst/>
                        </a:rPr>
                        <a:t>Bidder 2</a:t>
                      </a:r>
                      <a:endParaRPr lang="en-US" sz="1600">
                        <a:effectLst/>
                        <a:latin typeface="+mj-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N" sz="1600">
                          <a:effectLst/>
                        </a:rPr>
                        <a:t>Bidder 3</a:t>
                      </a:r>
                      <a:endParaRPr lang="en-US" sz="1600">
                        <a:effectLst/>
                        <a:latin typeface="+mj-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267497">
                <a:tc>
                  <a:txBody>
                    <a:bodyPr/>
                    <a:lstStyle/>
                    <a:p>
                      <a:pPr marL="0" marR="0">
                        <a:spcBef>
                          <a:spcPts val="0"/>
                        </a:spcBef>
                        <a:spcAft>
                          <a:spcPts val="0"/>
                        </a:spcAft>
                      </a:pPr>
                      <a:r>
                        <a:rPr lang="en-US" sz="1600" dirty="0">
                          <a:effectLst/>
                        </a:rPr>
                        <a:t>Link Quantity (TPA)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91,200</a:t>
                      </a:r>
                      <a:endParaRPr lang="en-US" sz="1600" dirty="0">
                        <a:effectLst/>
                        <a:latin typeface="+mj-lt"/>
                        <a:ea typeface="Calibri"/>
                        <a:cs typeface="Times New Roman"/>
                      </a:endParaRPr>
                    </a:p>
                  </a:txBody>
                  <a:tcPr marL="74295" marR="74295"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1,05,000</a:t>
                      </a:r>
                      <a:endParaRPr lang="en-US" sz="1600" dirty="0">
                        <a:effectLst/>
                        <a:latin typeface="+mj-lt"/>
                        <a:ea typeface="Calibri"/>
                        <a:cs typeface="Times New Roman"/>
                      </a:endParaRPr>
                    </a:p>
                  </a:txBody>
                  <a:tcPr marL="74295" marR="74295"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2,10,000</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dirty="0">
                          <a:effectLst/>
                        </a:rPr>
                        <a:t> </a:t>
                      </a:r>
                      <a:r>
                        <a:rPr lang="en-IN" sz="1600" dirty="0" smtClean="0">
                          <a:effectLst/>
                        </a:rPr>
                        <a:t>48,700 </a:t>
                      </a:r>
                      <a:endParaRPr lang="en-US" sz="1600" dirty="0">
                        <a:effectLst/>
                        <a:latin typeface="+mj-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dirty="0">
                          <a:effectLst/>
                        </a:rPr>
                        <a:t> </a:t>
                      </a:r>
                      <a:r>
                        <a:rPr lang="en-IN" sz="1600" dirty="0" smtClean="0">
                          <a:effectLst/>
                        </a:rPr>
                        <a:t>45,300 </a:t>
                      </a:r>
                      <a:endParaRPr lang="en-US" sz="1600" dirty="0">
                        <a:effectLst/>
                        <a:latin typeface="+mj-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dirty="0">
                          <a:effectLst/>
                        </a:rPr>
                        <a:t> </a:t>
                      </a:r>
                      <a:r>
                        <a:rPr lang="en-IN" sz="1600" dirty="0" smtClean="0">
                          <a:effectLst/>
                        </a:rPr>
                        <a:t>1,02,000 </a:t>
                      </a:r>
                      <a:endParaRPr lang="en-US" sz="1600" dirty="0">
                        <a:effectLst/>
                        <a:latin typeface="+mj-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Pro-rata Allocated Quantity (TPA)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44,904</a:t>
                      </a:r>
                      <a:endParaRPr lang="en-US" sz="1600" b="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51,699</a:t>
                      </a:r>
                      <a:endParaRPr lang="en-US" sz="1600" b="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1,03,397</a:t>
                      </a:r>
                      <a:endParaRPr lang="en-US" sz="1600" b="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NA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NA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NA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Final Allocated Quantity (TPA)</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44,900</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51,600</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spcBef>
                          <a:spcPts val="0"/>
                        </a:spcBef>
                        <a:spcAft>
                          <a:spcPts val="0"/>
                        </a:spcAft>
                      </a:pPr>
                      <a:r>
                        <a:rPr lang="en-US" sz="1600" dirty="0" smtClean="0">
                          <a:effectLst/>
                        </a:rPr>
                        <a:t>1,03,300</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kern="1200" dirty="0">
                          <a:effectLst/>
                        </a:rPr>
                        <a:t> </a:t>
                      </a:r>
                      <a:r>
                        <a:rPr lang="en-IN" sz="1600" kern="1200" dirty="0" smtClean="0">
                          <a:effectLst/>
                        </a:rPr>
                        <a:t>48,700 </a:t>
                      </a:r>
                      <a:endParaRPr lang="en-US" sz="1600" b="1" kern="1200" dirty="0">
                        <a:solidFill>
                          <a:schemeClr val="tx1"/>
                        </a:solidFill>
                        <a:effectLst/>
                        <a:latin typeface="+mj-lt"/>
                        <a:ea typeface="+mn-ea"/>
                        <a:cs typeface="+mn-cs"/>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kern="1200" dirty="0">
                          <a:effectLst/>
                        </a:rPr>
                        <a:t> </a:t>
                      </a:r>
                      <a:r>
                        <a:rPr lang="en-IN" sz="1600" kern="1200" dirty="0" smtClean="0">
                          <a:effectLst/>
                        </a:rPr>
                        <a:t>45,300 </a:t>
                      </a:r>
                      <a:endParaRPr lang="en-US" sz="1600" b="1" kern="1200" dirty="0">
                        <a:solidFill>
                          <a:schemeClr val="tx1"/>
                        </a:solidFill>
                        <a:effectLst/>
                        <a:latin typeface="+mj-lt"/>
                        <a:ea typeface="+mn-ea"/>
                        <a:cs typeface="+mn-cs"/>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algn="r">
                        <a:lnSpc>
                          <a:spcPct val="115000"/>
                        </a:lnSpc>
                        <a:spcBef>
                          <a:spcPts val="0"/>
                        </a:spcBef>
                        <a:spcAft>
                          <a:spcPts val="0"/>
                        </a:spcAft>
                      </a:pPr>
                      <a:r>
                        <a:rPr lang="en-IN" sz="1600" kern="1200" dirty="0">
                          <a:effectLst/>
                        </a:rPr>
                        <a:t> </a:t>
                      </a:r>
                      <a:r>
                        <a:rPr lang="en-IN" sz="1600" kern="1200" dirty="0" smtClean="0">
                          <a:effectLst/>
                        </a:rPr>
                        <a:t>1,02,000 </a:t>
                      </a:r>
                      <a:endParaRPr lang="en-US" sz="1600" b="1" kern="1200" dirty="0">
                        <a:solidFill>
                          <a:schemeClr val="tx1"/>
                        </a:solidFill>
                        <a:effectLst/>
                        <a:latin typeface="+mj-lt"/>
                        <a:ea typeface="+mn-ea"/>
                        <a:cs typeface="+mn-cs"/>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Total Quantity Available for Sale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smtClean="0">
                          <a:effectLst/>
                        </a:rPr>
                        <a:t>1,99,800 TPA</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smtClean="0">
                          <a:effectLst/>
                        </a:rPr>
                        <a:t>1,96,000 </a:t>
                      </a:r>
                      <a:r>
                        <a:rPr lang="en-US" sz="1600" dirty="0">
                          <a:effectLst/>
                        </a:rPr>
                        <a:t>TPA</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Notified Price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a:effectLst/>
                        </a:rPr>
                        <a:t>Rs. </a:t>
                      </a:r>
                      <a:r>
                        <a:rPr lang="en-US" sz="1600" dirty="0" smtClean="0">
                          <a:effectLst/>
                        </a:rPr>
                        <a:t>1,700 </a:t>
                      </a:r>
                      <a:r>
                        <a:rPr lang="en-US" sz="1600" dirty="0">
                          <a:effectLst/>
                        </a:rPr>
                        <a:t>per </a:t>
                      </a:r>
                      <a:r>
                        <a:rPr lang="en-US" sz="1600" dirty="0" err="1">
                          <a:effectLst/>
                        </a:rPr>
                        <a:t>tonne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a:effectLst/>
                        </a:rPr>
                        <a:t>Rs. </a:t>
                      </a:r>
                      <a:r>
                        <a:rPr lang="en-US" sz="1600" dirty="0" smtClean="0">
                          <a:effectLst/>
                        </a:rPr>
                        <a:t>17,00 </a:t>
                      </a:r>
                      <a:r>
                        <a:rPr lang="en-US" sz="1600" dirty="0">
                          <a:effectLst/>
                        </a:rPr>
                        <a:t>per </a:t>
                      </a:r>
                      <a:r>
                        <a:rPr lang="en-US" sz="1600" dirty="0" err="1">
                          <a:effectLst/>
                        </a:rPr>
                        <a:t>tonne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Applicable Round Premium</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a:effectLst/>
                        </a:rPr>
                        <a:t>Rs. </a:t>
                      </a:r>
                      <a:r>
                        <a:rPr lang="en-US" sz="1600" dirty="0" smtClean="0">
                          <a:effectLst/>
                        </a:rPr>
                        <a:t>310 </a:t>
                      </a:r>
                      <a:r>
                        <a:rPr lang="en-US" sz="1600" dirty="0">
                          <a:effectLst/>
                        </a:rPr>
                        <a:t>per </a:t>
                      </a:r>
                      <a:r>
                        <a:rPr lang="en-US" sz="1600" dirty="0" err="1">
                          <a:effectLst/>
                        </a:rPr>
                        <a:t>tonne</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err="1">
                          <a:effectLst/>
                        </a:rPr>
                        <a:t>Rs</a:t>
                      </a:r>
                      <a:r>
                        <a:rPr lang="en-US" sz="1600" dirty="0">
                          <a:effectLst/>
                        </a:rPr>
                        <a:t>. </a:t>
                      </a:r>
                      <a:r>
                        <a:rPr lang="en-US" sz="1600" dirty="0" smtClean="0">
                          <a:effectLst/>
                        </a:rPr>
                        <a:t>360 </a:t>
                      </a:r>
                      <a:r>
                        <a:rPr lang="en-US" sz="1600" dirty="0">
                          <a:effectLst/>
                        </a:rPr>
                        <a:t>per </a:t>
                      </a:r>
                      <a:r>
                        <a:rPr lang="en-US" sz="1600" dirty="0" err="1">
                          <a:effectLst/>
                        </a:rPr>
                        <a:t>tonne</a:t>
                      </a:r>
                      <a:endParaRPr lang="en-US" sz="1600" b="1"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Total Applicable Price </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a:effectLst/>
                        </a:rPr>
                        <a:t>Rs. </a:t>
                      </a:r>
                      <a:r>
                        <a:rPr lang="en-US" sz="1600" dirty="0" smtClean="0">
                          <a:effectLst/>
                        </a:rPr>
                        <a:t>2,010 </a:t>
                      </a:r>
                      <a:r>
                        <a:rPr lang="en-US" sz="1600" dirty="0">
                          <a:effectLst/>
                        </a:rPr>
                        <a:t>per </a:t>
                      </a:r>
                      <a:r>
                        <a:rPr lang="en-US" sz="1600" dirty="0" err="1">
                          <a:effectLst/>
                        </a:rPr>
                        <a:t>tonne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a:effectLst/>
                        </a:rPr>
                        <a:t>Rs. </a:t>
                      </a:r>
                      <a:r>
                        <a:rPr lang="en-US" sz="1600" dirty="0" smtClean="0">
                          <a:effectLst/>
                        </a:rPr>
                        <a:t>2,060 </a:t>
                      </a:r>
                      <a:r>
                        <a:rPr lang="en-US" sz="1600" dirty="0">
                          <a:effectLst/>
                        </a:rPr>
                        <a:t>per </a:t>
                      </a:r>
                      <a:r>
                        <a:rPr lang="en-US" sz="1600" dirty="0" err="1">
                          <a:effectLst/>
                        </a:rPr>
                        <a:t>tonne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a:spcBef>
                          <a:spcPts val="0"/>
                        </a:spcBef>
                        <a:spcAft>
                          <a:spcPts val="0"/>
                        </a:spcAft>
                      </a:pPr>
                      <a:r>
                        <a:rPr lang="en-US" sz="1600" dirty="0">
                          <a:effectLst/>
                        </a:rPr>
                        <a:t>Total Annual Revenue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gridSpan="3">
                  <a:txBody>
                    <a:bodyPr/>
                    <a:lstStyle/>
                    <a:p>
                      <a:pPr marL="0" marR="0" algn="r">
                        <a:spcBef>
                          <a:spcPts val="0"/>
                        </a:spcBef>
                        <a:spcAft>
                          <a:spcPts val="0"/>
                        </a:spcAft>
                      </a:pPr>
                      <a:r>
                        <a:rPr lang="en-US" sz="1600" dirty="0">
                          <a:effectLst/>
                        </a:rPr>
                        <a:t>Rs. </a:t>
                      </a:r>
                      <a:r>
                        <a:rPr lang="en-US" sz="1600" dirty="0" smtClean="0">
                          <a:effectLst/>
                        </a:rPr>
                        <a:t>40.16 </a:t>
                      </a:r>
                      <a:r>
                        <a:rPr lang="en-US" sz="1600" dirty="0">
                          <a:effectLst/>
                        </a:rPr>
                        <a:t>Crore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r">
                        <a:spcBef>
                          <a:spcPts val="0"/>
                        </a:spcBef>
                        <a:spcAft>
                          <a:spcPts val="0"/>
                        </a:spcAft>
                      </a:pPr>
                      <a:r>
                        <a:rPr lang="en-US" sz="1600" dirty="0">
                          <a:effectLst/>
                        </a:rPr>
                        <a:t>Rs. </a:t>
                      </a:r>
                      <a:r>
                        <a:rPr lang="en-US" sz="1600" dirty="0" smtClean="0">
                          <a:effectLst/>
                        </a:rPr>
                        <a:t>40.38 </a:t>
                      </a:r>
                      <a:r>
                        <a:rPr lang="en-US" sz="1600" dirty="0">
                          <a:effectLst/>
                        </a:rPr>
                        <a:t>Crore</a:t>
                      </a:r>
                      <a:endParaRPr lang="en-US" sz="1600" dirty="0">
                        <a:effectLst/>
                        <a:latin typeface="+mj-lt"/>
                        <a:ea typeface="Calibri"/>
                        <a:cs typeface="Times New Roman"/>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413965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PAYMENTS</a:t>
            </a:r>
            <a:endParaRPr lang="en-US" sz="4000" b="1" u="sng" dirty="0">
              <a:solidFill>
                <a:schemeClr val="bg2">
                  <a:lumMod val="25000"/>
                </a:schemeClr>
              </a:solidFill>
            </a:endParaRPr>
          </a:p>
        </p:txBody>
      </p:sp>
    </p:spTree>
    <p:extLst>
      <p:ext uri="{BB962C8B-B14F-4D97-AF65-F5344CB8AC3E}">
        <p14:creationId xmlns:p14="http://schemas.microsoft.com/office/powerpoint/2010/main" val="36765837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42</a:t>
            </a:fld>
            <a:endParaRPr lang="en-AU" dirty="0"/>
          </a:p>
        </p:txBody>
      </p:sp>
      <p:sp>
        <p:nvSpPr>
          <p:cNvPr id="3" name="Title 2"/>
          <p:cNvSpPr>
            <a:spLocks noGrp="1"/>
          </p:cNvSpPr>
          <p:nvPr>
            <p:ph type="title"/>
          </p:nvPr>
        </p:nvSpPr>
        <p:spPr/>
        <p:txBody>
          <a:bodyPr/>
          <a:lstStyle/>
          <a:p>
            <a:r>
              <a:rPr lang="en-IN" b="1" dirty="0" smtClean="0"/>
              <a:t>Periodic Payments &amp; Price Indexation</a:t>
            </a:r>
            <a:endParaRPr lang="en-IN" b="1" dirty="0"/>
          </a:p>
        </p:txBody>
      </p:sp>
      <p:sp>
        <p:nvSpPr>
          <p:cNvPr id="9" name="Rectangle 8"/>
          <p:cNvSpPr>
            <a:spLocks noChangeArrowheads="1"/>
          </p:cNvSpPr>
          <p:nvPr/>
        </p:nvSpPr>
        <p:spPr bwMode="auto">
          <a:xfrm>
            <a:off x="720000" y="1026041"/>
            <a:ext cx="8819416" cy="3293209"/>
          </a:xfrm>
          <a:prstGeom prst="rect">
            <a:avLst/>
          </a:prstGeom>
          <a:noFill/>
          <a:ln w="9525">
            <a:noFill/>
            <a:miter lim="800000"/>
            <a:headEnd/>
            <a:tailEnd/>
          </a:ln>
        </p:spPr>
        <p:txBody>
          <a:bodyPr wrap="square">
            <a:spAutoFit/>
          </a:bodyPr>
          <a:lstStyle/>
          <a:p>
            <a:pPr marL="285750" indent="-285750" algn="just">
              <a:buFont typeface="Wingdings" pitchFamily="2" charset="2"/>
              <a:buChar char="§"/>
            </a:pPr>
            <a:r>
              <a:rPr lang="en-US" i="1" dirty="0"/>
              <a:t>The premium determined through the auction process will be converted into percentage terms i.e. percentage of the </a:t>
            </a:r>
            <a:r>
              <a:rPr lang="en-US" i="1" dirty="0" smtClean="0"/>
              <a:t>notified </a:t>
            </a:r>
            <a:r>
              <a:rPr lang="en-US" i="1" dirty="0"/>
              <a:t>price and this percentage premium will remain constant throughout the tenure of the FSA</a:t>
            </a:r>
            <a:endParaRPr lang="en-IN" b="0" dirty="0"/>
          </a:p>
          <a:p>
            <a:pPr marL="285750" indent="-285750" algn="just">
              <a:buFont typeface="Wingdings" pitchFamily="2" charset="2"/>
              <a:buChar char="§"/>
            </a:pPr>
            <a:endParaRPr lang="en-US" b="0" dirty="0" smtClean="0">
              <a:latin typeface="+mj-lt"/>
            </a:endParaRPr>
          </a:p>
          <a:p>
            <a:pPr marL="285750" indent="-285750" algn="just">
              <a:buFont typeface="Wingdings" pitchFamily="2" charset="2"/>
              <a:buChar char="§"/>
            </a:pPr>
            <a:r>
              <a:rPr lang="en-US" b="0" dirty="0" smtClean="0">
                <a:latin typeface="+mj-lt"/>
              </a:rPr>
              <a:t>Notified </a:t>
            </a:r>
            <a:r>
              <a:rPr lang="en-US" b="0" dirty="0">
                <a:latin typeface="+mj-lt"/>
              </a:rPr>
              <a:t>price will be reviewed semi-annually and any </a:t>
            </a:r>
            <a:r>
              <a:rPr lang="en-US" b="0" dirty="0" smtClean="0">
                <a:latin typeface="+mj-lt"/>
              </a:rPr>
              <a:t>modification (upward or downward) </a:t>
            </a:r>
            <a:r>
              <a:rPr lang="en-US" b="0" dirty="0">
                <a:latin typeface="+mj-lt"/>
              </a:rPr>
              <a:t>in the notified price post such review shall be considered as </a:t>
            </a:r>
            <a:r>
              <a:rPr lang="en-US" b="0" dirty="0" smtClean="0">
                <a:latin typeface="+mj-lt"/>
              </a:rPr>
              <a:t>indexation and such modified price will be referred as </a:t>
            </a:r>
            <a:r>
              <a:rPr lang="en-US" dirty="0" smtClean="0">
                <a:latin typeface="+mj-lt"/>
              </a:rPr>
              <a:t>“Indexed Notified Price”</a:t>
            </a:r>
            <a:r>
              <a:rPr lang="en-US" b="0" dirty="0" smtClean="0">
                <a:latin typeface="+mj-lt"/>
              </a:rPr>
              <a:t>.</a:t>
            </a:r>
          </a:p>
          <a:p>
            <a:pPr marL="285750" indent="-285750" algn="just">
              <a:buFont typeface="Wingdings" pitchFamily="2" charset="2"/>
              <a:buChar char="§"/>
            </a:pPr>
            <a:endParaRPr lang="en-IN" b="0" dirty="0">
              <a:latin typeface="+mj-lt"/>
            </a:endParaRPr>
          </a:p>
          <a:p>
            <a:pPr marL="285750" indent="-285750" algn="just">
              <a:buFont typeface="Wingdings" pitchFamily="2" charset="2"/>
              <a:buChar char="§"/>
            </a:pPr>
            <a:r>
              <a:rPr lang="en-US" b="0" dirty="0" smtClean="0">
                <a:latin typeface="+mj-lt"/>
              </a:rPr>
              <a:t>The </a:t>
            </a:r>
            <a:r>
              <a:rPr lang="en-US" b="0" dirty="0">
                <a:latin typeface="+mj-lt"/>
              </a:rPr>
              <a:t>price charged will be the sum of (a) notified price (or </a:t>
            </a:r>
            <a:r>
              <a:rPr lang="en-US" b="0" dirty="0" smtClean="0">
                <a:latin typeface="+mj-lt"/>
              </a:rPr>
              <a:t>indexed </a:t>
            </a:r>
            <a:r>
              <a:rPr lang="en-US" b="0" dirty="0">
                <a:latin typeface="+mj-lt"/>
              </a:rPr>
              <a:t>notified price post review if any) and (b) the percentage premium on such notified price (or </a:t>
            </a:r>
            <a:r>
              <a:rPr lang="en-US" b="0" dirty="0" smtClean="0">
                <a:latin typeface="+mj-lt"/>
              </a:rPr>
              <a:t>indexed </a:t>
            </a:r>
            <a:r>
              <a:rPr lang="en-US" b="0" dirty="0">
                <a:latin typeface="+mj-lt"/>
              </a:rPr>
              <a:t>notified price</a:t>
            </a:r>
            <a:r>
              <a:rPr lang="en-US" b="0" dirty="0" smtClean="0">
                <a:latin typeface="+mj-lt"/>
              </a:rPr>
              <a:t>).</a:t>
            </a:r>
          </a:p>
          <a:p>
            <a:pPr marL="285750" indent="-285750" algn="just">
              <a:buFont typeface="Wingdings" pitchFamily="2" charset="2"/>
              <a:buChar char="§"/>
            </a:pPr>
            <a:endParaRPr lang="en-US" b="0" dirty="0" smtClean="0">
              <a:latin typeface="+mj-lt"/>
            </a:endParaRPr>
          </a:p>
          <a:p>
            <a:pPr marL="285750" indent="-285750" algn="just">
              <a:buFont typeface="Wingdings" pitchFamily="2" charset="2"/>
              <a:buChar char="§"/>
            </a:pPr>
            <a:r>
              <a:rPr lang="en-US" b="0" dirty="0" smtClean="0">
                <a:latin typeface="+mj-lt"/>
                <a:cs typeface="Calibri" pitchFamily="34" charset="0"/>
              </a:rPr>
              <a:t>An example is worked out below</a:t>
            </a:r>
          </a:p>
          <a:p>
            <a:pPr marL="285750" indent="-285750" algn="just">
              <a:buFont typeface="Wingdings" pitchFamily="2" charset="2"/>
              <a:buChar char="v"/>
            </a:pPr>
            <a:endParaRPr lang="en-IN" b="0" dirty="0">
              <a:latin typeface="+mj-lt"/>
              <a:cs typeface="Calibri"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807914741"/>
              </p:ext>
            </p:extLst>
          </p:nvPr>
        </p:nvGraphicFramePr>
        <p:xfrm>
          <a:off x="1133475" y="4141389"/>
          <a:ext cx="7562850" cy="2533650"/>
        </p:xfrm>
        <a:graphic>
          <a:graphicData uri="http://schemas.openxmlformats.org/drawingml/2006/table">
            <a:tbl>
              <a:tblPr>
                <a:tableStyleId>{5C22544A-7EE6-4342-B048-85BDC9FD1C3A}</a:tableStyleId>
              </a:tblPr>
              <a:tblGrid>
                <a:gridCol w="6336271"/>
                <a:gridCol w="1226579"/>
              </a:tblGrid>
              <a:tr h="190500">
                <a:tc>
                  <a:txBody>
                    <a:bodyPr/>
                    <a:lstStyle/>
                    <a:p>
                      <a:pPr algn="l" fontAlgn="b"/>
                      <a:r>
                        <a:rPr lang="en-IN" sz="1600" u="none" strike="noStrike" dirty="0">
                          <a:effectLst/>
                        </a:rPr>
                        <a:t>Original Notified Price </a:t>
                      </a:r>
                      <a:r>
                        <a:rPr lang="en-IN" sz="1600" u="none" strike="noStrike" dirty="0" smtClean="0">
                          <a:effectLst/>
                        </a:rPr>
                        <a:t>(Rs./tonne)</a:t>
                      </a:r>
                      <a:endParaRPr lang="en-IN" sz="16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IN" sz="1600" u="none" strike="noStrike" dirty="0">
                          <a:effectLst/>
                        </a:rPr>
                        <a:t>        1,700 </a:t>
                      </a:r>
                      <a:endParaRPr lang="en-IN" sz="1600" b="0"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90500">
                <a:tc>
                  <a:txBody>
                    <a:bodyPr/>
                    <a:lstStyle/>
                    <a:p>
                      <a:pPr algn="l" fontAlgn="b"/>
                      <a:r>
                        <a:rPr lang="en-IN" sz="1600" u="none" strike="noStrike" dirty="0" smtClean="0">
                          <a:effectLst/>
                        </a:rPr>
                        <a:t>Premium (Rs./tonne)</a:t>
                      </a:r>
                      <a:endParaRPr lang="en-IN" sz="16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r" fontAlgn="b"/>
                      <a:r>
                        <a:rPr lang="en-IN" sz="1600" u="none" strike="noStrike" dirty="0">
                          <a:effectLst/>
                        </a:rPr>
                        <a:t>           250 </a:t>
                      </a:r>
                      <a:endParaRPr lang="en-IN" sz="1600" b="0"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r>
              <a:tr h="190500">
                <a:tc>
                  <a:txBody>
                    <a:bodyPr/>
                    <a:lstStyle/>
                    <a:p>
                      <a:pPr algn="l" fontAlgn="b"/>
                      <a:r>
                        <a:rPr lang="en-IN" sz="1600" b="1" u="none" strike="noStrike" dirty="0">
                          <a:effectLst/>
                        </a:rPr>
                        <a:t>Total Price Payable by </a:t>
                      </a:r>
                      <a:r>
                        <a:rPr lang="en-IN" sz="1600" b="1" u="none" strike="noStrike" dirty="0" smtClean="0">
                          <a:effectLst/>
                        </a:rPr>
                        <a:t>Successful Bidder (Rs./tonne)</a:t>
                      </a:r>
                      <a:endParaRPr lang="en-IN" sz="1600" b="1"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r>
                        <a:rPr lang="en-IN" sz="1600" b="1" u="none" strike="noStrike" dirty="0">
                          <a:effectLst/>
                        </a:rPr>
                        <a:t>        1,950 </a:t>
                      </a:r>
                      <a:endParaRPr lang="en-IN" sz="1600" b="1"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r>
              <a:tr h="190500">
                <a:tc>
                  <a:txBody>
                    <a:bodyPr/>
                    <a:lstStyle/>
                    <a:p>
                      <a:pPr algn="l" fontAlgn="b"/>
                      <a:r>
                        <a:rPr lang="en-IN" sz="1600" b="1" u="none" strike="noStrike" dirty="0">
                          <a:effectLst/>
                        </a:rPr>
                        <a:t>% Premium over Notified </a:t>
                      </a:r>
                      <a:r>
                        <a:rPr lang="en-IN" sz="1600" b="1" u="none" strike="noStrike" dirty="0" smtClean="0">
                          <a:effectLst/>
                        </a:rPr>
                        <a:t>Price (to remain constant)</a:t>
                      </a:r>
                      <a:endParaRPr lang="en-IN" sz="1600" b="1"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fontAlgn="b"/>
                      <a:r>
                        <a:rPr lang="en-IN" sz="1600" b="1" u="none" strike="noStrike" dirty="0">
                          <a:effectLst/>
                        </a:rPr>
                        <a:t>14.71%</a:t>
                      </a:r>
                      <a:endParaRPr lang="en-IN" sz="1600" b="1"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190500">
                <a:tc>
                  <a:txBody>
                    <a:bodyPr/>
                    <a:lstStyle/>
                    <a:p>
                      <a:pPr algn="l" fontAlgn="b"/>
                      <a:r>
                        <a:rPr lang="en-IN" sz="1600" u="none" strike="noStrike" dirty="0" smtClean="0">
                          <a:effectLst/>
                        </a:rPr>
                        <a:t>Upward Revised </a:t>
                      </a:r>
                      <a:r>
                        <a:rPr lang="en-IN" sz="1600" u="none" strike="noStrike" dirty="0">
                          <a:effectLst/>
                        </a:rPr>
                        <a:t>Notified </a:t>
                      </a:r>
                      <a:r>
                        <a:rPr lang="en-IN" sz="1600" u="none" strike="noStrike" dirty="0" smtClean="0">
                          <a:effectLst/>
                        </a:rPr>
                        <a:t>Price (Rs./tonne)</a:t>
                      </a:r>
                      <a:endParaRPr lang="en-IN" sz="16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IN" sz="1600" u="none" strike="noStrike" dirty="0">
                          <a:effectLst/>
                        </a:rPr>
                        <a:t>        2,000 </a:t>
                      </a:r>
                      <a:endParaRPr lang="en-IN" sz="1600" b="0"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90500">
                <a:tc>
                  <a:txBody>
                    <a:bodyPr/>
                    <a:lstStyle/>
                    <a:p>
                      <a:pPr algn="l" fontAlgn="b"/>
                      <a:r>
                        <a:rPr lang="en-IN" sz="1600" u="none" strike="noStrike" dirty="0">
                          <a:effectLst/>
                        </a:rPr>
                        <a:t>Premium Payable @ </a:t>
                      </a:r>
                      <a:r>
                        <a:rPr lang="en-IN" sz="1600" u="none" strike="noStrike" dirty="0" smtClean="0">
                          <a:effectLst/>
                        </a:rPr>
                        <a:t>14.71% </a:t>
                      </a:r>
                      <a:r>
                        <a:rPr lang="en-IN" sz="1600" u="none" strike="noStrike" dirty="0">
                          <a:effectLst/>
                        </a:rPr>
                        <a:t>of Rs. </a:t>
                      </a:r>
                      <a:r>
                        <a:rPr lang="en-IN" sz="1600" u="none" strike="noStrike" dirty="0" smtClean="0">
                          <a:effectLst/>
                        </a:rPr>
                        <a:t>2,000</a:t>
                      </a:r>
                      <a:r>
                        <a:rPr lang="en-IN" sz="1600" u="none" strike="noStrike" baseline="0" dirty="0" smtClean="0">
                          <a:effectLst/>
                        </a:rPr>
                        <a:t> / tonne</a:t>
                      </a:r>
                      <a:endParaRPr lang="en-IN" sz="16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r" fontAlgn="b"/>
                      <a:r>
                        <a:rPr lang="en-IN" sz="1600" u="none" strike="noStrike" dirty="0">
                          <a:effectLst/>
                        </a:rPr>
                        <a:t>           </a:t>
                      </a:r>
                      <a:r>
                        <a:rPr lang="en-IN" sz="1600" u="none" strike="noStrike" dirty="0" smtClean="0">
                          <a:effectLst/>
                        </a:rPr>
                        <a:t>294 </a:t>
                      </a:r>
                      <a:endParaRPr lang="en-IN" sz="1600" b="0"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r>
              <a:tr h="190500">
                <a:tc>
                  <a:txBody>
                    <a:bodyPr/>
                    <a:lstStyle/>
                    <a:p>
                      <a:pPr algn="l" fontAlgn="b"/>
                      <a:r>
                        <a:rPr lang="en-IN" sz="1600" b="1" u="none" strike="noStrike" dirty="0">
                          <a:effectLst/>
                        </a:rPr>
                        <a:t>Total Price Payable by </a:t>
                      </a:r>
                      <a:r>
                        <a:rPr lang="en-IN" sz="1600" b="1" u="none" strike="noStrike" dirty="0" smtClean="0">
                          <a:effectLst/>
                        </a:rPr>
                        <a:t>Successful Bidder after Price Revision (Rs./tonne)</a:t>
                      </a:r>
                      <a:endParaRPr lang="en-IN" sz="1600" b="1"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IN" sz="1600" b="1" u="none" strike="noStrike" dirty="0">
                          <a:effectLst/>
                        </a:rPr>
                        <a:t>        </a:t>
                      </a:r>
                      <a:r>
                        <a:rPr lang="en-IN" sz="1600" b="1" u="none" strike="noStrike" dirty="0" smtClean="0">
                          <a:effectLst/>
                        </a:rPr>
                        <a:t>2,294 </a:t>
                      </a:r>
                      <a:endParaRPr lang="en-IN" sz="1600" b="1"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90500">
                <a:tc>
                  <a:txBody>
                    <a:bodyPr/>
                    <a:lstStyle/>
                    <a:p>
                      <a:pPr algn="l" fontAlgn="b"/>
                      <a:r>
                        <a:rPr lang="en-IN" sz="1600" u="none" strike="noStrike" dirty="0" smtClean="0">
                          <a:effectLst/>
                        </a:rPr>
                        <a:t>Downward Revised </a:t>
                      </a:r>
                      <a:r>
                        <a:rPr lang="en-IN" sz="1600" u="none" strike="noStrike" dirty="0">
                          <a:effectLst/>
                        </a:rPr>
                        <a:t>Notified </a:t>
                      </a:r>
                      <a:r>
                        <a:rPr lang="en-IN" sz="1600" u="none" strike="noStrike" dirty="0" smtClean="0">
                          <a:effectLst/>
                        </a:rPr>
                        <a:t>Price (Rs./tonne)</a:t>
                      </a:r>
                      <a:endParaRPr lang="en-IN" sz="16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r" fontAlgn="b"/>
                      <a:r>
                        <a:rPr lang="en-US" sz="1600" b="0" i="0" u="none" strike="noStrike" dirty="0" smtClean="0">
                          <a:solidFill>
                            <a:srgbClr val="000000"/>
                          </a:solidFill>
                          <a:effectLst/>
                          <a:latin typeface="Calibri"/>
                        </a:rPr>
                        <a:t>1,500</a:t>
                      </a:r>
                      <a:endParaRPr lang="en-IN" sz="1600" b="0"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r>
              <a:tr h="190500">
                <a:tc>
                  <a:txBody>
                    <a:bodyPr/>
                    <a:lstStyle/>
                    <a:p>
                      <a:pPr algn="l" fontAlgn="b"/>
                      <a:r>
                        <a:rPr lang="en-IN" sz="1600" u="none" strike="noStrike" dirty="0">
                          <a:effectLst/>
                        </a:rPr>
                        <a:t>Premium Payable @ </a:t>
                      </a:r>
                      <a:r>
                        <a:rPr lang="en-IN" sz="1600" u="none" strike="noStrike" dirty="0" smtClean="0">
                          <a:effectLst/>
                        </a:rPr>
                        <a:t>14.71% </a:t>
                      </a:r>
                      <a:r>
                        <a:rPr lang="en-IN" sz="1600" u="none" strike="noStrike" dirty="0">
                          <a:effectLst/>
                        </a:rPr>
                        <a:t>of Rs. </a:t>
                      </a:r>
                      <a:r>
                        <a:rPr lang="en-IN" sz="1600" u="none" strike="noStrike" dirty="0" smtClean="0">
                          <a:effectLst/>
                        </a:rPr>
                        <a:t>1,500</a:t>
                      </a:r>
                      <a:r>
                        <a:rPr lang="en-IN" sz="1600" u="none" strike="noStrike" baseline="0" dirty="0" smtClean="0">
                          <a:effectLst/>
                        </a:rPr>
                        <a:t> / tonne</a:t>
                      </a:r>
                      <a:endParaRPr lang="en-IN" sz="16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r>
                        <a:rPr lang="en-US" sz="1600" b="0" i="0" u="none" strike="noStrike" dirty="0" smtClean="0">
                          <a:solidFill>
                            <a:srgbClr val="000000"/>
                          </a:solidFill>
                          <a:effectLst/>
                          <a:latin typeface="Calibri"/>
                        </a:rPr>
                        <a:t>214</a:t>
                      </a:r>
                      <a:endParaRPr lang="en-IN" sz="1600" b="0"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r>
              <a:tr h="190500">
                <a:tc>
                  <a:txBody>
                    <a:bodyPr/>
                    <a:lstStyle/>
                    <a:p>
                      <a:pPr algn="l" fontAlgn="b"/>
                      <a:r>
                        <a:rPr lang="en-IN" sz="1600" b="1" u="none" strike="noStrike" dirty="0">
                          <a:effectLst/>
                        </a:rPr>
                        <a:t>Total Price Payable by </a:t>
                      </a:r>
                      <a:r>
                        <a:rPr lang="en-IN" sz="1600" b="1" u="none" strike="noStrike" dirty="0" smtClean="0">
                          <a:effectLst/>
                        </a:rPr>
                        <a:t>Successful Bidder after Price Revision (Rs./tonne)</a:t>
                      </a:r>
                      <a:endParaRPr lang="en-IN" sz="1600" b="1"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fontAlgn="b"/>
                      <a:r>
                        <a:rPr lang="en-US" sz="1600" b="1" i="0" u="none" strike="noStrike" dirty="0" smtClean="0">
                          <a:solidFill>
                            <a:srgbClr val="000000"/>
                          </a:solidFill>
                          <a:effectLst/>
                          <a:latin typeface="Calibri"/>
                        </a:rPr>
                        <a:t>1,714</a:t>
                      </a:r>
                      <a:endParaRPr lang="en-IN" sz="1600" b="1" i="0" u="none" strike="noStrike" dirty="0">
                        <a:solidFill>
                          <a:srgbClr val="000000"/>
                        </a:solidFill>
                        <a:effectLst/>
                        <a:latin typeface="Calibri"/>
                      </a:endParaRPr>
                    </a:p>
                  </a:txBody>
                  <a:tcPr marL="9525" marR="9525" marT="9525" marB="0" anchor="b">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bl>
          </a:graphicData>
        </a:graphic>
      </p:graphicFrame>
    </p:spTree>
    <p:extLst>
      <p:ext uri="{BB962C8B-B14F-4D97-AF65-F5344CB8AC3E}">
        <p14:creationId xmlns:p14="http://schemas.microsoft.com/office/powerpoint/2010/main" val="17429284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43</a:t>
            </a:fld>
            <a:endParaRPr lang="en-AU" dirty="0"/>
          </a:p>
        </p:txBody>
      </p:sp>
      <p:sp>
        <p:nvSpPr>
          <p:cNvPr id="3" name="Title 2"/>
          <p:cNvSpPr>
            <a:spLocks noGrp="1"/>
          </p:cNvSpPr>
          <p:nvPr>
            <p:ph type="title"/>
          </p:nvPr>
        </p:nvSpPr>
        <p:spPr/>
        <p:txBody>
          <a:bodyPr/>
          <a:lstStyle/>
          <a:p>
            <a:pPr lvl="0"/>
            <a:r>
              <a:rPr lang="en-IN" b="1" dirty="0" smtClean="0"/>
              <a:t>Performance Security</a:t>
            </a:r>
            <a:endParaRPr lang="en-IN" dirty="0"/>
          </a:p>
        </p:txBody>
      </p:sp>
      <p:sp>
        <p:nvSpPr>
          <p:cNvPr id="4" name="Rectangle 3"/>
          <p:cNvSpPr>
            <a:spLocks noChangeArrowheads="1"/>
          </p:cNvSpPr>
          <p:nvPr/>
        </p:nvSpPr>
        <p:spPr bwMode="auto">
          <a:xfrm>
            <a:off x="720000" y="1026041"/>
            <a:ext cx="8819416" cy="5601533"/>
          </a:xfrm>
          <a:prstGeom prst="rect">
            <a:avLst/>
          </a:prstGeom>
          <a:noFill/>
          <a:ln w="9525">
            <a:noFill/>
            <a:miter lim="800000"/>
            <a:headEnd/>
            <a:tailEnd/>
          </a:ln>
        </p:spPr>
        <p:txBody>
          <a:bodyPr wrap="square">
            <a:spAutoFit/>
          </a:bodyPr>
          <a:lstStyle/>
          <a:p>
            <a:pPr marL="342900" lvl="1" indent="-342900" algn="just">
              <a:spcAft>
                <a:spcPts val="1200"/>
              </a:spcAft>
              <a:buClr>
                <a:schemeClr val="tx2"/>
              </a:buClr>
              <a:buFont typeface="Wingdings" pitchFamily="2" charset="2"/>
              <a:buChar char="§"/>
            </a:pPr>
            <a:r>
              <a:rPr lang="en-IN" sz="1800" b="0" spc="-10" dirty="0">
                <a:latin typeface="+mj-lt"/>
                <a:ea typeface="Calibri"/>
              </a:rPr>
              <a:t>The Successful Bidder, shall provide to the relevant CIL Subsidiary, a Performance Security within 45 days of issuance of the LOI in the form of an </a:t>
            </a:r>
            <a:r>
              <a:rPr lang="en-AU" sz="1800" b="0" spc="-10" dirty="0">
                <a:latin typeface="+mj-lt"/>
                <a:ea typeface="Calibri"/>
              </a:rPr>
              <a:t>Irrevocable and unconditional guarantee from an Acceptable </a:t>
            </a:r>
            <a:r>
              <a:rPr lang="en-AU" sz="1800" b="0" spc="-10" dirty="0" smtClean="0">
                <a:latin typeface="+mj-lt"/>
                <a:ea typeface="Calibri"/>
              </a:rPr>
              <a:t>Bank and in the format specified in the Scheme Document</a:t>
            </a:r>
          </a:p>
          <a:p>
            <a:pPr marL="0" lvl="1" algn="just">
              <a:spcAft>
                <a:spcPts val="1200"/>
              </a:spcAft>
              <a:buClr>
                <a:schemeClr val="tx2"/>
              </a:buClr>
            </a:pPr>
            <a:r>
              <a:rPr lang="en-IN" sz="1800" spc="-10" dirty="0">
                <a:latin typeface="+mj-lt"/>
                <a:ea typeface="Calibri"/>
              </a:rPr>
              <a:t>Performance Security = </a:t>
            </a:r>
            <a:r>
              <a:rPr lang="en-IN" sz="1800" spc="-10" dirty="0" smtClean="0">
                <a:latin typeface="+mj-lt"/>
                <a:ea typeface="Calibri"/>
              </a:rPr>
              <a:t>6% x [Allocated </a:t>
            </a:r>
            <a:r>
              <a:rPr lang="en-IN" sz="1800" spc="-10" dirty="0">
                <a:latin typeface="+mj-lt"/>
                <a:ea typeface="Calibri"/>
              </a:rPr>
              <a:t>Quantity of the Successful Bidder] × </a:t>
            </a:r>
            <a:r>
              <a:rPr lang="en-IN" sz="1800" spc="-10" dirty="0" smtClean="0">
                <a:latin typeface="+mj-lt"/>
                <a:ea typeface="Calibri"/>
              </a:rPr>
              <a:t>[Aggregate </a:t>
            </a:r>
            <a:r>
              <a:rPr lang="en-IN" sz="1800" spc="-10" dirty="0">
                <a:latin typeface="+mj-lt"/>
                <a:ea typeface="Calibri"/>
              </a:rPr>
              <a:t>of the (Notified Price or Indexed Notified Price, as the case may be) and (% Winning Premium </a:t>
            </a:r>
            <a:r>
              <a:rPr lang="en-IN" sz="1800" spc="-10" dirty="0" smtClean="0">
                <a:latin typeface="+mj-lt"/>
                <a:ea typeface="Calibri"/>
              </a:rPr>
              <a:t>x </a:t>
            </a:r>
            <a:r>
              <a:rPr lang="en-IN" sz="1800" spc="-10" dirty="0">
                <a:latin typeface="+mj-lt"/>
                <a:ea typeface="Calibri"/>
              </a:rPr>
              <a:t>Notified Price or Indexed Notified Price, as the case may be)]</a:t>
            </a:r>
          </a:p>
          <a:p>
            <a:pPr marL="342900" lvl="1" indent="-342900" algn="just">
              <a:spcAft>
                <a:spcPts val="1200"/>
              </a:spcAft>
              <a:buClr>
                <a:schemeClr val="tx2"/>
              </a:buClr>
              <a:buFont typeface="Wingdings" pitchFamily="2" charset="2"/>
              <a:buChar char="§"/>
            </a:pPr>
            <a:r>
              <a:rPr lang="en-AU" sz="1800" b="0" spc="-10" dirty="0" smtClean="0">
                <a:latin typeface="+mj-lt"/>
                <a:ea typeface="Calibri"/>
              </a:rPr>
              <a:t>The </a:t>
            </a:r>
            <a:r>
              <a:rPr lang="en-AU" sz="1800" b="0" spc="-10" dirty="0">
                <a:latin typeface="+mj-lt"/>
                <a:ea typeface="Calibri"/>
              </a:rPr>
              <a:t>amount of Performance Security shall be suitably revised in case of change in </a:t>
            </a:r>
            <a:r>
              <a:rPr lang="en-AU" sz="1800" b="0" spc="-10" dirty="0" smtClean="0">
                <a:latin typeface="+mj-lt"/>
                <a:ea typeface="Calibri"/>
              </a:rPr>
              <a:t>Notified </a:t>
            </a:r>
            <a:r>
              <a:rPr lang="en-AU" sz="1800" b="0" spc="-10" dirty="0">
                <a:latin typeface="+mj-lt"/>
                <a:ea typeface="Calibri"/>
              </a:rPr>
              <a:t>Price </a:t>
            </a:r>
            <a:endParaRPr lang="en-AU" sz="1800" b="0" spc="-10" dirty="0" smtClean="0">
              <a:latin typeface="+mj-lt"/>
              <a:ea typeface="Calibri"/>
            </a:endParaRPr>
          </a:p>
          <a:p>
            <a:pPr marL="342900" lvl="1" indent="-342900" algn="just">
              <a:spcAft>
                <a:spcPts val="1200"/>
              </a:spcAft>
              <a:buClr>
                <a:schemeClr val="tx2"/>
              </a:buClr>
              <a:buFont typeface="Wingdings" pitchFamily="2" charset="2"/>
              <a:buChar char="§"/>
            </a:pPr>
            <a:r>
              <a:rPr lang="en-IN" sz="1800" b="0" spc="-10" dirty="0" smtClean="0">
                <a:latin typeface="+mj-lt"/>
                <a:ea typeface="Calibri"/>
              </a:rPr>
              <a:t>Validity </a:t>
            </a:r>
            <a:r>
              <a:rPr lang="en-IN" sz="1800" b="0" spc="-10" dirty="0">
                <a:latin typeface="+mj-lt"/>
                <a:ea typeface="Calibri"/>
              </a:rPr>
              <a:t>of Performance Security </a:t>
            </a:r>
            <a:r>
              <a:rPr lang="en-IN" sz="1800" b="0" spc="-10" dirty="0" smtClean="0">
                <a:latin typeface="+mj-lt"/>
                <a:ea typeface="Calibri"/>
              </a:rPr>
              <a:t>is till </a:t>
            </a:r>
            <a:r>
              <a:rPr lang="en-IN" sz="1800" b="0" spc="-10" dirty="0">
                <a:latin typeface="+mj-lt"/>
                <a:ea typeface="Calibri"/>
              </a:rPr>
              <a:t>3 months from the date of expiry of the </a:t>
            </a:r>
            <a:r>
              <a:rPr lang="en-IN" sz="1800" b="0" spc="-10" dirty="0" smtClean="0">
                <a:latin typeface="+mj-lt"/>
                <a:ea typeface="Calibri"/>
              </a:rPr>
              <a:t>FSA</a:t>
            </a:r>
          </a:p>
          <a:p>
            <a:pPr marL="342900" lvl="1" indent="-342900" algn="just">
              <a:spcAft>
                <a:spcPts val="1200"/>
              </a:spcAft>
              <a:buClr>
                <a:schemeClr val="tx2"/>
              </a:buClr>
              <a:buFont typeface="Wingdings" pitchFamily="2" charset="2"/>
              <a:buChar char="§"/>
            </a:pPr>
            <a:r>
              <a:rPr lang="en-IN" sz="1800" b="0" spc="-10" dirty="0" smtClean="0">
                <a:latin typeface="+mj-lt"/>
                <a:ea typeface="Calibri"/>
              </a:rPr>
              <a:t>The </a:t>
            </a:r>
            <a:r>
              <a:rPr lang="en-IN" sz="1800" b="0" spc="-10" dirty="0">
                <a:latin typeface="+mj-lt"/>
                <a:ea typeface="Calibri"/>
              </a:rPr>
              <a:t>Performance Security may be </a:t>
            </a:r>
            <a:r>
              <a:rPr lang="en-IN" sz="1800" b="0" spc="-10" dirty="0" smtClean="0">
                <a:latin typeface="+mj-lt"/>
                <a:ea typeface="Calibri"/>
              </a:rPr>
              <a:t>forfeited </a:t>
            </a:r>
            <a:r>
              <a:rPr lang="en-IN" sz="1800" b="0" spc="-10" dirty="0">
                <a:latin typeface="+mj-lt"/>
                <a:ea typeface="Calibri"/>
              </a:rPr>
              <a:t>by the relevant Subsidiary in the manner specified in the </a:t>
            </a:r>
            <a:r>
              <a:rPr lang="en-IN" sz="1800" b="0" spc="-10" dirty="0" smtClean="0">
                <a:latin typeface="+mj-lt"/>
                <a:ea typeface="Calibri"/>
              </a:rPr>
              <a:t>Agreement</a:t>
            </a:r>
          </a:p>
          <a:p>
            <a:pPr marL="0" lvl="1" algn="just">
              <a:spcAft>
                <a:spcPts val="1200"/>
              </a:spcAft>
              <a:buClr>
                <a:schemeClr val="tx2"/>
              </a:buClr>
            </a:pPr>
            <a:r>
              <a:rPr lang="en-IN" sz="1800" b="0" spc="-10" dirty="0">
                <a:latin typeface="+mj-lt"/>
                <a:ea typeface="Calibri"/>
              </a:rPr>
              <a:t>[Refer </a:t>
            </a:r>
            <a:r>
              <a:rPr lang="en-IN" sz="1800" b="0" spc="-10" dirty="0" smtClean="0">
                <a:latin typeface="+mj-lt"/>
                <a:ea typeface="Calibri"/>
              </a:rPr>
              <a:t>to Scheme </a:t>
            </a:r>
            <a:r>
              <a:rPr lang="en-IN" sz="1800" b="0" spc="-10" dirty="0">
                <a:latin typeface="+mj-lt"/>
                <a:ea typeface="Calibri"/>
              </a:rPr>
              <a:t>Document for details]</a:t>
            </a:r>
          </a:p>
          <a:p>
            <a:pPr marL="342900" lvl="1" indent="-342900" algn="just">
              <a:spcAft>
                <a:spcPts val="1200"/>
              </a:spcAft>
              <a:buClr>
                <a:schemeClr val="tx2"/>
              </a:buClr>
              <a:buFont typeface="Wingdings" pitchFamily="2" charset="2"/>
              <a:buChar char="§"/>
            </a:pPr>
            <a:endParaRPr lang="en-IN" sz="1800" b="0" spc="-10" dirty="0" smtClean="0">
              <a:latin typeface="+mj-lt"/>
              <a:cs typeface="Calibri" pitchFamily="34" charset="0"/>
            </a:endParaRPr>
          </a:p>
          <a:p>
            <a:pPr marL="0" lvl="1" algn="just">
              <a:spcAft>
                <a:spcPts val="1200"/>
              </a:spcAft>
              <a:buClr>
                <a:schemeClr val="tx2"/>
              </a:buClr>
            </a:pPr>
            <a:r>
              <a:rPr lang="en-IN" sz="1800" b="0" spc="-10" dirty="0">
                <a:ea typeface="Calibri"/>
              </a:rPr>
              <a:t>“</a:t>
            </a:r>
            <a:r>
              <a:rPr lang="en-IN" sz="1800" spc="-10" dirty="0">
                <a:latin typeface="+mj-lt"/>
                <a:ea typeface="Calibri"/>
              </a:rPr>
              <a:t>Acceptable Bank</a:t>
            </a:r>
            <a:r>
              <a:rPr lang="en-IN" sz="1800" b="0" spc="-10" dirty="0">
                <a:latin typeface="+mj-lt"/>
                <a:ea typeface="Calibri"/>
              </a:rPr>
              <a:t>” shall mean a Scheduled Bank as listed in the Second Schedule of the Reserve Bank of India Act, 1934 excluding those listed under the headings of </a:t>
            </a:r>
            <a:r>
              <a:rPr lang="en-IN" sz="1800" b="0" spc="-10" dirty="0" err="1">
                <a:latin typeface="+mj-lt"/>
                <a:ea typeface="Calibri"/>
              </a:rPr>
              <a:t>Gramin</a:t>
            </a:r>
            <a:r>
              <a:rPr lang="en-IN" sz="1800" b="0" spc="-10" dirty="0">
                <a:latin typeface="+mj-lt"/>
                <a:ea typeface="Calibri"/>
              </a:rPr>
              <a:t> Banks, Urban Co-operative Banks and State Co-operative </a:t>
            </a:r>
            <a:r>
              <a:rPr lang="en-IN" sz="1800" b="0" spc="-10" dirty="0" smtClean="0">
                <a:latin typeface="+mj-lt"/>
                <a:ea typeface="Calibri"/>
              </a:rPr>
              <a:t>Banks</a:t>
            </a:r>
            <a:endParaRPr lang="en-IN" sz="1800" b="0" dirty="0">
              <a:latin typeface="+mj-lt"/>
              <a:cs typeface="Calibri" pitchFamily="34" charset="0"/>
            </a:endParaRPr>
          </a:p>
        </p:txBody>
      </p:sp>
    </p:spTree>
    <p:extLst>
      <p:ext uri="{BB962C8B-B14F-4D97-AF65-F5344CB8AC3E}">
        <p14:creationId xmlns:p14="http://schemas.microsoft.com/office/powerpoint/2010/main" val="15993045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5" y="3279429"/>
            <a:ext cx="8338782" cy="491289"/>
          </a:xfrm>
        </p:spPr>
        <p:txBody>
          <a:bodyPr/>
          <a:lstStyle/>
          <a:p>
            <a:r>
              <a:rPr lang="en-US" sz="4000" b="1" u="sng" dirty="0" smtClean="0">
                <a:solidFill>
                  <a:schemeClr val="bg2">
                    <a:lumMod val="25000"/>
                  </a:schemeClr>
                </a:solidFill>
              </a:rPr>
              <a:t>KEY FSA TERMS AND MODIFICATIONS IN EXISTING FSA</a:t>
            </a:r>
            <a:endParaRPr lang="en-US" sz="4000" b="1" u="sng" dirty="0">
              <a:solidFill>
                <a:schemeClr val="bg2">
                  <a:lumMod val="25000"/>
                </a:schemeClr>
              </a:solidFill>
            </a:endParaRPr>
          </a:p>
        </p:txBody>
      </p:sp>
    </p:spTree>
    <p:extLst>
      <p:ext uri="{BB962C8B-B14F-4D97-AF65-F5344CB8AC3E}">
        <p14:creationId xmlns:p14="http://schemas.microsoft.com/office/powerpoint/2010/main" val="25985828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45</a:t>
            </a:fld>
            <a:endParaRPr lang="en-AU" dirty="0"/>
          </a:p>
        </p:txBody>
      </p:sp>
      <p:sp>
        <p:nvSpPr>
          <p:cNvPr id="3" name="Title 2"/>
          <p:cNvSpPr>
            <a:spLocks noGrp="1"/>
          </p:cNvSpPr>
          <p:nvPr>
            <p:ph type="title"/>
          </p:nvPr>
        </p:nvSpPr>
        <p:spPr>
          <a:xfrm>
            <a:off x="717571" y="398209"/>
            <a:ext cx="9191500" cy="491289"/>
          </a:xfrm>
        </p:spPr>
        <p:txBody>
          <a:bodyPr/>
          <a:lstStyle/>
          <a:p>
            <a:r>
              <a:rPr lang="en-IN" b="1" dirty="0" smtClean="0"/>
              <a:t>Grade Variation</a:t>
            </a:r>
            <a:endParaRPr lang="en-IN" b="1" dirty="0"/>
          </a:p>
        </p:txBody>
      </p:sp>
      <p:sp>
        <p:nvSpPr>
          <p:cNvPr id="6" name="Rectangle 5"/>
          <p:cNvSpPr>
            <a:spLocks noChangeArrowheads="1"/>
          </p:cNvSpPr>
          <p:nvPr/>
        </p:nvSpPr>
        <p:spPr bwMode="auto">
          <a:xfrm>
            <a:off x="122829" y="1026041"/>
            <a:ext cx="9676263" cy="3016210"/>
          </a:xfrm>
          <a:prstGeom prst="rect">
            <a:avLst/>
          </a:prstGeom>
          <a:noFill/>
          <a:ln w="9525">
            <a:noFill/>
            <a:miter lim="800000"/>
            <a:headEnd/>
            <a:tailEnd/>
          </a:ln>
        </p:spPr>
        <p:txBody>
          <a:bodyPr wrap="square">
            <a:spAutoFit/>
          </a:bodyPr>
          <a:lstStyle/>
          <a:p>
            <a:pPr marL="342900" indent="-342900" algn="just">
              <a:spcBef>
                <a:spcPts val="0"/>
              </a:spcBef>
              <a:spcAft>
                <a:spcPts val="0"/>
              </a:spcAft>
              <a:buClr>
                <a:schemeClr val="tx2"/>
              </a:buClr>
              <a:buFont typeface="Wingdings" pitchFamily="2" charset="2"/>
              <a:buChar char="§"/>
            </a:pPr>
            <a:r>
              <a:rPr lang="en-IN" sz="1800" b="0" dirty="0" smtClean="0">
                <a:latin typeface="Calibri" pitchFamily="34" charset="0"/>
                <a:cs typeface="Calibri" pitchFamily="34" charset="0"/>
              </a:rPr>
              <a:t>In </a:t>
            </a:r>
            <a:r>
              <a:rPr lang="en-IN" sz="1800" b="0" dirty="0">
                <a:latin typeface="Calibri" pitchFamily="34" charset="0"/>
                <a:cs typeface="Calibri" pitchFamily="34" charset="0"/>
              </a:rPr>
              <a:t>case of a </a:t>
            </a:r>
            <a:r>
              <a:rPr lang="en-IN" sz="1800" b="0" dirty="0" smtClean="0">
                <a:latin typeface="Calibri" pitchFamily="34" charset="0"/>
                <a:cs typeface="Calibri" pitchFamily="34" charset="0"/>
              </a:rPr>
              <a:t>variation in grade of coal (decided on the basis of third party sampling) as compared to the Allocated Quantity grade, Bidder shall pay the Notified Price (or the latest Indexed Notified Price as the case may be) of the supplied grade plus the Winning Premium (in percentage terms) on the Notified Price (or the latest Indexed Notified Price as the case may be) of the supplied grade without </a:t>
            </a:r>
            <a:r>
              <a:rPr lang="en-US" sz="1800" b="0" dirty="0" smtClean="0">
                <a:latin typeface="Calibri" pitchFamily="34" charset="0"/>
                <a:cs typeface="Calibri" pitchFamily="34" charset="0"/>
              </a:rPr>
              <a:t>factoring </a:t>
            </a:r>
            <a:r>
              <a:rPr lang="en-US" sz="1800" b="0" dirty="0">
                <a:latin typeface="Calibri" pitchFamily="34" charset="0"/>
                <a:cs typeface="Calibri" pitchFamily="34" charset="0"/>
              </a:rPr>
              <a:t>in royalty payments, taxes </a:t>
            </a:r>
            <a:r>
              <a:rPr lang="en-US" sz="1800" b="0" dirty="0" smtClean="0">
                <a:latin typeface="Calibri" pitchFamily="34" charset="0"/>
                <a:cs typeface="Calibri" pitchFamily="34" charset="0"/>
              </a:rPr>
              <a:t>etc. </a:t>
            </a:r>
            <a:endParaRPr lang="en-IN" sz="1800" b="0" dirty="0">
              <a:latin typeface="Calibri" pitchFamily="34" charset="0"/>
              <a:cs typeface="Calibri" pitchFamily="34" charset="0"/>
            </a:endParaRPr>
          </a:p>
          <a:p>
            <a:pPr marL="342900" indent="-342900" algn="just">
              <a:lnSpc>
                <a:spcPct val="150000"/>
              </a:lnSpc>
              <a:spcBef>
                <a:spcPts val="0"/>
              </a:spcBef>
              <a:spcAft>
                <a:spcPts val="0"/>
              </a:spcAft>
              <a:buClr>
                <a:schemeClr val="tx2"/>
              </a:buClr>
              <a:buFont typeface="Wingdings" pitchFamily="2" charset="2"/>
              <a:buChar char="§"/>
            </a:pPr>
            <a:endParaRPr lang="en-IN" b="0" dirty="0" smtClean="0">
              <a:latin typeface="Calibri" pitchFamily="34" charset="0"/>
              <a:cs typeface="Calibri" pitchFamily="34" charset="0"/>
            </a:endParaRPr>
          </a:p>
          <a:p>
            <a:pPr marL="342900" indent="-342900" algn="just">
              <a:lnSpc>
                <a:spcPct val="150000"/>
              </a:lnSpc>
              <a:spcBef>
                <a:spcPts val="0"/>
              </a:spcBef>
              <a:spcAft>
                <a:spcPts val="0"/>
              </a:spcAft>
              <a:buClr>
                <a:schemeClr val="tx2"/>
              </a:buClr>
              <a:buFont typeface="Wingdings" pitchFamily="2" charset="2"/>
              <a:buChar char="§"/>
            </a:pPr>
            <a:r>
              <a:rPr lang="en-IN" sz="1800" b="0" dirty="0">
                <a:latin typeface="Calibri" pitchFamily="34" charset="0"/>
                <a:cs typeface="Calibri" pitchFamily="34" charset="0"/>
              </a:rPr>
              <a:t>Illustration:</a:t>
            </a:r>
          </a:p>
          <a:p>
            <a:pPr marL="342900" indent="-342900" algn="just">
              <a:lnSpc>
                <a:spcPct val="150000"/>
              </a:lnSpc>
              <a:spcBef>
                <a:spcPts val="0"/>
              </a:spcBef>
              <a:spcAft>
                <a:spcPts val="0"/>
              </a:spcAft>
              <a:buClr>
                <a:schemeClr val="tx2"/>
              </a:buClr>
              <a:buFont typeface="Wingdings" pitchFamily="2" charset="2"/>
              <a:buChar char="§"/>
            </a:pPr>
            <a:endParaRPr lang="en-IN" b="0" dirty="0" smtClean="0">
              <a:latin typeface="Calibri" pitchFamily="34" charset="0"/>
              <a:cs typeface="Calibri" pitchFamily="34" charset="0"/>
            </a:endParaRPr>
          </a:p>
          <a:p>
            <a:pPr marL="342900" indent="-342900" algn="just">
              <a:spcBef>
                <a:spcPts val="600"/>
              </a:spcBef>
              <a:spcAft>
                <a:spcPts val="1200"/>
              </a:spcAft>
              <a:buClr>
                <a:schemeClr val="tx2"/>
              </a:buClr>
              <a:buFont typeface="Wingdings" pitchFamily="2" charset="2"/>
              <a:buChar char="§"/>
            </a:pPr>
            <a:endParaRPr lang="en-IN" sz="2000" b="0" dirty="0">
              <a:latin typeface="Calibri" pitchFamily="34" charset="0"/>
              <a:cs typeface="Calibri"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96202297"/>
              </p:ext>
            </p:extLst>
          </p:nvPr>
        </p:nvGraphicFramePr>
        <p:xfrm>
          <a:off x="475804" y="3300341"/>
          <a:ext cx="8979878" cy="3084576"/>
        </p:xfrm>
        <a:graphic>
          <a:graphicData uri="http://schemas.openxmlformats.org/drawingml/2006/table">
            <a:tbl>
              <a:tblPr firstRow="1" firstCol="1" bandRow="1">
                <a:tableStyleId>{69012ECD-51FC-41F1-AA8D-1B2483CD663E}</a:tableStyleId>
              </a:tblPr>
              <a:tblGrid>
                <a:gridCol w="5120640"/>
                <a:gridCol w="1929619"/>
                <a:gridCol w="1929619"/>
              </a:tblGrid>
              <a:tr h="829009">
                <a:tc>
                  <a:txBody>
                    <a:bodyPr/>
                    <a:lstStyle/>
                    <a:p>
                      <a:pPr algn="l">
                        <a:lnSpc>
                          <a:spcPct val="115000"/>
                        </a:lnSpc>
                        <a:spcAft>
                          <a:spcPts val="0"/>
                        </a:spcAft>
                      </a:pPr>
                      <a:r>
                        <a:rPr lang="en-IN" sz="1600" dirty="0" smtClean="0">
                          <a:effectLst/>
                        </a:rPr>
                        <a:t>Particulars</a:t>
                      </a:r>
                      <a:endParaRPr lang="en-IN" sz="1600" dirty="0">
                        <a:effectLst/>
                        <a:latin typeface="+mn-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en-IN" sz="1600" dirty="0" smtClean="0">
                          <a:effectLst/>
                        </a:rPr>
                        <a:t>Case I: </a:t>
                      </a:r>
                      <a:r>
                        <a:rPr lang="en-IN" sz="1600" dirty="0" smtClean="0"/>
                        <a:t>Supplied Grade is lower than Contracted Grade</a:t>
                      </a:r>
                      <a:r>
                        <a:rPr lang="en-IN" sz="1600" dirty="0" smtClean="0">
                          <a:effectLst/>
                        </a:rPr>
                        <a:t> </a:t>
                      </a:r>
                      <a:endParaRPr lang="en-IN" sz="1600" b="1" dirty="0">
                        <a:effectLst/>
                        <a:latin typeface="+mn-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IN" sz="1600" dirty="0" smtClean="0">
                          <a:effectLst/>
                        </a:rPr>
                        <a:t>Case II: </a:t>
                      </a:r>
                      <a:r>
                        <a:rPr lang="en-IN" sz="1600" dirty="0" smtClean="0"/>
                        <a:t>Supplied Grade is higher than Contracted Grade</a:t>
                      </a:r>
                      <a:r>
                        <a:rPr lang="en-IN" sz="1600" dirty="0" smtClean="0">
                          <a:effectLst/>
                        </a:rPr>
                        <a:t> </a:t>
                      </a:r>
                      <a:endParaRPr lang="en-IN" sz="1600" b="1" dirty="0" smtClean="0">
                        <a:effectLst/>
                        <a:latin typeface="+mn-lt"/>
                        <a:ea typeface="Calibri"/>
                        <a:cs typeface="Mangal"/>
                      </a:endParaRPr>
                    </a:p>
                  </a:txBody>
                  <a:tcPr marL="68580" marR="68580" marT="0" marB="0">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190500">
                <a:tc>
                  <a:txBody>
                    <a:bodyPr/>
                    <a:lstStyle/>
                    <a:p>
                      <a:pPr>
                        <a:lnSpc>
                          <a:spcPct val="115000"/>
                        </a:lnSpc>
                        <a:spcAft>
                          <a:spcPts val="0"/>
                        </a:spcAft>
                      </a:pPr>
                      <a:r>
                        <a:rPr lang="en-IN" sz="1600" dirty="0">
                          <a:effectLst/>
                        </a:rPr>
                        <a:t>Allocated Grade to Bidder</a:t>
                      </a:r>
                      <a:endParaRPr lang="en-IN" sz="160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G6</a:t>
                      </a:r>
                      <a:endParaRPr lang="en-IN" sz="160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G6</a:t>
                      </a:r>
                      <a:endParaRPr lang="en-IN" sz="160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190500">
                <a:tc>
                  <a:txBody>
                    <a:bodyPr/>
                    <a:lstStyle/>
                    <a:p>
                      <a:pPr>
                        <a:lnSpc>
                          <a:spcPct val="115000"/>
                        </a:lnSpc>
                        <a:spcAft>
                          <a:spcPts val="0"/>
                        </a:spcAft>
                      </a:pPr>
                      <a:r>
                        <a:rPr lang="en-IN" sz="1600" dirty="0" smtClean="0">
                          <a:effectLst/>
                        </a:rPr>
                        <a:t>Notified </a:t>
                      </a:r>
                      <a:r>
                        <a:rPr lang="en-IN" sz="1600" dirty="0">
                          <a:effectLst/>
                        </a:rPr>
                        <a:t>Price (</a:t>
                      </a:r>
                      <a:r>
                        <a:rPr lang="en-IN" sz="1600" dirty="0" err="1">
                          <a:effectLst/>
                        </a:rPr>
                        <a:t>Rs</a:t>
                      </a:r>
                      <a:r>
                        <a:rPr lang="en-IN" sz="1600" dirty="0">
                          <a:effectLst/>
                        </a:rPr>
                        <a:t>./ Tonne) (B)</a:t>
                      </a:r>
                      <a:endParaRPr lang="en-IN" sz="1600" b="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2,280.00</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2,280.00</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190500">
                <a:tc>
                  <a:txBody>
                    <a:bodyPr/>
                    <a:lstStyle/>
                    <a:p>
                      <a:pPr>
                        <a:lnSpc>
                          <a:spcPct val="115000"/>
                        </a:lnSpc>
                        <a:spcAft>
                          <a:spcPts val="0"/>
                        </a:spcAft>
                      </a:pPr>
                      <a:r>
                        <a:rPr lang="en-IN" sz="1600" dirty="0">
                          <a:effectLst/>
                        </a:rPr>
                        <a:t>Premium (</a:t>
                      </a:r>
                      <a:r>
                        <a:rPr lang="en-IN" sz="1600" dirty="0" err="1">
                          <a:effectLst/>
                        </a:rPr>
                        <a:t>Rs</a:t>
                      </a:r>
                      <a:r>
                        <a:rPr lang="en-IN" sz="1600" dirty="0">
                          <a:effectLst/>
                        </a:rPr>
                        <a:t>./ Tonne) (C)</a:t>
                      </a:r>
                      <a:endParaRPr lang="en-IN" sz="1600" b="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300.00</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300.00</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190500">
                <a:tc>
                  <a:txBody>
                    <a:bodyPr/>
                    <a:lstStyle/>
                    <a:p>
                      <a:pPr>
                        <a:lnSpc>
                          <a:spcPct val="115000"/>
                        </a:lnSpc>
                        <a:spcAft>
                          <a:spcPts val="0"/>
                        </a:spcAft>
                      </a:pPr>
                      <a:r>
                        <a:rPr lang="en-IN" sz="1600" dirty="0">
                          <a:effectLst/>
                        </a:rPr>
                        <a:t>Premium as % of </a:t>
                      </a:r>
                      <a:r>
                        <a:rPr lang="en-IN" sz="1600" dirty="0" smtClean="0">
                          <a:effectLst/>
                        </a:rPr>
                        <a:t>Notified </a:t>
                      </a:r>
                      <a:r>
                        <a:rPr lang="en-IN" sz="1600" dirty="0">
                          <a:effectLst/>
                        </a:rPr>
                        <a:t>Price  (D=C/B)</a:t>
                      </a:r>
                      <a:endParaRPr lang="en-IN" sz="1600" b="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13.16%</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13.16%</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190500">
                <a:tc>
                  <a:txBody>
                    <a:bodyPr/>
                    <a:lstStyle/>
                    <a:p>
                      <a:pPr>
                        <a:lnSpc>
                          <a:spcPct val="115000"/>
                        </a:lnSpc>
                        <a:spcAft>
                          <a:spcPts val="0"/>
                        </a:spcAft>
                      </a:pPr>
                      <a:r>
                        <a:rPr lang="en-IN" sz="1600" dirty="0">
                          <a:effectLst/>
                        </a:rPr>
                        <a:t>Actually Supplied Grade </a:t>
                      </a:r>
                      <a:endParaRPr lang="en-IN" sz="1600" b="1"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G7</a:t>
                      </a:r>
                      <a:endParaRPr lang="en-IN" sz="1600" b="1"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IN" sz="1600" dirty="0" smtClean="0">
                          <a:effectLst/>
                        </a:rPr>
                        <a:t>G5</a:t>
                      </a:r>
                      <a:endParaRPr lang="en-IN" sz="1600" b="1"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190500">
                <a:tc>
                  <a:txBody>
                    <a:bodyPr/>
                    <a:lstStyle/>
                    <a:p>
                      <a:pPr>
                        <a:lnSpc>
                          <a:spcPct val="115000"/>
                        </a:lnSpc>
                        <a:spcAft>
                          <a:spcPts val="0"/>
                        </a:spcAft>
                      </a:pPr>
                      <a:r>
                        <a:rPr lang="en-IN" sz="1600" dirty="0" smtClean="0">
                          <a:effectLst/>
                        </a:rPr>
                        <a:t>Notified </a:t>
                      </a:r>
                      <a:r>
                        <a:rPr lang="en-IN" sz="1600" dirty="0">
                          <a:effectLst/>
                        </a:rPr>
                        <a:t>Price of Supplied Grade (</a:t>
                      </a:r>
                      <a:r>
                        <a:rPr lang="en-IN" sz="1600" dirty="0" err="1">
                          <a:effectLst/>
                        </a:rPr>
                        <a:t>Rs</a:t>
                      </a:r>
                      <a:r>
                        <a:rPr lang="en-IN" sz="1600" dirty="0">
                          <a:effectLst/>
                        </a:rPr>
                        <a:t>./ Tonne) (E)</a:t>
                      </a:r>
                      <a:endParaRPr lang="en-IN" sz="1600" b="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1,920.00</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IN" sz="1600" dirty="0" smtClean="0">
                          <a:effectLst/>
                        </a:rPr>
                        <a:t>2,750.00</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190500">
                <a:tc>
                  <a:txBody>
                    <a:bodyPr/>
                    <a:lstStyle/>
                    <a:p>
                      <a:pPr>
                        <a:lnSpc>
                          <a:spcPct val="115000"/>
                        </a:lnSpc>
                        <a:spcAft>
                          <a:spcPts val="0"/>
                        </a:spcAft>
                      </a:pPr>
                      <a:r>
                        <a:rPr lang="en-IN" sz="1600" dirty="0">
                          <a:effectLst/>
                        </a:rPr>
                        <a:t>Premium of Supplied Grade (</a:t>
                      </a:r>
                      <a:r>
                        <a:rPr lang="en-IN" sz="1600" dirty="0" err="1">
                          <a:effectLst/>
                        </a:rPr>
                        <a:t>Rs</a:t>
                      </a:r>
                      <a:r>
                        <a:rPr lang="en-IN" sz="1600" dirty="0">
                          <a:effectLst/>
                        </a:rPr>
                        <a:t>./ Tonne)  (F=E*D)</a:t>
                      </a:r>
                      <a:endParaRPr lang="en-IN" sz="1600" b="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252.63</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IN" sz="1600" dirty="0" smtClean="0">
                          <a:effectLst/>
                        </a:rPr>
                        <a:t>361.84</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r h="190500">
                <a:tc>
                  <a:txBody>
                    <a:bodyPr/>
                    <a:lstStyle/>
                    <a:p>
                      <a:pPr>
                        <a:lnSpc>
                          <a:spcPct val="115000"/>
                        </a:lnSpc>
                        <a:spcAft>
                          <a:spcPts val="0"/>
                        </a:spcAft>
                      </a:pPr>
                      <a:r>
                        <a:rPr lang="en-IN" sz="1600" dirty="0">
                          <a:effectLst/>
                        </a:rPr>
                        <a:t>Price Payable for </a:t>
                      </a:r>
                      <a:r>
                        <a:rPr lang="en-IN" sz="1600" dirty="0" smtClean="0">
                          <a:effectLst/>
                        </a:rPr>
                        <a:t>Supplied </a:t>
                      </a:r>
                      <a:r>
                        <a:rPr lang="en-IN" sz="1600" dirty="0">
                          <a:effectLst/>
                        </a:rPr>
                        <a:t>Grade (Rs/Tonne) (I = E+F)</a:t>
                      </a:r>
                      <a:endParaRPr lang="en-IN" sz="1600" b="0" dirty="0">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US" sz="1600" dirty="0" smtClean="0">
                          <a:effectLst/>
                        </a:rPr>
                        <a:t>2,172.63</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c>
                  <a:txBody>
                    <a:bodyPr/>
                    <a:lstStyle/>
                    <a:p>
                      <a:pPr algn="r">
                        <a:lnSpc>
                          <a:spcPct val="115000"/>
                        </a:lnSpc>
                        <a:spcAft>
                          <a:spcPts val="0"/>
                        </a:spcAft>
                      </a:pPr>
                      <a:r>
                        <a:rPr lang="en-IN" sz="1600" dirty="0" smtClean="0">
                          <a:effectLst/>
                        </a:rPr>
                        <a:t>3,111.84</a:t>
                      </a:r>
                      <a:endParaRPr lang="en-IN" sz="1600" dirty="0">
                        <a:solidFill>
                          <a:schemeClr val="tx1"/>
                        </a:solidFill>
                        <a:effectLst/>
                        <a:latin typeface="+mn-lt"/>
                        <a:ea typeface="Calibri"/>
                        <a:cs typeface="Mangal"/>
                      </a:endParaRPr>
                    </a:p>
                  </a:txBody>
                  <a:tcPr marL="68580" marR="68580" marT="0" marB="0" anchor="b">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082797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46</a:t>
            </a:fld>
            <a:endParaRPr lang="en-AU" dirty="0"/>
          </a:p>
        </p:txBody>
      </p:sp>
      <p:sp>
        <p:nvSpPr>
          <p:cNvPr id="3" name="Title 2"/>
          <p:cNvSpPr>
            <a:spLocks noGrp="1"/>
          </p:cNvSpPr>
          <p:nvPr>
            <p:ph type="title"/>
          </p:nvPr>
        </p:nvSpPr>
        <p:spPr/>
        <p:txBody>
          <a:bodyPr/>
          <a:lstStyle/>
          <a:p>
            <a:r>
              <a:rPr lang="en-US" b="1" dirty="0" smtClean="0"/>
              <a:t>Independent Third Party Sampling</a:t>
            </a:r>
            <a:endParaRPr lang="en-IN" b="1" dirty="0"/>
          </a:p>
        </p:txBody>
      </p:sp>
      <p:sp>
        <p:nvSpPr>
          <p:cNvPr id="4" name="Rectangle 3"/>
          <p:cNvSpPr/>
          <p:nvPr/>
        </p:nvSpPr>
        <p:spPr>
          <a:xfrm>
            <a:off x="618565" y="1070844"/>
            <a:ext cx="8834717" cy="5375831"/>
          </a:xfrm>
          <a:prstGeom prst="rect">
            <a:avLst/>
          </a:prstGeom>
        </p:spPr>
        <p:txBody>
          <a:bodyPr wrap="square">
            <a:spAutoFit/>
          </a:bodyPr>
          <a:lstStyle/>
          <a:p>
            <a:pPr marL="342900" indent="-342900" algn="just">
              <a:spcBef>
                <a:spcPts val="600"/>
              </a:spcBef>
              <a:spcAft>
                <a:spcPts val="500"/>
              </a:spcAft>
              <a:buClr>
                <a:schemeClr val="tx2"/>
              </a:buClr>
              <a:buFont typeface="Wingdings" pitchFamily="2" charset="2"/>
              <a:buChar char="§"/>
            </a:pPr>
            <a:r>
              <a:rPr lang="en-US" sz="1800" b="0" dirty="0">
                <a:latin typeface="Calibri" pitchFamily="34" charset="0"/>
                <a:cs typeface="Calibri" pitchFamily="34" charset="0"/>
              </a:rPr>
              <a:t>Each Successful Bidder off-taking coal via rail mode may choose an agency from the following:</a:t>
            </a:r>
          </a:p>
          <a:p>
            <a:pPr marL="742950" lvl="1" indent="-285750" algn="just">
              <a:spcBef>
                <a:spcPts val="600"/>
              </a:spcBef>
              <a:spcAft>
                <a:spcPts val="500"/>
              </a:spcAft>
              <a:buClr>
                <a:schemeClr val="tx2"/>
              </a:buClr>
              <a:buFont typeface="Calibri" pitchFamily="34" charset="0"/>
              <a:buChar char="—"/>
            </a:pPr>
            <a:r>
              <a:rPr lang="en-US" sz="1800" b="0" dirty="0" smtClean="0">
                <a:latin typeface="Calibri" pitchFamily="34" charset="0"/>
                <a:cs typeface="Calibri" pitchFamily="34" charset="0"/>
              </a:rPr>
              <a:t>list </a:t>
            </a:r>
            <a:r>
              <a:rPr lang="en-US" sz="1800" b="0" dirty="0">
                <a:latin typeface="Calibri" pitchFamily="34" charset="0"/>
                <a:cs typeface="Calibri" pitchFamily="34" charset="0"/>
              </a:rPr>
              <a:t>of independent third parties provided by CIL from time to time or</a:t>
            </a:r>
          </a:p>
          <a:p>
            <a:pPr marL="742950" lvl="1" indent="-285750" algn="just">
              <a:spcBef>
                <a:spcPts val="600"/>
              </a:spcBef>
              <a:spcAft>
                <a:spcPts val="500"/>
              </a:spcAft>
              <a:buClr>
                <a:schemeClr val="tx2"/>
              </a:buClr>
              <a:buFont typeface="Calibri" pitchFamily="34" charset="0"/>
              <a:buChar char="—"/>
            </a:pPr>
            <a:r>
              <a:rPr lang="en-US" sz="1800" b="0" dirty="0" smtClean="0">
                <a:latin typeface="Calibri" pitchFamily="34" charset="0"/>
                <a:cs typeface="Calibri" pitchFamily="34" charset="0"/>
              </a:rPr>
              <a:t>CIMFR </a:t>
            </a:r>
            <a:r>
              <a:rPr lang="en-US" sz="1800" b="0" dirty="0">
                <a:latin typeface="Calibri" pitchFamily="34" charset="0"/>
                <a:cs typeface="Calibri" pitchFamily="34" charset="0"/>
              </a:rPr>
              <a:t>or CIMFR appointed agencies.</a:t>
            </a:r>
          </a:p>
          <a:p>
            <a:pPr marL="342900" indent="-342900" algn="just">
              <a:spcBef>
                <a:spcPts val="600"/>
              </a:spcBef>
              <a:spcAft>
                <a:spcPts val="500"/>
              </a:spcAft>
              <a:buClr>
                <a:schemeClr val="tx2"/>
              </a:buClr>
              <a:buFont typeface="Wingdings" pitchFamily="2" charset="2"/>
              <a:buChar char="§"/>
            </a:pPr>
            <a:r>
              <a:rPr lang="en-US" sz="1800" b="0" dirty="0">
                <a:latin typeface="Calibri" pitchFamily="34" charset="0"/>
                <a:cs typeface="Calibri" pitchFamily="34" charset="0"/>
              </a:rPr>
              <a:t>Bearing logistical issues, in case of </a:t>
            </a:r>
            <a:r>
              <a:rPr lang="en-US" sz="1800" b="0" dirty="0" smtClean="0">
                <a:latin typeface="Calibri" pitchFamily="34" charset="0"/>
                <a:cs typeface="Calibri" pitchFamily="34" charset="0"/>
              </a:rPr>
              <a:t>off-take </a:t>
            </a:r>
            <a:r>
              <a:rPr lang="en-US" sz="1800" b="0" dirty="0">
                <a:latin typeface="Calibri" pitchFamily="34" charset="0"/>
                <a:cs typeface="Calibri" pitchFamily="34" charset="0"/>
              </a:rPr>
              <a:t>of coal via road mode, a single independent third party sampling agency will be appointed by respective CIL subsidiary for sampling coal supplied to various purchasers from a particular </a:t>
            </a:r>
            <a:r>
              <a:rPr lang="en-US" sz="1800" b="0" dirty="0" smtClean="0">
                <a:latin typeface="Calibri" pitchFamily="34" charset="0"/>
                <a:cs typeface="Calibri" pitchFamily="34" charset="0"/>
              </a:rPr>
              <a:t>source</a:t>
            </a:r>
            <a:endParaRPr lang="en-US" sz="1800" b="0" dirty="0">
              <a:latin typeface="Calibri" pitchFamily="34" charset="0"/>
              <a:cs typeface="Calibri" pitchFamily="34" charset="0"/>
            </a:endParaRPr>
          </a:p>
          <a:p>
            <a:pPr marL="342900" indent="-342900" algn="just">
              <a:spcBef>
                <a:spcPts val="600"/>
              </a:spcBef>
              <a:spcAft>
                <a:spcPts val="500"/>
              </a:spcAft>
              <a:buClr>
                <a:schemeClr val="tx2"/>
              </a:buClr>
              <a:buFont typeface="Wingdings" pitchFamily="2" charset="2"/>
              <a:buChar char="§"/>
            </a:pPr>
            <a:r>
              <a:rPr lang="en-US" sz="1800" b="0" dirty="0">
                <a:latin typeface="Calibri" pitchFamily="34" charset="0"/>
                <a:cs typeface="Calibri" pitchFamily="34" charset="0"/>
              </a:rPr>
              <a:t>Third party sampling, if requested by the Successful Bidder, shall be done from the delivery/ loading point at supplier’s </a:t>
            </a:r>
            <a:r>
              <a:rPr lang="en-US" sz="1800" b="0" dirty="0" smtClean="0">
                <a:latin typeface="Calibri" pitchFamily="34" charset="0"/>
                <a:cs typeface="Calibri" pitchFamily="34" charset="0"/>
              </a:rPr>
              <a:t>end</a:t>
            </a:r>
          </a:p>
          <a:p>
            <a:pPr marL="342900" indent="-342900" algn="just">
              <a:spcBef>
                <a:spcPts val="600"/>
              </a:spcBef>
              <a:spcAft>
                <a:spcPts val="500"/>
              </a:spcAft>
              <a:buClr>
                <a:schemeClr val="tx2"/>
              </a:buClr>
              <a:buFont typeface="Wingdings" pitchFamily="2" charset="2"/>
              <a:buChar char="§"/>
            </a:pPr>
            <a:r>
              <a:rPr lang="en-US" sz="1800" b="0" dirty="0" smtClean="0">
                <a:latin typeface="Calibri" pitchFamily="34" charset="0"/>
                <a:cs typeface="Calibri" pitchFamily="34" charset="0"/>
              </a:rPr>
              <a:t>Costs of third party sampling </a:t>
            </a:r>
          </a:p>
          <a:p>
            <a:pPr marL="800100" lvl="1" indent="-342900" algn="just">
              <a:spcBef>
                <a:spcPts val="600"/>
              </a:spcBef>
              <a:spcAft>
                <a:spcPts val="500"/>
              </a:spcAft>
              <a:buClr>
                <a:schemeClr val="tx2"/>
              </a:buClr>
              <a:buFont typeface="Calibri" pitchFamily="34" charset="0"/>
              <a:buChar char="—"/>
            </a:pPr>
            <a:r>
              <a:rPr lang="en-US" sz="1800" b="0" dirty="0" smtClean="0">
                <a:latin typeface="Calibri" pitchFamily="34" charset="0"/>
                <a:cs typeface="Calibri" pitchFamily="34" charset="0"/>
              </a:rPr>
              <a:t>shall </a:t>
            </a:r>
            <a:r>
              <a:rPr lang="en-US" sz="1800" b="0" dirty="0">
                <a:latin typeface="Calibri" pitchFamily="34" charset="0"/>
                <a:cs typeface="Calibri" pitchFamily="34" charset="0"/>
              </a:rPr>
              <a:t>be borne equally in case of transport via rail mode </a:t>
            </a:r>
          </a:p>
          <a:p>
            <a:pPr marL="800100" lvl="1" indent="-342900" algn="just">
              <a:spcBef>
                <a:spcPts val="600"/>
              </a:spcBef>
              <a:spcAft>
                <a:spcPts val="500"/>
              </a:spcAft>
              <a:buClr>
                <a:schemeClr val="tx2"/>
              </a:buClr>
              <a:buFont typeface="Calibri" pitchFamily="34" charset="0"/>
              <a:buChar char="—"/>
            </a:pPr>
            <a:r>
              <a:rPr lang="en-US" sz="1800" b="0" dirty="0" smtClean="0">
                <a:latin typeface="Calibri" pitchFamily="34" charset="0"/>
                <a:cs typeface="Calibri" pitchFamily="34" charset="0"/>
              </a:rPr>
              <a:t>in </a:t>
            </a:r>
            <a:r>
              <a:rPr lang="en-US" sz="1800" b="0" dirty="0">
                <a:latin typeface="Calibri" pitchFamily="34" charset="0"/>
                <a:cs typeface="Calibri" pitchFamily="34" charset="0"/>
              </a:rPr>
              <a:t>case of transport via road 50% of the cost of </a:t>
            </a:r>
            <a:r>
              <a:rPr lang="en-US" sz="1800" b="0" dirty="0" smtClean="0">
                <a:latin typeface="Calibri" pitchFamily="34" charset="0"/>
                <a:cs typeface="Calibri" pitchFamily="34" charset="0"/>
              </a:rPr>
              <a:t>third party sampling </a:t>
            </a:r>
            <a:r>
              <a:rPr lang="en-US" sz="1800" b="0" dirty="0">
                <a:latin typeface="Calibri" pitchFamily="34" charset="0"/>
                <a:cs typeface="Calibri" pitchFamily="34" charset="0"/>
              </a:rPr>
              <a:t>will be borne by respective CIL subsidiary and the residual 50% cost shall be shared by the parties who have requested for Third Party Sampling on a proportionate basis.</a:t>
            </a:r>
          </a:p>
          <a:p>
            <a:pPr marL="342900" indent="-342900" algn="just">
              <a:spcBef>
                <a:spcPts val="600"/>
              </a:spcBef>
              <a:spcAft>
                <a:spcPts val="500"/>
              </a:spcAft>
              <a:buClr>
                <a:schemeClr val="tx2"/>
              </a:buClr>
              <a:buFont typeface="Wingdings" pitchFamily="2" charset="2"/>
              <a:buChar char="§"/>
            </a:pPr>
            <a:r>
              <a:rPr lang="en-US" sz="1800" b="0" dirty="0">
                <a:latin typeface="Calibri" pitchFamily="34" charset="0"/>
                <a:cs typeface="Calibri" pitchFamily="34" charset="0"/>
              </a:rPr>
              <a:t>The procedure for conduct of Third Party Sampling shall be as detailed in the Agreement.</a:t>
            </a:r>
            <a:endParaRPr lang="en-US" sz="1800" i="1" dirty="0">
              <a:latin typeface="Calibri" pitchFamily="34" charset="0"/>
              <a:cs typeface="Calibri" pitchFamily="34" charset="0"/>
            </a:endParaRPr>
          </a:p>
        </p:txBody>
      </p:sp>
    </p:spTree>
    <p:extLst>
      <p:ext uri="{BB962C8B-B14F-4D97-AF65-F5344CB8AC3E}">
        <p14:creationId xmlns:p14="http://schemas.microsoft.com/office/powerpoint/2010/main" val="4223415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47</a:t>
            </a:fld>
            <a:endParaRPr lang="en-AU" dirty="0"/>
          </a:p>
        </p:txBody>
      </p:sp>
      <p:sp>
        <p:nvSpPr>
          <p:cNvPr id="3" name="Title 2"/>
          <p:cNvSpPr>
            <a:spLocks noGrp="1"/>
          </p:cNvSpPr>
          <p:nvPr>
            <p:ph type="title"/>
          </p:nvPr>
        </p:nvSpPr>
        <p:spPr>
          <a:xfrm>
            <a:off x="679029" y="368519"/>
            <a:ext cx="8000947" cy="491289"/>
          </a:xfrm>
        </p:spPr>
        <p:txBody>
          <a:bodyPr/>
          <a:lstStyle/>
          <a:p>
            <a:r>
              <a:rPr lang="en-IN" b="1" dirty="0"/>
              <a:t>Key </a:t>
            </a:r>
            <a:r>
              <a:rPr lang="en-IN" b="1" dirty="0" smtClean="0"/>
              <a:t>Modifications </a:t>
            </a:r>
            <a:r>
              <a:rPr lang="en-IN" b="1" dirty="0"/>
              <a:t>required in Existing Model FSA</a:t>
            </a:r>
          </a:p>
        </p:txBody>
      </p:sp>
      <p:sp>
        <p:nvSpPr>
          <p:cNvPr id="6" name="Rectangle 5"/>
          <p:cNvSpPr>
            <a:spLocks noChangeArrowheads="1"/>
          </p:cNvSpPr>
          <p:nvPr/>
        </p:nvSpPr>
        <p:spPr bwMode="auto">
          <a:xfrm>
            <a:off x="89065" y="1026041"/>
            <a:ext cx="9678390" cy="5124480"/>
          </a:xfrm>
          <a:prstGeom prst="rect">
            <a:avLst/>
          </a:prstGeom>
          <a:noFill/>
          <a:ln w="9525">
            <a:noFill/>
            <a:miter lim="800000"/>
            <a:headEnd/>
            <a:tailEnd/>
          </a:ln>
        </p:spPr>
        <p:txBody>
          <a:bodyPr wrap="square">
            <a:spAutoFit/>
          </a:bodyPr>
          <a:lstStyle/>
          <a:p>
            <a:pPr marL="342900" indent="-342900" algn="just">
              <a:spcAft>
                <a:spcPts val="1200"/>
              </a:spcAft>
              <a:buClr>
                <a:schemeClr val="tx2"/>
              </a:buClr>
              <a:buFont typeface="Wingdings" pitchFamily="2" charset="2"/>
              <a:buChar char="§"/>
            </a:pPr>
            <a:r>
              <a:rPr lang="en-IN" dirty="0">
                <a:latin typeface="Calibri" pitchFamily="34" charset="0"/>
                <a:cs typeface="Calibri" pitchFamily="34" charset="0"/>
              </a:rPr>
              <a:t>Duration and </a:t>
            </a:r>
            <a:r>
              <a:rPr lang="en-IN" dirty="0" smtClean="0">
                <a:latin typeface="Calibri" pitchFamily="34" charset="0"/>
                <a:cs typeface="Calibri" pitchFamily="34" charset="0"/>
              </a:rPr>
              <a:t>Lock-in</a:t>
            </a:r>
          </a:p>
          <a:p>
            <a:pPr marL="914400" lvl="1" indent="-457200" algn="just">
              <a:spcAft>
                <a:spcPts val="600"/>
              </a:spcAft>
              <a:buClr>
                <a:schemeClr val="tx2"/>
              </a:buClr>
              <a:buFont typeface="Calibri" pitchFamily="34" charset="0"/>
              <a:buChar char="—"/>
            </a:pPr>
            <a:r>
              <a:rPr lang="en-US" b="0" dirty="0">
                <a:latin typeface="Calibri" pitchFamily="34" charset="0"/>
                <a:cs typeface="Calibri" pitchFamily="34" charset="0"/>
              </a:rPr>
              <a:t>As per Para 1(ii) of the Policy, tenure of the FSA may be as decided by </a:t>
            </a:r>
            <a:r>
              <a:rPr lang="en-US" b="0" dirty="0" err="1">
                <a:latin typeface="Calibri" pitchFamily="34" charset="0"/>
                <a:cs typeface="Calibri" pitchFamily="34" charset="0"/>
              </a:rPr>
              <a:t>MoC</a:t>
            </a:r>
            <a:r>
              <a:rPr lang="en-US" b="0" dirty="0">
                <a:latin typeface="Calibri" pitchFamily="34" charset="0"/>
                <a:cs typeface="Calibri" pitchFamily="34" charset="0"/>
              </a:rPr>
              <a:t> subject to a maximum of 15 years</a:t>
            </a:r>
          </a:p>
          <a:p>
            <a:pPr marL="914400" lvl="1" indent="-457200" algn="just">
              <a:spcAft>
                <a:spcPts val="600"/>
              </a:spcAft>
              <a:buClr>
                <a:schemeClr val="tx2"/>
              </a:buClr>
              <a:buFont typeface="Calibri" pitchFamily="34" charset="0"/>
              <a:buChar char="—"/>
            </a:pPr>
            <a:r>
              <a:rPr lang="en-IN" b="0" dirty="0" smtClean="0">
                <a:latin typeface="Calibri" pitchFamily="34" charset="0"/>
                <a:cs typeface="Calibri" pitchFamily="34" charset="0"/>
              </a:rPr>
              <a:t>Under the Auction Process, the </a:t>
            </a:r>
            <a:r>
              <a:rPr lang="en-IN" b="0" dirty="0">
                <a:latin typeface="Calibri" pitchFamily="34" charset="0"/>
                <a:cs typeface="Calibri" pitchFamily="34" charset="0"/>
              </a:rPr>
              <a:t>Agreement shall come into force from the date of </a:t>
            </a:r>
            <a:r>
              <a:rPr lang="en-IN" b="0" dirty="0" smtClean="0">
                <a:latin typeface="Calibri" pitchFamily="34" charset="0"/>
                <a:cs typeface="Calibri" pitchFamily="34" charset="0"/>
              </a:rPr>
              <a:t>signing of the Agreement and </a:t>
            </a:r>
            <a:r>
              <a:rPr lang="en-IN" b="0" dirty="0">
                <a:latin typeface="Calibri" pitchFamily="34" charset="0"/>
                <a:cs typeface="Calibri" pitchFamily="34" charset="0"/>
              </a:rPr>
              <a:t>shall be valid for a term of 5 (five) years from the </a:t>
            </a:r>
            <a:r>
              <a:rPr lang="en-IN" b="0" dirty="0" smtClean="0">
                <a:latin typeface="Calibri" pitchFamily="34" charset="0"/>
                <a:cs typeface="Calibri" pitchFamily="34" charset="0"/>
              </a:rPr>
              <a:t>date of signing. </a:t>
            </a:r>
            <a:r>
              <a:rPr lang="en-IN" b="0" dirty="0">
                <a:latin typeface="Calibri" pitchFamily="34" charset="0"/>
                <a:cs typeface="Calibri" pitchFamily="34" charset="0"/>
              </a:rPr>
              <a:t>Upon expiry of the aforesaid period of 5 (five) years, the Agreement may be extended for a further period of 5 (five) years on mutually agreed </a:t>
            </a:r>
            <a:r>
              <a:rPr lang="en-IN" b="0" dirty="0" smtClean="0">
                <a:latin typeface="Calibri" pitchFamily="34" charset="0"/>
                <a:cs typeface="Calibri" pitchFamily="34" charset="0"/>
              </a:rPr>
              <a:t>terms</a:t>
            </a:r>
            <a:endParaRPr lang="en-IN" b="0" dirty="0">
              <a:latin typeface="Calibri" pitchFamily="34" charset="0"/>
              <a:cs typeface="Calibri" pitchFamily="34" charset="0"/>
            </a:endParaRPr>
          </a:p>
          <a:p>
            <a:pPr marL="914400" lvl="1" indent="-457200" algn="just">
              <a:spcAft>
                <a:spcPts val="600"/>
              </a:spcAft>
              <a:buClr>
                <a:schemeClr val="tx2"/>
              </a:buClr>
              <a:buFont typeface="Calibri" pitchFamily="34" charset="0"/>
              <a:buChar char="—"/>
            </a:pPr>
            <a:r>
              <a:rPr lang="en-IN" b="0" dirty="0" smtClean="0">
                <a:latin typeface="Calibri" pitchFamily="34" charset="0"/>
                <a:cs typeface="Calibri" pitchFamily="34" charset="0"/>
              </a:rPr>
              <a:t>The </a:t>
            </a:r>
            <a:r>
              <a:rPr lang="en-IN" b="0" dirty="0">
                <a:latin typeface="Calibri" pitchFamily="34" charset="0"/>
                <a:cs typeface="Calibri" pitchFamily="34" charset="0"/>
              </a:rPr>
              <a:t>Agreement shall have a lock-in period of 2 (two) </a:t>
            </a:r>
            <a:r>
              <a:rPr lang="en-IN" b="0" dirty="0" smtClean="0">
                <a:latin typeface="Calibri" pitchFamily="34" charset="0"/>
                <a:cs typeface="Calibri" pitchFamily="34" charset="0"/>
              </a:rPr>
              <a:t>years</a:t>
            </a:r>
          </a:p>
          <a:p>
            <a:pPr marL="342900" lvl="1" indent="-342900" algn="just">
              <a:spcBef>
                <a:spcPts val="1200"/>
              </a:spcBef>
              <a:spcAft>
                <a:spcPts val="1200"/>
              </a:spcAft>
              <a:buClr>
                <a:schemeClr val="tx2"/>
              </a:buClr>
              <a:buFont typeface="Wingdings" pitchFamily="2" charset="2"/>
              <a:buChar char="§"/>
            </a:pPr>
            <a:r>
              <a:rPr lang="en-IN" dirty="0">
                <a:latin typeface="Calibri" pitchFamily="34" charset="0"/>
                <a:cs typeface="Calibri" pitchFamily="34" charset="0"/>
              </a:rPr>
              <a:t>Change in Control</a:t>
            </a:r>
          </a:p>
          <a:p>
            <a:pPr lvl="1" algn="just">
              <a:spcAft>
                <a:spcPts val="600"/>
              </a:spcAft>
              <a:buClr>
                <a:schemeClr val="tx2"/>
              </a:buClr>
            </a:pPr>
            <a:r>
              <a:rPr lang="en-IN" b="0" dirty="0">
                <a:latin typeface="Calibri" pitchFamily="34" charset="0"/>
                <a:cs typeface="Calibri" pitchFamily="34" charset="0"/>
              </a:rPr>
              <a:t>Change in Control of the Successful Bidder and/ or any transfer of the Specified End Use Plant along with the rights in relation to the Allocated Quantity shall be permissible with prior approval of the relevant Subsidiary if:</a:t>
            </a:r>
          </a:p>
          <a:p>
            <a:pPr marL="914400" lvl="1" indent="-457200" algn="just">
              <a:spcAft>
                <a:spcPts val="600"/>
              </a:spcAft>
              <a:buClr>
                <a:schemeClr val="tx2"/>
              </a:buClr>
              <a:buFont typeface="Calibri" pitchFamily="34" charset="0"/>
              <a:buChar char="—"/>
            </a:pPr>
            <a:r>
              <a:rPr lang="en-IN" b="0" dirty="0">
                <a:latin typeface="Calibri" pitchFamily="34" charset="0"/>
                <a:cs typeface="Calibri" pitchFamily="34" charset="0"/>
              </a:rPr>
              <a:t>S</a:t>
            </a:r>
            <a:r>
              <a:rPr lang="en-IN" b="0" dirty="0" smtClean="0">
                <a:latin typeface="Calibri" pitchFamily="34" charset="0"/>
                <a:cs typeface="Calibri" pitchFamily="34" charset="0"/>
              </a:rPr>
              <a:t>uch </a:t>
            </a:r>
            <a:r>
              <a:rPr lang="en-IN" b="0" dirty="0">
                <a:latin typeface="Calibri" pitchFamily="34" charset="0"/>
                <a:cs typeface="Calibri" pitchFamily="34" charset="0"/>
              </a:rPr>
              <a:t>change in Control does not result in the Successful Bidder becoming non-compliant with any of the Eligibility Conditions or the transferee of the Specified End Use Plant along with the rights in relation to the Allocated Quantity continues to satisfy all of the Eligibility </a:t>
            </a:r>
            <a:r>
              <a:rPr lang="en-IN" b="0" dirty="0" smtClean="0">
                <a:latin typeface="Calibri" pitchFamily="34" charset="0"/>
                <a:cs typeface="Calibri" pitchFamily="34" charset="0"/>
              </a:rPr>
              <a:t>Conditions</a:t>
            </a:r>
          </a:p>
          <a:p>
            <a:pPr marL="914400" lvl="1" indent="-457200" algn="just">
              <a:spcAft>
                <a:spcPts val="600"/>
              </a:spcAft>
              <a:buClr>
                <a:schemeClr val="tx2"/>
              </a:buClr>
              <a:buFont typeface="Calibri" pitchFamily="34" charset="0"/>
              <a:buChar char="—"/>
            </a:pPr>
            <a:r>
              <a:rPr lang="en-IN" b="0" dirty="0">
                <a:latin typeface="Calibri" pitchFamily="34" charset="0"/>
                <a:cs typeface="Calibri" pitchFamily="34" charset="0"/>
              </a:rPr>
              <a:t>S</a:t>
            </a:r>
            <a:r>
              <a:rPr lang="en-IN" b="0" dirty="0" smtClean="0">
                <a:latin typeface="Calibri" pitchFamily="34" charset="0"/>
                <a:cs typeface="Calibri" pitchFamily="34" charset="0"/>
              </a:rPr>
              <a:t>uch change in Control and/ or transfer occurs in accordance with Applicable Law and the conditions for transfer and/ or assignment contained in the Agreement</a:t>
            </a:r>
            <a:endParaRPr lang="en-IN" b="0" dirty="0">
              <a:latin typeface="Calibri" pitchFamily="34" charset="0"/>
              <a:cs typeface="Calibri" pitchFamily="34" charset="0"/>
            </a:endParaRPr>
          </a:p>
        </p:txBody>
      </p:sp>
    </p:spTree>
    <p:extLst>
      <p:ext uri="{BB962C8B-B14F-4D97-AF65-F5344CB8AC3E}">
        <p14:creationId xmlns:p14="http://schemas.microsoft.com/office/powerpoint/2010/main" val="42110691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48</a:t>
            </a:fld>
            <a:endParaRPr lang="en-AU" dirty="0"/>
          </a:p>
        </p:txBody>
      </p:sp>
      <p:sp>
        <p:nvSpPr>
          <p:cNvPr id="3" name="Title 2"/>
          <p:cNvSpPr>
            <a:spLocks noGrp="1"/>
          </p:cNvSpPr>
          <p:nvPr>
            <p:ph type="title"/>
          </p:nvPr>
        </p:nvSpPr>
        <p:spPr>
          <a:xfrm>
            <a:off x="679029" y="368519"/>
            <a:ext cx="8000947" cy="491289"/>
          </a:xfrm>
        </p:spPr>
        <p:txBody>
          <a:bodyPr/>
          <a:lstStyle/>
          <a:p>
            <a:r>
              <a:rPr lang="en-IN" b="1" dirty="0"/>
              <a:t>Key Modifications required in Existing Model </a:t>
            </a:r>
            <a:r>
              <a:rPr lang="en-IN" b="1" dirty="0" smtClean="0"/>
              <a:t>FSA </a:t>
            </a:r>
            <a:r>
              <a:rPr lang="en-IN" sz="2000" b="1" dirty="0" smtClean="0"/>
              <a:t>…2</a:t>
            </a:r>
            <a:endParaRPr lang="en-IN" b="1" dirty="0"/>
          </a:p>
        </p:txBody>
      </p:sp>
      <p:sp>
        <p:nvSpPr>
          <p:cNvPr id="6" name="Rectangle 5"/>
          <p:cNvSpPr>
            <a:spLocks noChangeArrowheads="1"/>
          </p:cNvSpPr>
          <p:nvPr/>
        </p:nvSpPr>
        <p:spPr bwMode="auto">
          <a:xfrm>
            <a:off x="106878" y="1026041"/>
            <a:ext cx="9702140" cy="3077766"/>
          </a:xfrm>
          <a:prstGeom prst="rect">
            <a:avLst/>
          </a:prstGeom>
          <a:noFill/>
          <a:ln w="9525">
            <a:noFill/>
            <a:miter lim="800000"/>
            <a:headEnd/>
            <a:tailEnd/>
          </a:ln>
        </p:spPr>
        <p:txBody>
          <a:bodyPr wrap="square">
            <a:spAutoFit/>
          </a:bodyPr>
          <a:lstStyle/>
          <a:p>
            <a:pPr marL="342900" indent="-342900" algn="just">
              <a:spcAft>
                <a:spcPts val="1200"/>
              </a:spcAft>
              <a:buClr>
                <a:schemeClr val="tx2"/>
              </a:buClr>
              <a:buFont typeface="Wingdings" pitchFamily="2" charset="2"/>
              <a:buChar char="§"/>
            </a:pPr>
            <a:r>
              <a:rPr lang="en-IN" sz="1800" dirty="0" smtClean="0">
                <a:latin typeface="Calibri" pitchFamily="34" charset="0"/>
                <a:cs typeface="Calibri" pitchFamily="34" charset="0"/>
              </a:rPr>
              <a:t>Exit Options</a:t>
            </a:r>
          </a:p>
          <a:p>
            <a:pPr marL="914400" lvl="1" indent="-457200" algn="just">
              <a:spcAft>
                <a:spcPts val="600"/>
              </a:spcAft>
              <a:buClr>
                <a:schemeClr val="tx2"/>
              </a:buClr>
              <a:buFont typeface="Calibri" pitchFamily="34" charset="0"/>
              <a:buChar char="—"/>
            </a:pPr>
            <a:r>
              <a:rPr lang="en-AU" b="0" dirty="0" smtClean="0">
                <a:latin typeface="Calibri" pitchFamily="34" charset="0"/>
                <a:cs typeface="Calibri" pitchFamily="34" charset="0"/>
              </a:rPr>
              <a:t>Post the expiry of lock-in period, the </a:t>
            </a:r>
            <a:r>
              <a:rPr lang="en-AU" b="0" dirty="0">
                <a:latin typeface="Calibri" pitchFamily="34" charset="0"/>
                <a:cs typeface="Calibri" pitchFamily="34" charset="0"/>
              </a:rPr>
              <a:t>Successful Bidder </a:t>
            </a:r>
            <a:r>
              <a:rPr lang="en-AU" b="0" dirty="0" smtClean="0">
                <a:latin typeface="Calibri" pitchFamily="34" charset="0"/>
                <a:cs typeface="Calibri" pitchFamily="34" charset="0"/>
              </a:rPr>
              <a:t>may seek an exit after serving a prior written notice of three months. </a:t>
            </a:r>
          </a:p>
          <a:p>
            <a:pPr marL="914400" lvl="1" indent="-457200" algn="just">
              <a:spcAft>
                <a:spcPts val="600"/>
              </a:spcAft>
              <a:buClr>
                <a:schemeClr val="tx2"/>
              </a:buClr>
              <a:buFont typeface="Calibri" pitchFamily="34" charset="0"/>
              <a:buChar char="—"/>
            </a:pPr>
            <a:r>
              <a:rPr lang="en-AU" b="0" dirty="0" smtClean="0">
                <a:latin typeface="Calibri" pitchFamily="34" charset="0"/>
                <a:cs typeface="Calibri" pitchFamily="34" charset="0"/>
              </a:rPr>
              <a:t>If the Successful </a:t>
            </a:r>
            <a:r>
              <a:rPr lang="en-AU" b="0" dirty="0">
                <a:latin typeface="Calibri" pitchFamily="34" charset="0"/>
                <a:cs typeface="Calibri" pitchFamily="34" charset="0"/>
              </a:rPr>
              <a:t>B</a:t>
            </a:r>
            <a:r>
              <a:rPr lang="en-AU" b="0" dirty="0" smtClean="0">
                <a:latin typeface="Calibri" pitchFamily="34" charset="0"/>
                <a:cs typeface="Calibri" pitchFamily="34" charset="0"/>
              </a:rPr>
              <a:t>idder exits the Agreement </a:t>
            </a:r>
            <a:r>
              <a:rPr lang="en-AU" b="0" dirty="0">
                <a:latin typeface="Calibri" pitchFamily="34" charset="0"/>
                <a:cs typeface="Calibri" pitchFamily="34" charset="0"/>
              </a:rPr>
              <a:t>prior to expiry of the lock-in period of 2 (two) years, </a:t>
            </a:r>
            <a:r>
              <a:rPr lang="en-AU" b="0" dirty="0" smtClean="0">
                <a:latin typeface="Calibri" pitchFamily="34" charset="0"/>
                <a:cs typeface="Calibri" pitchFamily="34" charset="0"/>
              </a:rPr>
              <a:t>the </a:t>
            </a:r>
            <a:r>
              <a:rPr lang="en-AU" b="0" dirty="0">
                <a:latin typeface="Calibri" pitchFamily="34" charset="0"/>
                <a:cs typeface="Calibri" pitchFamily="34" charset="0"/>
              </a:rPr>
              <a:t>Performance Security shall be forfeited in its </a:t>
            </a:r>
            <a:r>
              <a:rPr lang="en-AU" b="0" dirty="0" smtClean="0">
                <a:latin typeface="Calibri" pitchFamily="34" charset="0"/>
                <a:cs typeface="Calibri" pitchFamily="34" charset="0"/>
              </a:rPr>
              <a:t>entirety and the Successful Bidder shall be disqualified from </a:t>
            </a:r>
            <a:r>
              <a:rPr lang="en-AU" b="0" dirty="0">
                <a:latin typeface="Calibri" pitchFamily="34" charset="0"/>
                <a:cs typeface="Calibri" pitchFamily="34" charset="0"/>
              </a:rPr>
              <a:t>participating in the subsequent tranche of auction for the non-regulated sector conducted by </a:t>
            </a:r>
            <a:r>
              <a:rPr lang="en-AU" b="0" dirty="0" smtClean="0">
                <a:latin typeface="Calibri" pitchFamily="34" charset="0"/>
                <a:cs typeface="Calibri" pitchFamily="34" charset="0"/>
              </a:rPr>
              <a:t>CIL</a:t>
            </a:r>
            <a:endParaRPr lang="en-IN" b="0" dirty="0">
              <a:latin typeface="Calibri" pitchFamily="34" charset="0"/>
              <a:cs typeface="Calibri" pitchFamily="34" charset="0"/>
            </a:endParaRPr>
          </a:p>
          <a:p>
            <a:pPr marL="342900" lvl="1" indent="-342900" algn="just">
              <a:spcAft>
                <a:spcPts val="1200"/>
              </a:spcAft>
              <a:buClr>
                <a:schemeClr val="tx2"/>
              </a:buClr>
              <a:buFont typeface="Wingdings" pitchFamily="2" charset="2"/>
              <a:buChar char="§"/>
            </a:pPr>
            <a:r>
              <a:rPr lang="en-AU" sz="1800" dirty="0" smtClean="0">
                <a:latin typeface="Calibri" pitchFamily="34" charset="0"/>
                <a:cs typeface="Calibri" pitchFamily="34" charset="0"/>
              </a:rPr>
              <a:t>Indemnification</a:t>
            </a:r>
          </a:p>
          <a:p>
            <a:pPr marL="914400" lvl="1" indent="-457200" algn="just">
              <a:spcAft>
                <a:spcPts val="600"/>
              </a:spcAft>
              <a:buClr>
                <a:schemeClr val="tx2"/>
              </a:buClr>
              <a:buFont typeface="Calibri" pitchFamily="34" charset="0"/>
              <a:buChar char="—"/>
            </a:pPr>
            <a:r>
              <a:rPr lang="en-AU" b="0" dirty="0">
                <a:latin typeface="Calibri" pitchFamily="34" charset="0"/>
                <a:cs typeface="Calibri" pitchFamily="34" charset="0"/>
              </a:rPr>
              <a:t>The relevant Subsidiary shall be indemnified by the Successful Bidder for any claims or action that may arise inter alia on account of any misrepresentation of the Bidder misrepresentation, unwilling or otherwise</a:t>
            </a:r>
          </a:p>
        </p:txBody>
      </p:sp>
    </p:spTree>
    <p:extLst>
      <p:ext uri="{BB962C8B-B14F-4D97-AF65-F5344CB8AC3E}">
        <p14:creationId xmlns:p14="http://schemas.microsoft.com/office/powerpoint/2010/main" val="18076050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49</a:t>
            </a:fld>
            <a:endParaRPr lang="en-AU" dirty="0"/>
          </a:p>
        </p:txBody>
      </p:sp>
      <p:sp>
        <p:nvSpPr>
          <p:cNvPr id="3" name="Title 2"/>
          <p:cNvSpPr>
            <a:spLocks noGrp="1"/>
          </p:cNvSpPr>
          <p:nvPr>
            <p:ph type="title"/>
          </p:nvPr>
        </p:nvSpPr>
        <p:spPr>
          <a:xfrm>
            <a:off x="679029" y="368519"/>
            <a:ext cx="8000947" cy="491289"/>
          </a:xfrm>
        </p:spPr>
        <p:txBody>
          <a:bodyPr/>
          <a:lstStyle/>
          <a:p>
            <a:r>
              <a:rPr lang="en-IN" b="1" dirty="0"/>
              <a:t>Key Modifications required in Existing Model </a:t>
            </a:r>
            <a:r>
              <a:rPr lang="en-IN" b="1" dirty="0" smtClean="0"/>
              <a:t>FSA </a:t>
            </a:r>
            <a:r>
              <a:rPr lang="en-IN" sz="2000" b="1" dirty="0" smtClean="0"/>
              <a:t>…3</a:t>
            </a:r>
            <a:endParaRPr lang="en-IN" b="1" dirty="0"/>
          </a:p>
        </p:txBody>
      </p:sp>
      <p:sp>
        <p:nvSpPr>
          <p:cNvPr id="6" name="Rectangle 5"/>
          <p:cNvSpPr>
            <a:spLocks noChangeArrowheads="1"/>
          </p:cNvSpPr>
          <p:nvPr/>
        </p:nvSpPr>
        <p:spPr bwMode="auto">
          <a:xfrm>
            <a:off x="225631" y="1026041"/>
            <a:ext cx="9500260" cy="8032968"/>
          </a:xfrm>
          <a:prstGeom prst="rect">
            <a:avLst/>
          </a:prstGeom>
          <a:noFill/>
          <a:ln w="9525">
            <a:noFill/>
            <a:miter lim="800000"/>
            <a:headEnd/>
            <a:tailEnd/>
          </a:ln>
        </p:spPr>
        <p:txBody>
          <a:bodyPr wrap="square">
            <a:spAutoFit/>
          </a:bodyPr>
          <a:lstStyle/>
          <a:p>
            <a:pPr marL="342900" indent="-342900" algn="just">
              <a:spcAft>
                <a:spcPts val="1200"/>
              </a:spcAft>
              <a:buClr>
                <a:schemeClr val="tx2"/>
              </a:buClr>
              <a:buFont typeface="Wingdings" pitchFamily="2" charset="2"/>
              <a:buChar char="§"/>
            </a:pPr>
            <a:r>
              <a:rPr lang="en-IN" sz="1800" dirty="0">
                <a:latin typeface="Calibri" pitchFamily="34" charset="0"/>
                <a:cs typeface="Calibri" pitchFamily="34" charset="0"/>
              </a:rPr>
              <a:t>Quantity and Compensation for short delivery / lifting</a:t>
            </a:r>
          </a:p>
          <a:p>
            <a:pPr marL="914400" lvl="1" indent="-457200" algn="just">
              <a:spcAft>
                <a:spcPts val="600"/>
              </a:spcAft>
              <a:buClr>
                <a:schemeClr val="tx2"/>
              </a:buClr>
              <a:buFont typeface="Calibri" pitchFamily="34" charset="0"/>
              <a:buChar char="—"/>
            </a:pPr>
            <a:r>
              <a:rPr lang="en-IN" b="0" dirty="0" smtClean="0">
                <a:latin typeface="Calibri" pitchFamily="34" charset="0"/>
                <a:cs typeface="Calibri" pitchFamily="34" charset="0"/>
              </a:rPr>
              <a:t>If </a:t>
            </a:r>
            <a:r>
              <a:rPr lang="en-IN" b="0" dirty="0">
                <a:latin typeface="Calibri" pitchFamily="34" charset="0"/>
                <a:cs typeface="Calibri" pitchFamily="34" charset="0"/>
              </a:rPr>
              <a:t>level of delivery by the relevant Subsidiary or level of lifting by the Successful Bidder falls below 75% (seventy five per cent.) then the defaulting party shall be liable to pay compensation to the other party in the following manner: </a:t>
            </a:r>
            <a:endParaRPr lang="en-IN" b="0" dirty="0" smtClean="0">
              <a:latin typeface="Calibri" pitchFamily="34" charset="0"/>
              <a:cs typeface="Calibri" pitchFamily="34" charset="0"/>
            </a:endParaRPr>
          </a:p>
          <a:p>
            <a:pPr marL="914400" lvl="1" indent="-457200" algn="just">
              <a:spcAft>
                <a:spcPts val="600"/>
              </a:spcAft>
              <a:buClr>
                <a:schemeClr val="tx2"/>
              </a:buClr>
              <a:buFont typeface="+mj-lt"/>
              <a:buAutoNum type="alphaLcParenR"/>
            </a:pPr>
            <a:endParaRPr lang="en-IN" b="0" dirty="0">
              <a:latin typeface="Calibri" pitchFamily="34" charset="0"/>
              <a:cs typeface="Calibri" pitchFamily="34" charset="0"/>
            </a:endParaRPr>
          </a:p>
          <a:p>
            <a:pPr marL="914400" lvl="1" indent="-457200" algn="just">
              <a:spcAft>
                <a:spcPts val="600"/>
              </a:spcAft>
              <a:buClr>
                <a:schemeClr val="tx2"/>
              </a:buClr>
              <a:buFont typeface="+mj-lt"/>
              <a:buAutoNum type="alphaLcParenR"/>
            </a:pPr>
            <a:endParaRPr lang="en-IN" b="0" dirty="0" smtClean="0">
              <a:latin typeface="Calibri" pitchFamily="34" charset="0"/>
              <a:cs typeface="Calibri" pitchFamily="34" charset="0"/>
            </a:endParaRPr>
          </a:p>
          <a:p>
            <a:pPr marL="914400" lvl="1" indent="-457200" algn="just">
              <a:spcAft>
                <a:spcPts val="600"/>
              </a:spcAft>
              <a:buClr>
                <a:schemeClr val="tx2"/>
              </a:buClr>
              <a:buFont typeface="+mj-lt"/>
              <a:buAutoNum type="alphaLcParenR"/>
            </a:pPr>
            <a:endParaRPr lang="en-IN" b="0" dirty="0">
              <a:latin typeface="Calibri" pitchFamily="34" charset="0"/>
              <a:cs typeface="Calibri" pitchFamily="34" charset="0"/>
            </a:endParaRPr>
          </a:p>
          <a:p>
            <a:pPr marL="914400" lvl="1" indent="-457200" algn="just">
              <a:spcAft>
                <a:spcPts val="600"/>
              </a:spcAft>
              <a:buClr>
                <a:schemeClr val="tx2"/>
              </a:buClr>
              <a:buFont typeface="+mj-lt"/>
              <a:buAutoNum type="alphaLcParenR"/>
            </a:pPr>
            <a:endParaRPr lang="en-IN" b="0" dirty="0" smtClean="0">
              <a:latin typeface="Calibri" pitchFamily="34" charset="0"/>
              <a:cs typeface="Calibri" pitchFamily="34" charset="0"/>
            </a:endParaRPr>
          </a:p>
          <a:p>
            <a:pPr lvl="1" algn="just">
              <a:spcAft>
                <a:spcPts val="600"/>
              </a:spcAft>
              <a:buClr>
                <a:schemeClr val="tx2"/>
              </a:buClr>
            </a:pPr>
            <a:endParaRPr lang="en-US" sz="1100" b="0" dirty="0" smtClean="0">
              <a:latin typeface="Calibri" pitchFamily="34" charset="0"/>
              <a:cs typeface="Calibri" pitchFamily="34" charset="0"/>
            </a:endParaRPr>
          </a:p>
          <a:p>
            <a:pPr lvl="1" algn="just">
              <a:spcAft>
                <a:spcPts val="600"/>
              </a:spcAft>
              <a:buClr>
                <a:schemeClr val="tx2"/>
              </a:buClr>
            </a:pPr>
            <a:r>
              <a:rPr lang="en-US" b="0" dirty="0" smtClean="0">
                <a:latin typeface="Calibri" pitchFamily="34" charset="0"/>
                <a:cs typeface="Calibri" pitchFamily="34" charset="0"/>
              </a:rPr>
              <a:t>The penalty shall be computed in the same manner as done slab wise for computation of income tax. However, unlike income tax the percentage of compensation shall grow on a linear basis within each slab. </a:t>
            </a:r>
            <a:endParaRPr lang="en-IN" b="0" dirty="0">
              <a:latin typeface="Calibri" pitchFamily="34" charset="0"/>
              <a:cs typeface="Calibri" pitchFamily="34" charset="0"/>
            </a:endParaRPr>
          </a:p>
          <a:p>
            <a:pPr marL="342900" lvl="1" indent="-342900" algn="just">
              <a:spcAft>
                <a:spcPts val="1200"/>
              </a:spcAft>
              <a:buClr>
                <a:schemeClr val="tx2"/>
              </a:buClr>
              <a:buFont typeface="Wingdings" pitchFamily="2" charset="2"/>
              <a:buChar char="§"/>
            </a:pPr>
            <a:r>
              <a:rPr lang="en-IN" dirty="0">
                <a:latin typeface="Calibri" pitchFamily="34" charset="0"/>
                <a:cs typeface="Calibri" pitchFamily="34" charset="0"/>
              </a:rPr>
              <a:t>Performance Incentive</a:t>
            </a:r>
          </a:p>
          <a:p>
            <a:pPr marL="914400" lvl="1" indent="-457200" algn="just">
              <a:spcAft>
                <a:spcPts val="600"/>
              </a:spcAft>
              <a:buClr>
                <a:schemeClr val="tx2"/>
              </a:buClr>
              <a:buFont typeface="Calibri" pitchFamily="34" charset="0"/>
              <a:buChar char="—"/>
            </a:pPr>
            <a:r>
              <a:rPr lang="en-US" b="0" dirty="0">
                <a:latin typeface="Calibri" pitchFamily="34" charset="0"/>
                <a:cs typeface="Calibri" pitchFamily="34" charset="0"/>
              </a:rPr>
              <a:t>There shall be no performance incentive under the </a:t>
            </a:r>
            <a:r>
              <a:rPr lang="en-US" b="0" dirty="0" smtClean="0">
                <a:latin typeface="Calibri" pitchFamily="34" charset="0"/>
                <a:cs typeface="Calibri" pitchFamily="34" charset="0"/>
              </a:rPr>
              <a:t>Agreement because contracted quantity will be 100% of the EUP’s Normative </a:t>
            </a:r>
            <a:r>
              <a:rPr lang="en-US" b="0" dirty="0">
                <a:latin typeface="Calibri" pitchFamily="34" charset="0"/>
                <a:cs typeface="Calibri" pitchFamily="34" charset="0"/>
              </a:rPr>
              <a:t>C</a:t>
            </a:r>
            <a:r>
              <a:rPr lang="en-US" b="0" dirty="0" smtClean="0">
                <a:latin typeface="Calibri" pitchFamily="34" charset="0"/>
                <a:cs typeface="Calibri" pitchFamily="34" charset="0"/>
              </a:rPr>
              <a:t>oal Requirement. </a:t>
            </a:r>
            <a:endParaRPr lang="en-IN" b="0" dirty="0">
              <a:latin typeface="Calibri" pitchFamily="34" charset="0"/>
              <a:cs typeface="Calibri" pitchFamily="34" charset="0"/>
            </a:endParaRPr>
          </a:p>
          <a:p>
            <a:pPr marL="342900" lvl="1" indent="-342900" algn="just">
              <a:spcAft>
                <a:spcPts val="1200"/>
              </a:spcAft>
              <a:buClr>
                <a:schemeClr val="tx2"/>
              </a:buClr>
              <a:buFont typeface="Wingdings" pitchFamily="2" charset="2"/>
              <a:buChar char="§"/>
            </a:pPr>
            <a:r>
              <a:rPr lang="en-IN" dirty="0" smtClean="0">
                <a:latin typeface="Calibri" pitchFamily="34" charset="0"/>
                <a:cs typeface="Calibri" pitchFamily="34" charset="0"/>
              </a:rPr>
              <a:t>Security</a:t>
            </a:r>
          </a:p>
          <a:p>
            <a:pPr marL="914400" lvl="1" indent="-457200" algn="just">
              <a:spcAft>
                <a:spcPts val="600"/>
              </a:spcAft>
              <a:buClr>
                <a:schemeClr val="tx2"/>
              </a:buClr>
              <a:buFont typeface="Calibri" pitchFamily="34" charset="0"/>
              <a:buChar char="—"/>
            </a:pPr>
            <a:r>
              <a:rPr lang="en-AU" b="0" dirty="0" smtClean="0">
                <a:latin typeface="Calibri" pitchFamily="34" charset="0"/>
                <a:cs typeface="Calibri" pitchFamily="34" charset="0"/>
              </a:rPr>
              <a:t>Successful </a:t>
            </a:r>
            <a:r>
              <a:rPr lang="en-AU" b="0" dirty="0">
                <a:latin typeface="Calibri" pitchFamily="34" charset="0"/>
                <a:cs typeface="Calibri" pitchFamily="34" charset="0"/>
              </a:rPr>
              <a:t>Bidder shall be entitled to create encumbrances over the Agreement or rights granted to it under the Agreement for the purposes of availing financing from a bank or financial institutions for financing the </a:t>
            </a:r>
            <a:r>
              <a:rPr lang="en-AU" b="0" dirty="0" smtClean="0">
                <a:latin typeface="Calibri" pitchFamily="34" charset="0"/>
                <a:cs typeface="Calibri" pitchFamily="34" charset="0"/>
              </a:rPr>
              <a:t>EUP without any prior </a:t>
            </a:r>
            <a:r>
              <a:rPr lang="en-AU" b="0" dirty="0">
                <a:latin typeface="Calibri" pitchFamily="34" charset="0"/>
                <a:cs typeface="Calibri" pitchFamily="34" charset="0"/>
              </a:rPr>
              <a:t>approval by relevant </a:t>
            </a:r>
            <a:r>
              <a:rPr lang="en-AU" b="0" dirty="0" smtClean="0">
                <a:latin typeface="Calibri" pitchFamily="34" charset="0"/>
                <a:cs typeface="Calibri" pitchFamily="34" charset="0"/>
              </a:rPr>
              <a:t>CIL Subsidiary</a:t>
            </a:r>
            <a:r>
              <a:rPr lang="en-AU" b="0" dirty="0">
                <a:latin typeface="Calibri" pitchFamily="34" charset="0"/>
                <a:cs typeface="Calibri" pitchFamily="34" charset="0"/>
              </a:rPr>
              <a:t>.</a:t>
            </a:r>
            <a:endParaRPr lang="en-US" b="0" dirty="0">
              <a:latin typeface="Calibri" pitchFamily="34" charset="0"/>
              <a:cs typeface="Calibri" pitchFamily="34" charset="0"/>
            </a:endParaRPr>
          </a:p>
          <a:p>
            <a:pPr lvl="1" algn="just">
              <a:spcAft>
                <a:spcPts val="600"/>
              </a:spcAft>
              <a:buClr>
                <a:schemeClr val="tx2"/>
              </a:buClr>
            </a:pPr>
            <a:endParaRPr lang="en-IN" b="0" dirty="0" smtClean="0">
              <a:latin typeface="Calibri" pitchFamily="34" charset="0"/>
              <a:cs typeface="Calibri" pitchFamily="34" charset="0"/>
            </a:endParaRPr>
          </a:p>
          <a:p>
            <a:pPr marL="914400" lvl="1" indent="-457200" algn="just">
              <a:spcAft>
                <a:spcPts val="1200"/>
              </a:spcAft>
              <a:buClr>
                <a:schemeClr val="tx2"/>
              </a:buClr>
              <a:buFont typeface="+mj-lt"/>
              <a:buAutoNum type="alphaLcParenR"/>
            </a:pPr>
            <a:endParaRPr lang="en-IN" sz="1800" b="0" dirty="0">
              <a:latin typeface="Calibri" pitchFamily="34" charset="0"/>
              <a:cs typeface="Calibri" pitchFamily="34" charset="0"/>
            </a:endParaRPr>
          </a:p>
          <a:p>
            <a:pPr marL="914400" lvl="1" indent="-457200" algn="just">
              <a:spcAft>
                <a:spcPts val="1200"/>
              </a:spcAft>
              <a:buClr>
                <a:schemeClr val="tx2"/>
              </a:buClr>
              <a:buFont typeface="+mj-lt"/>
              <a:buAutoNum type="alphaLcParenR"/>
            </a:pPr>
            <a:endParaRPr lang="en-IN" sz="1800" b="0" dirty="0" smtClean="0">
              <a:latin typeface="Calibri" pitchFamily="34" charset="0"/>
              <a:cs typeface="Calibri" pitchFamily="34" charset="0"/>
            </a:endParaRPr>
          </a:p>
          <a:p>
            <a:pPr marL="914400" lvl="1" indent="-457200" algn="just">
              <a:spcAft>
                <a:spcPts val="1200"/>
              </a:spcAft>
              <a:buClr>
                <a:schemeClr val="tx2"/>
              </a:buClr>
              <a:buFont typeface="+mj-lt"/>
              <a:buAutoNum type="alphaLcParenR"/>
            </a:pPr>
            <a:endParaRPr lang="en-IN" sz="1800" b="0" dirty="0">
              <a:latin typeface="Calibri" pitchFamily="34" charset="0"/>
              <a:cs typeface="Calibri" pitchFamily="34" charset="0"/>
            </a:endParaRPr>
          </a:p>
          <a:p>
            <a:pPr marL="914400" lvl="1" indent="-457200" algn="just">
              <a:spcAft>
                <a:spcPts val="1200"/>
              </a:spcAft>
              <a:buClr>
                <a:schemeClr val="tx2"/>
              </a:buClr>
              <a:buFont typeface="+mj-lt"/>
              <a:buAutoNum type="alphaLcParenR"/>
            </a:pPr>
            <a:endParaRPr lang="en-IN" sz="1800" b="0" dirty="0" smtClean="0">
              <a:latin typeface="Calibri" pitchFamily="34" charset="0"/>
              <a:cs typeface="Calibri" pitchFamily="34" charset="0"/>
            </a:endParaRPr>
          </a:p>
          <a:p>
            <a:pPr marL="914400" lvl="1" indent="-457200" algn="just">
              <a:spcAft>
                <a:spcPts val="1200"/>
              </a:spcAft>
              <a:buClr>
                <a:schemeClr val="tx2"/>
              </a:buClr>
              <a:buFont typeface="+mj-lt"/>
              <a:buAutoNum type="alphaLcParenR"/>
            </a:pPr>
            <a:endParaRPr lang="en-IN" sz="1800" b="0" dirty="0">
              <a:latin typeface="Calibri" pitchFamily="34" charset="0"/>
              <a:cs typeface="Calibri"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641696177"/>
              </p:ext>
            </p:extLst>
          </p:nvPr>
        </p:nvGraphicFramePr>
        <p:xfrm>
          <a:off x="1284047" y="2397394"/>
          <a:ext cx="8011236" cy="1226820"/>
        </p:xfrm>
        <a:graphic>
          <a:graphicData uri="http://schemas.openxmlformats.org/drawingml/2006/table">
            <a:tbl>
              <a:tblPr firstRow="1" firstCol="1" bandRow="1">
                <a:tableStyleId>{7E9639D4-E3E2-4D34-9284-5A2195B3D0D7}</a:tableStyleId>
              </a:tblPr>
              <a:tblGrid>
                <a:gridCol w="3814607"/>
                <a:gridCol w="4196629"/>
              </a:tblGrid>
              <a:tr h="0">
                <a:tc>
                  <a:txBody>
                    <a:bodyPr/>
                    <a:lstStyle/>
                    <a:p>
                      <a:pPr marR="64135" algn="ctr">
                        <a:lnSpc>
                          <a:spcPct val="115000"/>
                        </a:lnSpc>
                        <a:spcAft>
                          <a:spcPts val="0"/>
                        </a:spcAft>
                      </a:pPr>
                      <a:r>
                        <a:rPr lang="en-AU" sz="1400" dirty="0">
                          <a:solidFill>
                            <a:schemeClr val="tx1"/>
                          </a:solidFill>
                          <a:effectLst/>
                        </a:rPr>
                        <a:t>Level of Delivery/ Lifting of Coal in a Year</a:t>
                      </a:r>
                      <a:endParaRPr lang="en-IN" sz="14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64135" algn="ctr">
                        <a:lnSpc>
                          <a:spcPct val="115000"/>
                        </a:lnSpc>
                        <a:spcAft>
                          <a:spcPts val="0"/>
                        </a:spcAft>
                      </a:pPr>
                      <a:r>
                        <a:rPr lang="en-AU" sz="1400" dirty="0">
                          <a:solidFill>
                            <a:schemeClr val="tx1"/>
                          </a:solidFill>
                          <a:effectLst/>
                        </a:rPr>
                        <a:t>Percentage of Penalty for the </a:t>
                      </a:r>
                      <a:r>
                        <a:rPr lang="en-AU" sz="1400" dirty="0" smtClean="0">
                          <a:solidFill>
                            <a:schemeClr val="tx1"/>
                          </a:solidFill>
                          <a:effectLst/>
                        </a:rPr>
                        <a:t>failed quantity</a:t>
                      </a:r>
                      <a:endParaRPr lang="en-IN" sz="1400" dirty="0">
                        <a:solidFill>
                          <a:schemeClr val="tx1"/>
                        </a:solidFill>
                        <a:effectLst/>
                        <a:latin typeface="Times New Roman"/>
                        <a:ea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0">
                <a:tc>
                  <a:txBody>
                    <a:bodyPr/>
                    <a:lstStyle/>
                    <a:p>
                      <a:pPr algn="just">
                        <a:lnSpc>
                          <a:spcPct val="115000"/>
                        </a:lnSpc>
                        <a:spcAft>
                          <a:spcPts val="0"/>
                        </a:spcAft>
                      </a:pPr>
                      <a:r>
                        <a:rPr lang="en-AU" sz="1400" b="0" dirty="0">
                          <a:effectLst/>
                        </a:rPr>
                        <a:t>Below 75% but up to 70% of Allocated Quantity</a:t>
                      </a:r>
                      <a:endParaRPr lang="en-IN" sz="1400" b="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64135" algn="ctr">
                        <a:lnSpc>
                          <a:spcPct val="115000"/>
                        </a:lnSpc>
                        <a:spcAft>
                          <a:spcPts val="0"/>
                        </a:spcAft>
                      </a:pPr>
                      <a:r>
                        <a:rPr lang="en-AU" sz="1400" dirty="0">
                          <a:effectLst/>
                        </a:rPr>
                        <a:t>0 </a:t>
                      </a:r>
                      <a:r>
                        <a:rPr lang="en-AU" sz="1400" dirty="0" smtClean="0">
                          <a:effectLst/>
                        </a:rPr>
                        <a:t>- 5</a:t>
                      </a:r>
                      <a:endParaRPr lang="en-IN" sz="1400" dirty="0">
                        <a:effectLst/>
                        <a:latin typeface="Times New Roman"/>
                        <a:ea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15000"/>
                        </a:lnSpc>
                        <a:spcAft>
                          <a:spcPts val="0"/>
                        </a:spcAft>
                      </a:pPr>
                      <a:r>
                        <a:rPr lang="en-AU" sz="1400" b="0" dirty="0">
                          <a:effectLst/>
                        </a:rPr>
                        <a:t>Below 70% but up to 65% of Allocated Quantity</a:t>
                      </a:r>
                      <a:endParaRPr lang="en-IN" sz="1400" b="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64135" algn="ctr">
                        <a:lnSpc>
                          <a:spcPct val="115000"/>
                        </a:lnSpc>
                        <a:spcAft>
                          <a:spcPts val="0"/>
                        </a:spcAft>
                      </a:pPr>
                      <a:r>
                        <a:rPr lang="en-AU" sz="1400" dirty="0" smtClean="0">
                          <a:effectLst/>
                        </a:rPr>
                        <a:t>5 - 10</a:t>
                      </a:r>
                      <a:endParaRPr lang="en-IN" sz="1400" dirty="0">
                        <a:effectLst/>
                        <a:latin typeface="Times New Roman"/>
                        <a:ea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15000"/>
                        </a:lnSpc>
                        <a:spcAft>
                          <a:spcPts val="0"/>
                        </a:spcAft>
                      </a:pPr>
                      <a:r>
                        <a:rPr lang="en-AU" sz="1400" b="0" dirty="0">
                          <a:effectLst/>
                        </a:rPr>
                        <a:t>Below 65% but up to 60% of Allocated Quantity </a:t>
                      </a:r>
                      <a:endParaRPr lang="en-IN" sz="1400" b="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64135" algn="ctr">
                        <a:lnSpc>
                          <a:spcPct val="115000"/>
                        </a:lnSpc>
                        <a:spcAft>
                          <a:spcPts val="0"/>
                        </a:spcAft>
                      </a:pPr>
                      <a:r>
                        <a:rPr lang="en-AU" sz="1400" dirty="0" smtClean="0">
                          <a:effectLst/>
                        </a:rPr>
                        <a:t>10 - 20</a:t>
                      </a:r>
                      <a:endParaRPr lang="en-IN" sz="1400" dirty="0">
                        <a:effectLst/>
                        <a:latin typeface="Times New Roman"/>
                        <a:ea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15000"/>
                        </a:lnSpc>
                        <a:spcAft>
                          <a:spcPts val="0"/>
                        </a:spcAft>
                      </a:pPr>
                      <a:r>
                        <a:rPr lang="en-AU" sz="1400" b="0" dirty="0">
                          <a:effectLst/>
                        </a:rPr>
                        <a:t>Below 60% </a:t>
                      </a:r>
                      <a:endParaRPr lang="en-IN" sz="1400" b="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64135" algn="ctr">
                        <a:lnSpc>
                          <a:spcPct val="115000"/>
                        </a:lnSpc>
                        <a:spcAft>
                          <a:spcPts val="0"/>
                        </a:spcAft>
                      </a:pPr>
                      <a:r>
                        <a:rPr lang="en-AU" sz="1400" dirty="0" smtClean="0">
                          <a:effectLst/>
                        </a:rPr>
                        <a:t>20 - 40</a:t>
                      </a:r>
                      <a:endParaRPr lang="en-IN" sz="1400" dirty="0">
                        <a:effectLst/>
                        <a:latin typeface="Times New Roman"/>
                        <a:ea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240613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6B061D64-4CCE-41B3-9653-0DB0D1A8CA18}" type="slidenum">
              <a:rPr lang="en-AU" smtClean="0"/>
              <a:pPr/>
              <a:t>50</a:t>
            </a:fld>
            <a:endParaRPr lang="en-AU" dirty="0"/>
          </a:p>
        </p:txBody>
      </p:sp>
      <p:sp>
        <p:nvSpPr>
          <p:cNvPr id="3" name="Title 2"/>
          <p:cNvSpPr>
            <a:spLocks noGrp="1"/>
          </p:cNvSpPr>
          <p:nvPr>
            <p:ph type="title"/>
          </p:nvPr>
        </p:nvSpPr>
        <p:spPr>
          <a:xfrm>
            <a:off x="679029" y="368519"/>
            <a:ext cx="8000947" cy="491289"/>
          </a:xfrm>
        </p:spPr>
        <p:txBody>
          <a:bodyPr/>
          <a:lstStyle/>
          <a:p>
            <a:r>
              <a:rPr lang="en-IN" b="1" dirty="0"/>
              <a:t>Key Modifications required in Existing Model </a:t>
            </a:r>
            <a:r>
              <a:rPr lang="en-IN" b="1" dirty="0" smtClean="0"/>
              <a:t>FSA </a:t>
            </a:r>
            <a:r>
              <a:rPr lang="en-IN" sz="2000" b="1" dirty="0" smtClean="0"/>
              <a:t>…4</a:t>
            </a:r>
            <a:endParaRPr lang="en-IN" b="1" dirty="0"/>
          </a:p>
        </p:txBody>
      </p:sp>
      <p:sp>
        <p:nvSpPr>
          <p:cNvPr id="6" name="Rectangle 5"/>
          <p:cNvSpPr>
            <a:spLocks noChangeArrowheads="1"/>
          </p:cNvSpPr>
          <p:nvPr/>
        </p:nvSpPr>
        <p:spPr bwMode="auto">
          <a:xfrm>
            <a:off x="5933" y="977637"/>
            <a:ext cx="9725891" cy="4647426"/>
          </a:xfrm>
          <a:prstGeom prst="rect">
            <a:avLst/>
          </a:prstGeom>
          <a:noFill/>
          <a:ln w="9525">
            <a:noFill/>
            <a:miter lim="800000"/>
            <a:headEnd/>
            <a:tailEnd/>
          </a:ln>
        </p:spPr>
        <p:txBody>
          <a:bodyPr wrap="square">
            <a:spAutoFit/>
          </a:bodyPr>
          <a:lstStyle/>
          <a:p>
            <a:pPr marL="342900" indent="-342900" algn="just">
              <a:spcAft>
                <a:spcPts val="1200"/>
              </a:spcAft>
              <a:buClr>
                <a:schemeClr val="tx2"/>
              </a:buClr>
              <a:buFont typeface="Wingdings" pitchFamily="2" charset="2"/>
              <a:buChar char="§"/>
            </a:pPr>
            <a:r>
              <a:rPr lang="en-IN" sz="1800" dirty="0" smtClean="0">
                <a:latin typeface="Calibri" pitchFamily="34" charset="0"/>
                <a:cs typeface="Calibri" pitchFamily="34" charset="0"/>
              </a:rPr>
              <a:t>Termination</a:t>
            </a:r>
          </a:p>
          <a:p>
            <a:pPr marL="914400" lvl="1" indent="-457200" algn="just">
              <a:spcAft>
                <a:spcPts val="1200"/>
              </a:spcAft>
              <a:buClr>
                <a:schemeClr val="tx2"/>
              </a:buClr>
              <a:buFont typeface="Calibri" pitchFamily="34" charset="0"/>
              <a:buChar char="—"/>
            </a:pPr>
            <a:r>
              <a:rPr lang="en-IN" b="0" dirty="0" smtClean="0">
                <a:latin typeface="Calibri" pitchFamily="34" charset="0"/>
                <a:cs typeface="Calibri" pitchFamily="34" charset="0"/>
              </a:rPr>
              <a:t>Failure </a:t>
            </a:r>
            <a:r>
              <a:rPr lang="en-IN" b="0" dirty="0">
                <a:latin typeface="Calibri" pitchFamily="34" charset="0"/>
                <a:cs typeface="Calibri" pitchFamily="34" charset="0"/>
              </a:rPr>
              <a:t>of a party to perform its obligations under the Agreement because of a force majeure, for a period beyond 90 (ninety) days in any continuous period of 180 (one hundred eighty) </a:t>
            </a:r>
            <a:r>
              <a:rPr lang="en-IN" b="0" dirty="0" smtClean="0">
                <a:latin typeface="Calibri" pitchFamily="34" charset="0"/>
                <a:cs typeface="Calibri" pitchFamily="34" charset="0"/>
              </a:rPr>
              <a:t>days</a:t>
            </a:r>
            <a:endParaRPr lang="en-IN" b="0" dirty="0">
              <a:latin typeface="Calibri" pitchFamily="34" charset="0"/>
              <a:cs typeface="Calibri" pitchFamily="34" charset="0"/>
            </a:endParaRPr>
          </a:p>
          <a:p>
            <a:pPr marL="914400" lvl="1" indent="-457200" algn="just">
              <a:spcAft>
                <a:spcPts val="1200"/>
              </a:spcAft>
              <a:buClr>
                <a:schemeClr val="tx2"/>
              </a:buClr>
              <a:buFont typeface="Calibri" pitchFamily="34" charset="0"/>
              <a:buChar char="—"/>
            </a:pPr>
            <a:r>
              <a:rPr lang="en-IN" b="0" dirty="0" smtClean="0">
                <a:latin typeface="Calibri" pitchFamily="34" charset="0"/>
                <a:cs typeface="Calibri" pitchFamily="34" charset="0"/>
              </a:rPr>
              <a:t>Successful </a:t>
            </a:r>
            <a:r>
              <a:rPr lang="en-IN" b="0" dirty="0">
                <a:latin typeface="Calibri" pitchFamily="34" charset="0"/>
                <a:cs typeface="Calibri" pitchFamily="34" charset="0"/>
              </a:rPr>
              <a:t>Bidder being prevented /disabled under Applicable Law from using coal, for reasons beyond their </a:t>
            </a:r>
            <a:r>
              <a:rPr lang="en-IN" b="0" dirty="0" smtClean="0">
                <a:latin typeface="Calibri" pitchFamily="34" charset="0"/>
                <a:cs typeface="Calibri" pitchFamily="34" charset="0"/>
              </a:rPr>
              <a:t>control</a:t>
            </a:r>
          </a:p>
          <a:p>
            <a:pPr marL="914400" lvl="1" indent="-457200" algn="just">
              <a:spcAft>
                <a:spcPts val="1200"/>
              </a:spcAft>
              <a:buClr>
                <a:schemeClr val="tx2"/>
              </a:buClr>
              <a:buFont typeface="Calibri" pitchFamily="34" charset="0"/>
              <a:buChar char="—"/>
            </a:pPr>
            <a:r>
              <a:rPr lang="en-IN" b="0" dirty="0" smtClean="0">
                <a:latin typeface="Calibri" pitchFamily="34" charset="0"/>
                <a:cs typeface="Calibri" pitchFamily="34" charset="0"/>
              </a:rPr>
              <a:t>Any </a:t>
            </a:r>
            <a:r>
              <a:rPr lang="en-IN" b="0" dirty="0">
                <a:latin typeface="Calibri" pitchFamily="34" charset="0"/>
                <a:cs typeface="Calibri" pitchFamily="34" charset="0"/>
              </a:rPr>
              <a:t>material change in the coal distribution system of the relevant subsidiary of CIL due to a Government directive/ notification, </a:t>
            </a:r>
            <a:r>
              <a:rPr lang="en-IN" b="0" dirty="0" smtClean="0">
                <a:latin typeface="Calibri" pitchFamily="34" charset="0"/>
                <a:cs typeface="Calibri" pitchFamily="34" charset="0"/>
              </a:rPr>
              <a:t>post the </a:t>
            </a:r>
            <a:r>
              <a:rPr lang="en-IN" b="0" dirty="0">
                <a:latin typeface="Calibri" pitchFamily="34" charset="0"/>
                <a:cs typeface="Calibri" pitchFamily="34" charset="0"/>
              </a:rPr>
              <a:t>execution of the </a:t>
            </a:r>
            <a:r>
              <a:rPr lang="en-IN" b="0" dirty="0" smtClean="0">
                <a:latin typeface="Calibri" pitchFamily="34" charset="0"/>
                <a:cs typeface="Calibri" pitchFamily="34" charset="0"/>
              </a:rPr>
              <a:t>Agreement</a:t>
            </a:r>
            <a:endParaRPr lang="en-IN" b="0" dirty="0">
              <a:latin typeface="Calibri" pitchFamily="34" charset="0"/>
              <a:cs typeface="Calibri" pitchFamily="34" charset="0"/>
            </a:endParaRPr>
          </a:p>
          <a:p>
            <a:pPr marL="914400" lvl="1" indent="-457200" algn="just">
              <a:spcAft>
                <a:spcPts val="1200"/>
              </a:spcAft>
              <a:buClr>
                <a:schemeClr val="tx2"/>
              </a:buClr>
              <a:buFont typeface="Calibri" pitchFamily="34" charset="0"/>
              <a:buChar char="—"/>
            </a:pPr>
            <a:r>
              <a:rPr lang="en-IN" b="0" dirty="0" smtClean="0">
                <a:latin typeface="Calibri" pitchFamily="34" charset="0"/>
                <a:cs typeface="Calibri" pitchFamily="34" charset="0"/>
              </a:rPr>
              <a:t>The </a:t>
            </a:r>
            <a:r>
              <a:rPr lang="en-IN" b="0" dirty="0">
                <a:latin typeface="Calibri" pitchFamily="34" charset="0"/>
                <a:cs typeface="Calibri" pitchFamily="34" charset="0"/>
              </a:rPr>
              <a:t>matter pertaining to the diversion or breach of end use of coal leads to suspension of the deliveries and the matter cannot be </a:t>
            </a:r>
            <a:r>
              <a:rPr lang="en-IN" b="0" dirty="0" smtClean="0">
                <a:latin typeface="Calibri" pitchFamily="34" charset="0"/>
                <a:cs typeface="Calibri" pitchFamily="34" charset="0"/>
              </a:rPr>
              <a:t>resolved</a:t>
            </a:r>
          </a:p>
          <a:p>
            <a:pPr marL="914400" lvl="1" indent="-457200" algn="just">
              <a:spcAft>
                <a:spcPts val="1200"/>
              </a:spcAft>
              <a:buClr>
                <a:schemeClr val="tx2"/>
              </a:buClr>
              <a:buFont typeface="Calibri" pitchFamily="34" charset="0"/>
              <a:buChar char="—"/>
            </a:pPr>
            <a:r>
              <a:rPr lang="en-IN" b="0" dirty="0" smtClean="0">
                <a:latin typeface="Calibri" pitchFamily="34" charset="0"/>
                <a:cs typeface="Calibri" pitchFamily="34" charset="0"/>
              </a:rPr>
              <a:t>Encashment </a:t>
            </a:r>
            <a:r>
              <a:rPr lang="en-IN" b="0" dirty="0">
                <a:latin typeface="Calibri" pitchFamily="34" charset="0"/>
                <a:cs typeface="Calibri" pitchFamily="34" charset="0"/>
              </a:rPr>
              <a:t>of the Performance Security or suspension of coal </a:t>
            </a:r>
            <a:r>
              <a:rPr lang="en-IN" b="0" dirty="0" smtClean="0">
                <a:latin typeface="Calibri" pitchFamily="34" charset="0"/>
                <a:cs typeface="Calibri" pitchFamily="34" charset="0"/>
              </a:rPr>
              <a:t>supplies</a:t>
            </a:r>
            <a:endParaRPr lang="en-IN" b="0" dirty="0">
              <a:latin typeface="Calibri" pitchFamily="34" charset="0"/>
              <a:cs typeface="Calibri" pitchFamily="34" charset="0"/>
            </a:endParaRPr>
          </a:p>
          <a:p>
            <a:pPr marL="914400" lvl="1" indent="-457200" algn="just">
              <a:spcAft>
                <a:spcPts val="1200"/>
              </a:spcAft>
              <a:buClr>
                <a:schemeClr val="tx2"/>
              </a:buClr>
              <a:buFont typeface="Calibri" pitchFamily="34" charset="0"/>
              <a:buChar char="—"/>
            </a:pPr>
            <a:r>
              <a:rPr lang="en-IN" b="0" dirty="0" smtClean="0">
                <a:latin typeface="Calibri" pitchFamily="34" charset="0"/>
                <a:cs typeface="Calibri" pitchFamily="34" charset="0"/>
              </a:rPr>
              <a:t>In </a:t>
            </a:r>
            <a:r>
              <a:rPr lang="en-IN" b="0" dirty="0">
                <a:latin typeface="Calibri" pitchFamily="34" charset="0"/>
                <a:cs typeface="Calibri" pitchFamily="34" charset="0"/>
              </a:rPr>
              <a:t>the event a party suffers insolvency, appointment of liquidator (provisional or final), appointment of receiver of any of material assets, levy of any order of attachment of the material assets, or any order or injunction restraining the party from dealing with or disposing of its </a:t>
            </a:r>
            <a:r>
              <a:rPr lang="en-IN" b="0" dirty="0" smtClean="0">
                <a:latin typeface="Calibri" pitchFamily="34" charset="0"/>
                <a:cs typeface="Calibri" pitchFamily="34" charset="0"/>
              </a:rPr>
              <a:t>assets</a:t>
            </a:r>
            <a:endParaRPr lang="en-IN" b="0" dirty="0">
              <a:latin typeface="Calibri" pitchFamily="34" charset="0"/>
              <a:cs typeface="Calibri" pitchFamily="34" charset="0"/>
            </a:endParaRPr>
          </a:p>
          <a:p>
            <a:pPr marL="914400" lvl="1" indent="-457200" algn="just">
              <a:spcAft>
                <a:spcPts val="1200"/>
              </a:spcAft>
              <a:buClr>
                <a:schemeClr val="tx2"/>
              </a:buClr>
              <a:buFont typeface="Calibri" pitchFamily="34" charset="0"/>
              <a:buChar char="—"/>
            </a:pPr>
            <a:r>
              <a:rPr lang="en-IN" b="0" dirty="0" smtClean="0">
                <a:latin typeface="Calibri" pitchFamily="34" charset="0"/>
                <a:cs typeface="Calibri" pitchFamily="34" charset="0"/>
              </a:rPr>
              <a:t>A </a:t>
            </a:r>
            <a:r>
              <a:rPr lang="en-IN" b="0" dirty="0">
                <a:latin typeface="Calibri" pitchFamily="34" charset="0"/>
                <a:cs typeface="Calibri" pitchFamily="34" charset="0"/>
              </a:rPr>
              <a:t>party commits a breach of terms or conditions of the </a:t>
            </a:r>
            <a:r>
              <a:rPr lang="en-IN" b="0" dirty="0" smtClean="0">
                <a:latin typeface="Calibri" pitchFamily="34" charset="0"/>
                <a:cs typeface="Calibri" pitchFamily="34" charset="0"/>
              </a:rPr>
              <a:t>Agreement</a:t>
            </a:r>
            <a:endParaRPr lang="en-IN" b="0" dirty="0">
              <a:latin typeface="Calibri" pitchFamily="34" charset="0"/>
              <a:cs typeface="Calibri" pitchFamily="34" charset="0"/>
            </a:endParaRPr>
          </a:p>
        </p:txBody>
      </p:sp>
    </p:spTree>
    <p:extLst>
      <p:ext uri="{BB962C8B-B14F-4D97-AF65-F5344CB8AC3E}">
        <p14:creationId xmlns:p14="http://schemas.microsoft.com/office/powerpoint/2010/main" val="39116476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5634" y="3261844"/>
            <a:ext cx="2770496" cy="668711"/>
          </a:xfrm>
        </p:spPr>
        <p:txBody>
          <a:bodyPr/>
          <a:lstStyle/>
          <a:p>
            <a:pPr algn="ctr"/>
            <a:r>
              <a:rPr lang="en-US" b="1" dirty="0" smtClean="0">
                <a:latin typeface="Calibri" pitchFamily="34" charset="0"/>
                <a:cs typeface="Calibri" pitchFamily="34" charset="0"/>
              </a:rPr>
              <a:t>THANK YOU</a:t>
            </a:r>
            <a:endParaRPr lang="en-IN" b="1" dirty="0">
              <a:latin typeface="Calibri" pitchFamily="34" charset="0"/>
              <a:cs typeface="Calibri"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06679885"/>
              </p:ext>
            </p:extLst>
          </p:nvPr>
        </p:nvGraphicFramePr>
        <p:xfrm>
          <a:off x="2438400" y="5558155"/>
          <a:ext cx="6108699" cy="891540"/>
        </p:xfrm>
        <a:graphic>
          <a:graphicData uri="http://schemas.openxmlformats.org/drawingml/2006/table">
            <a:tbl>
              <a:tblPr/>
              <a:tblGrid>
                <a:gridCol w="1747234"/>
                <a:gridCol w="2325232"/>
                <a:gridCol w="2036233"/>
              </a:tblGrid>
              <a:tr h="0">
                <a:tc>
                  <a:txBody>
                    <a:bodyPr/>
                    <a:lstStyle/>
                    <a:p>
                      <a:pPr algn="l" rtl="0" fontAlgn="t"/>
                      <a:r>
                        <a:rPr lang="en-IN" sz="1400" b="1" dirty="0">
                          <a:solidFill>
                            <a:srgbClr val="333333"/>
                          </a:solidFill>
                          <a:effectLst/>
                        </a:rPr>
                        <a:t>New Delhi </a:t>
                      </a:r>
                      <a:br>
                        <a:rPr lang="en-IN" sz="1400" b="1" dirty="0">
                          <a:solidFill>
                            <a:srgbClr val="333333"/>
                          </a:solidFill>
                          <a:effectLst/>
                        </a:rPr>
                      </a:br>
                      <a:r>
                        <a:rPr lang="en-IN" sz="1400" b="1" dirty="0">
                          <a:solidFill>
                            <a:srgbClr val="333333"/>
                          </a:solidFill>
                          <a:effectLst/>
                        </a:rPr>
                        <a:t>(Regional Office)</a:t>
                      </a:r>
                    </a:p>
                  </a:txBody>
                  <a:tcPr marL="95250" marR="95250" marT="19050" marB="19050">
                    <a:lnL>
                      <a:noFill/>
                    </a:lnL>
                    <a:lnR>
                      <a:noFill/>
                    </a:lnR>
                    <a:lnT>
                      <a:noFill/>
                    </a:lnT>
                    <a:lnB>
                      <a:noFill/>
                    </a:lnB>
                    <a:solidFill>
                      <a:srgbClr val="F9F9F9"/>
                    </a:solidFill>
                  </a:tcPr>
                </a:tc>
                <a:tc>
                  <a:txBody>
                    <a:bodyPr/>
                    <a:lstStyle/>
                    <a:p>
                      <a:pPr algn="l" rtl="0" fontAlgn="t"/>
                      <a:r>
                        <a:rPr lang="en-IN" sz="1400" b="1" dirty="0">
                          <a:solidFill>
                            <a:srgbClr val="333333"/>
                          </a:solidFill>
                          <a:effectLst/>
                        </a:rPr>
                        <a:t>World Trade Tower </a:t>
                      </a:r>
                      <a:br>
                        <a:rPr lang="en-IN" sz="1400" b="1" dirty="0">
                          <a:solidFill>
                            <a:srgbClr val="333333"/>
                          </a:solidFill>
                          <a:effectLst/>
                        </a:rPr>
                      </a:br>
                      <a:r>
                        <a:rPr lang="en-IN" sz="1400" b="1" dirty="0" smtClean="0">
                          <a:solidFill>
                            <a:srgbClr val="333333"/>
                          </a:solidFill>
                          <a:effectLst/>
                        </a:rPr>
                        <a:t>Ground Floor</a:t>
                      </a:r>
                    </a:p>
                    <a:p>
                      <a:pPr algn="l" rtl="0" fontAlgn="t"/>
                      <a:r>
                        <a:rPr lang="en-IN" sz="1400" b="1" dirty="0" err="1" smtClean="0">
                          <a:solidFill>
                            <a:srgbClr val="333333"/>
                          </a:solidFill>
                          <a:effectLst/>
                        </a:rPr>
                        <a:t>Barakhamba</a:t>
                      </a:r>
                      <a:r>
                        <a:rPr lang="en-IN" sz="1400" b="1" dirty="0" smtClean="0">
                          <a:solidFill>
                            <a:srgbClr val="333333"/>
                          </a:solidFill>
                          <a:effectLst/>
                        </a:rPr>
                        <a:t> </a:t>
                      </a:r>
                      <a:r>
                        <a:rPr lang="en-IN" sz="1400" b="1" dirty="0">
                          <a:solidFill>
                            <a:srgbClr val="333333"/>
                          </a:solidFill>
                          <a:effectLst/>
                        </a:rPr>
                        <a:t>Lane </a:t>
                      </a:r>
                      <a:br>
                        <a:rPr lang="en-IN" sz="1400" b="1" dirty="0">
                          <a:solidFill>
                            <a:srgbClr val="333333"/>
                          </a:solidFill>
                          <a:effectLst/>
                        </a:rPr>
                      </a:br>
                      <a:r>
                        <a:rPr lang="en-IN" sz="1400" b="1" dirty="0">
                          <a:solidFill>
                            <a:srgbClr val="333333"/>
                          </a:solidFill>
                          <a:effectLst/>
                        </a:rPr>
                        <a:t>New Delhi – 110 001</a:t>
                      </a:r>
                    </a:p>
                  </a:txBody>
                  <a:tcPr marL="95250" marR="95250" marT="19050" marB="19050">
                    <a:lnL>
                      <a:noFill/>
                    </a:lnL>
                    <a:lnR>
                      <a:noFill/>
                    </a:lnR>
                    <a:lnT>
                      <a:noFill/>
                    </a:lnT>
                    <a:lnB>
                      <a:noFill/>
                    </a:lnB>
                    <a:solidFill>
                      <a:srgbClr val="F9F9F9"/>
                    </a:solidFill>
                  </a:tcPr>
                </a:tc>
                <a:tc>
                  <a:txBody>
                    <a:bodyPr/>
                    <a:lstStyle/>
                    <a:p>
                      <a:pPr algn="l" rtl="0" fontAlgn="t"/>
                      <a:r>
                        <a:rPr lang="en-IN" sz="1400" b="1" dirty="0">
                          <a:solidFill>
                            <a:srgbClr val="333333"/>
                          </a:solidFill>
                          <a:effectLst/>
                        </a:rPr>
                        <a:t>T: +91 (11) 2348 5200</a:t>
                      </a:r>
                      <a:br>
                        <a:rPr lang="en-IN" sz="1400" b="1" dirty="0">
                          <a:solidFill>
                            <a:srgbClr val="333333"/>
                          </a:solidFill>
                          <a:effectLst/>
                        </a:rPr>
                      </a:br>
                      <a:r>
                        <a:rPr lang="en-IN" sz="1400" b="1" dirty="0">
                          <a:solidFill>
                            <a:srgbClr val="333333"/>
                          </a:solidFill>
                          <a:effectLst/>
                        </a:rPr>
                        <a:t>F: +91 (11) 2341 8773</a:t>
                      </a:r>
                      <a:br>
                        <a:rPr lang="en-IN" sz="1400" b="1" dirty="0">
                          <a:solidFill>
                            <a:srgbClr val="333333"/>
                          </a:solidFill>
                          <a:effectLst/>
                        </a:rPr>
                      </a:br>
                      <a:endParaRPr lang="en-IN" sz="1400" b="1" dirty="0">
                        <a:solidFill>
                          <a:srgbClr val="333333"/>
                        </a:solidFill>
                        <a:effectLst/>
                      </a:endParaRPr>
                    </a:p>
                  </a:txBody>
                  <a:tcPr marL="95250" marR="95250" marT="19050" marB="19050">
                    <a:lnL>
                      <a:noFill/>
                    </a:lnL>
                    <a:lnR>
                      <a:noFill/>
                    </a:lnR>
                    <a:lnT>
                      <a:noFill/>
                    </a:lnT>
                    <a:lnB>
                      <a:noFill/>
                    </a:lnB>
                    <a:solidFill>
                      <a:srgbClr val="F9F9F9"/>
                    </a:solidFill>
                  </a:tcPr>
                </a:tc>
              </a:tr>
            </a:tbl>
          </a:graphicData>
        </a:graphic>
      </p:graphicFrame>
      <p:pic>
        <p:nvPicPr>
          <p:cNvPr id="20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074" y="5302250"/>
            <a:ext cx="1164463"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03672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7848600" y="6605812"/>
            <a:ext cx="2057400" cy="377679"/>
          </a:xfrm>
        </p:spPr>
        <p:txBody>
          <a:bodyPr/>
          <a:lstStyle/>
          <a:p>
            <a:fld id="{6B061D64-4CCE-41B3-9653-0DB0D1A8CA18}" type="slidenum">
              <a:rPr lang="en-AU" smtClean="0"/>
              <a:pPr/>
              <a:t>52</a:t>
            </a:fld>
            <a:endParaRPr lang="en-AU" dirty="0"/>
          </a:p>
        </p:txBody>
      </p:sp>
      <p:sp>
        <p:nvSpPr>
          <p:cNvPr id="3" name="Title 2"/>
          <p:cNvSpPr>
            <a:spLocks noGrp="1"/>
          </p:cNvSpPr>
          <p:nvPr>
            <p:ph type="title"/>
          </p:nvPr>
        </p:nvSpPr>
        <p:spPr>
          <a:xfrm>
            <a:off x="679029" y="368519"/>
            <a:ext cx="9365723" cy="491289"/>
          </a:xfrm>
        </p:spPr>
        <p:txBody>
          <a:bodyPr/>
          <a:lstStyle/>
          <a:p>
            <a:r>
              <a:rPr lang="en-IN" b="1" dirty="0" smtClean="0"/>
              <a:t>Consumption Norms as per CIMFR – Cement</a:t>
            </a:r>
            <a:endParaRPr lang="en-IN" b="1" dirty="0"/>
          </a:p>
        </p:txBody>
      </p:sp>
      <p:graphicFrame>
        <p:nvGraphicFramePr>
          <p:cNvPr id="5" name="Table 4"/>
          <p:cNvGraphicFramePr>
            <a:graphicFrameLocks noGrp="1"/>
          </p:cNvGraphicFramePr>
          <p:nvPr>
            <p:extLst>
              <p:ext uri="{D42A27DB-BD31-4B8C-83A1-F6EECF244321}">
                <p14:modId xmlns:p14="http://schemas.microsoft.com/office/powerpoint/2010/main" val="709863735"/>
              </p:ext>
            </p:extLst>
          </p:nvPr>
        </p:nvGraphicFramePr>
        <p:xfrm>
          <a:off x="458617" y="1314655"/>
          <a:ext cx="8869680" cy="4663440"/>
        </p:xfrm>
        <a:graphic>
          <a:graphicData uri="http://schemas.openxmlformats.org/drawingml/2006/table">
            <a:tbl>
              <a:tblPr firstRow="1" firstCol="1" bandRow="1">
                <a:tableStyleId>{5C22544A-7EE6-4342-B048-85BDC9FD1C3A}</a:tableStyleId>
              </a:tblPr>
              <a:tblGrid>
                <a:gridCol w="1554480"/>
                <a:gridCol w="1828800"/>
                <a:gridCol w="1828800"/>
                <a:gridCol w="1828800"/>
                <a:gridCol w="1828800"/>
              </a:tblGrid>
              <a:tr h="0">
                <a:tc>
                  <a:txBody>
                    <a:bodyPr/>
                    <a:lstStyle/>
                    <a:p>
                      <a:pPr>
                        <a:spcAft>
                          <a:spcPts val="0"/>
                        </a:spcAft>
                      </a:pPr>
                      <a:r>
                        <a:rPr lang="en-US" sz="1800" b="1" dirty="0">
                          <a:solidFill>
                            <a:schemeClr val="tx1"/>
                          </a:solidFill>
                          <a:effectLst/>
                          <a:latin typeface="Times New Roman"/>
                          <a:ea typeface="Times New Roman"/>
                        </a:rPr>
                        <a:t>Process</a:t>
                      </a:r>
                      <a:endParaRPr lang="en-GB" sz="1800" dirty="0">
                        <a:solidFill>
                          <a:schemeClr val="tx1"/>
                        </a:solidFill>
                        <a:effectLst/>
                        <a:latin typeface="Times New Roman"/>
                        <a:ea typeface="Times New Roman"/>
                      </a:endParaRPr>
                    </a:p>
                  </a:txBody>
                  <a:tcPr marL="68580" marR="68580" marT="0" marB="0"/>
                </a:tc>
                <a:tc>
                  <a:txBody>
                    <a:bodyPr/>
                    <a:lstStyle/>
                    <a:p>
                      <a:endParaRPr lang="en-GB" sz="1200" dirty="0">
                        <a:solidFill>
                          <a:schemeClr val="tx1"/>
                        </a:solidFill>
                        <a:effectLst/>
                        <a:latin typeface="Calibri"/>
                      </a:endParaRPr>
                    </a:p>
                  </a:txBody>
                  <a:tcPr marL="68580" marR="68580" marT="0" marB="0"/>
                </a:tc>
                <a:tc>
                  <a:txBody>
                    <a:bodyPr/>
                    <a:lstStyle/>
                    <a:p>
                      <a:pPr algn="ctr">
                        <a:spcAft>
                          <a:spcPts val="0"/>
                        </a:spcAft>
                      </a:pPr>
                      <a:r>
                        <a:rPr lang="en-US" sz="1800" b="1">
                          <a:solidFill>
                            <a:schemeClr val="tx1"/>
                          </a:solidFill>
                          <a:effectLst/>
                          <a:latin typeface="Times New Roman"/>
                          <a:ea typeface="Times New Roman"/>
                        </a:rPr>
                        <a:t>Wet</a:t>
                      </a:r>
                      <a:endParaRPr lang="en-GB" sz="180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b="1">
                          <a:solidFill>
                            <a:schemeClr val="tx1"/>
                          </a:solidFill>
                          <a:effectLst/>
                          <a:latin typeface="Times New Roman"/>
                          <a:ea typeface="Times New Roman"/>
                        </a:rPr>
                        <a:t>Semi-dry</a:t>
                      </a:r>
                      <a:endParaRPr lang="en-GB" sz="180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b="1">
                          <a:solidFill>
                            <a:schemeClr val="tx1"/>
                          </a:solidFill>
                          <a:effectLst/>
                          <a:latin typeface="Times New Roman"/>
                          <a:ea typeface="Times New Roman"/>
                        </a:rPr>
                        <a:t>Dry</a:t>
                      </a:r>
                      <a:endParaRPr lang="en-GB" sz="1800">
                        <a:solidFill>
                          <a:schemeClr val="tx1"/>
                        </a:solidFill>
                        <a:effectLst/>
                        <a:latin typeface="Times New Roman"/>
                        <a:ea typeface="Times New Roman"/>
                      </a:endParaRPr>
                    </a:p>
                  </a:txBody>
                  <a:tcPr marL="68580" marR="68580" marT="0" marB="0"/>
                </a:tc>
              </a:tr>
              <a:tr h="0">
                <a:tc>
                  <a:txBody>
                    <a:bodyPr/>
                    <a:lstStyle/>
                    <a:p>
                      <a:pPr>
                        <a:spcAft>
                          <a:spcPts val="0"/>
                        </a:spcAft>
                      </a:pPr>
                      <a:r>
                        <a:rPr lang="en-US" sz="1800" b="1" dirty="0">
                          <a:solidFill>
                            <a:schemeClr val="tx1"/>
                          </a:solidFill>
                          <a:effectLst/>
                          <a:latin typeface="Times New Roman"/>
                          <a:ea typeface="Times New Roman"/>
                        </a:rPr>
                        <a:t>Grade</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b="1" kern="1200" dirty="0">
                          <a:solidFill>
                            <a:schemeClr val="tx1"/>
                          </a:solidFill>
                          <a:effectLst/>
                          <a:latin typeface="Times New Roman"/>
                          <a:ea typeface="Times New Roman"/>
                          <a:cs typeface="+mn-cs"/>
                        </a:rPr>
                        <a:t>Average GCV (kcal/kg)</a:t>
                      </a:r>
                      <a:endParaRPr lang="en-GB" sz="1800" b="1" kern="1200" dirty="0">
                        <a:solidFill>
                          <a:schemeClr val="tx1"/>
                        </a:solidFill>
                        <a:effectLst/>
                        <a:latin typeface="Times New Roman"/>
                        <a:ea typeface="Times New Roman"/>
                        <a:cs typeface="+mn-cs"/>
                      </a:endParaRPr>
                    </a:p>
                  </a:txBody>
                  <a:tcPr marL="68580" marR="68580" marT="0" marB="0"/>
                </a:tc>
                <a:tc>
                  <a:txBody>
                    <a:bodyPr/>
                    <a:lstStyle/>
                    <a:p>
                      <a:pPr algn="ctr">
                        <a:spcAft>
                          <a:spcPts val="0"/>
                        </a:spcAft>
                      </a:pPr>
                      <a:r>
                        <a:rPr lang="en-US" sz="1800" b="1" kern="1200" dirty="0">
                          <a:solidFill>
                            <a:schemeClr val="tx1"/>
                          </a:solidFill>
                          <a:effectLst/>
                          <a:latin typeface="Times New Roman"/>
                          <a:ea typeface="Times New Roman"/>
                          <a:cs typeface="+mn-cs"/>
                        </a:rPr>
                        <a:t>kg of coal/ ton of clinker</a:t>
                      </a:r>
                      <a:endParaRPr lang="en-GB" sz="1800" b="1" kern="1200" dirty="0">
                        <a:solidFill>
                          <a:schemeClr val="tx1"/>
                        </a:solidFill>
                        <a:effectLst/>
                        <a:latin typeface="Times New Roman"/>
                        <a:ea typeface="Times New Roman"/>
                        <a:cs typeface="+mn-cs"/>
                      </a:endParaRPr>
                    </a:p>
                  </a:txBody>
                  <a:tcPr marL="68580" marR="68580" marT="0" marB="0"/>
                </a:tc>
                <a:tc>
                  <a:txBody>
                    <a:bodyPr/>
                    <a:lstStyle/>
                    <a:p>
                      <a:pPr algn="ctr">
                        <a:spcAft>
                          <a:spcPts val="0"/>
                        </a:spcAft>
                      </a:pPr>
                      <a:r>
                        <a:rPr lang="en-US" sz="1800" b="1" kern="1200" dirty="0">
                          <a:solidFill>
                            <a:schemeClr val="tx1"/>
                          </a:solidFill>
                          <a:effectLst/>
                          <a:latin typeface="Times New Roman"/>
                          <a:ea typeface="Times New Roman"/>
                          <a:cs typeface="+mn-cs"/>
                        </a:rPr>
                        <a:t>kg of coal/ ton of clinker</a:t>
                      </a:r>
                      <a:endParaRPr lang="en-GB" sz="1800" b="1" kern="1200" dirty="0">
                        <a:solidFill>
                          <a:schemeClr val="tx1"/>
                        </a:solidFill>
                        <a:effectLst/>
                        <a:latin typeface="Times New Roman"/>
                        <a:ea typeface="Times New Roman"/>
                        <a:cs typeface="+mn-cs"/>
                      </a:endParaRPr>
                    </a:p>
                  </a:txBody>
                  <a:tcPr marL="68580" marR="68580" marT="0" marB="0"/>
                </a:tc>
                <a:tc>
                  <a:txBody>
                    <a:bodyPr/>
                    <a:lstStyle/>
                    <a:p>
                      <a:pPr algn="ctr">
                        <a:spcAft>
                          <a:spcPts val="0"/>
                        </a:spcAft>
                      </a:pPr>
                      <a:r>
                        <a:rPr lang="en-US" sz="1800" b="1" kern="1200" dirty="0">
                          <a:solidFill>
                            <a:schemeClr val="tx1"/>
                          </a:solidFill>
                          <a:effectLst/>
                          <a:latin typeface="Times New Roman"/>
                          <a:ea typeface="Times New Roman"/>
                          <a:cs typeface="+mn-cs"/>
                        </a:rPr>
                        <a:t>kg of coal/ ton of clinker</a:t>
                      </a:r>
                      <a:endParaRPr lang="en-GB" sz="1800" b="1" kern="1200" dirty="0">
                        <a:solidFill>
                          <a:schemeClr val="tx1"/>
                        </a:solidFill>
                        <a:effectLst/>
                        <a:latin typeface="Times New Roman"/>
                        <a:ea typeface="Times New Roman"/>
                        <a:cs typeface="+mn-cs"/>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G1</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7,150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185</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129</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111</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G2</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6,850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193</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135</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116</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G3</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6,550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202</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141</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121</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G4</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6,250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212</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148</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127</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G5</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5,950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223</a:t>
                      </a:r>
                      <a:endParaRPr lang="en-GB" sz="1800">
                        <a:effectLst/>
                        <a:latin typeface="Times New Roman"/>
                        <a:ea typeface="Times New Roman"/>
                      </a:endParaRPr>
                    </a:p>
                  </a:txBody>
                  <a:tcPr marL="68580" marR="68580" marT="0" marB="0"/>
                </a:tc>
                <a:tc>
                  <a:txBody>
                    <a:bodyPr/>
                    <a:lstStyle/>
                    <a:p>
                      <a:pPr algn="ctr">
                        <a:spcAft>
                          <a:spcPts val="0"/>
                        </a:spcAft>
                      </a:pPr>
                      <a:r>
                        <a:rPr lang="en-US" sz="1800">
                          <a:effectLst/>
                          <a:latin typeface="Times New Roman"/>
                          <a:ea typeface="Times New Roman"/>
                        </a:rPr>
                        <a:t>156</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134</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G6</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5,650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235</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164</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141</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G7</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5,350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248</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173</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149</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G8</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5,050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262</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183</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157</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G9</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4,750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279</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195</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167</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G10</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4,450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298</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208</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179</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G11</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4,150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319</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223</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192</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G12</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3,850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344</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240</a:t>
                      </a:r>
                      <a:endParaRPr lang="en-GB" sz="1800">
                        <a:effectLst/>
                        <a:latin typeface="Times New Roman"/>
                        <a:ea typeface="Times New Roman"/>
                      </a:endParaRPr>
                    </a:p>
                  </a:txBody>
                  <a:tcPr marL="68580" marR="68580" marT="0" marB="0"/>
                </a:tc>
                <a:tc>
                  <a:txBody>
                    <a:bodyPr/>
                    <a:lstStyle/>
                    <a:p>
                      <a:pPr algn="ctr">
                        <a:spcAft>
                          <a:spcPts val="0"/>
                        </a:spcAft>
                      </a:pPr>
                      <a:r>
                        <a:rPr lang="en-US" sz="1800">
                          <a:effectLst/>
                          <a:latin typeface="Times New Roman"/>
                          <a:ea typeface="Times New Roman"/>
                        </a:rPr>
                        <a:t>207</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G13</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3,550</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373</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261</a:t>
                      </a:r>
                      <a:endParaRPr lang="en-GB" sz="1800">
                        <a:effectLst/>
                        <a:latin typeface="Times New Roman"/>
                        <a:ea typeface="Times New Roman"/>
                      </a:endParaRPr>
                    </a:p>
                  </a:txBody>
                  <a:tcPr marL="68580" marR="68580" marT="0" marB="0"/>
                </a:tc>
                <a:tc>
                  <a:txBody>
                    <a:bodyPr/>
                    <a:lstStyle/>
                    <a:p>
                      <a:pPr algn="ctr">
                        <a:spcAft>
                          <a:spcPts val="0"/>
                        </a:spcAft>
                      </a:pPr>
                      <a:r>
                        <a:rPr lang="en-US" sz="1800">
                          <a:solidFill>
                            <a:srgbClr val="000000"/>
                          </a:solidFill>
                          <a:effectLst/>
                          <a:latin typeface="Times New Roman"/>
                          <a:ea typeface="Times New Roman"/>
                        </a:rPr>
                        <a:t>224</a:t>
                      </a:r>
                      <a:endParaRPr lang="en-GB" sz="1800">
                        <a:effectLst/>
                        <a:latin typeface="Times New Roman"/>
                        <a:ea typeface="Times New Roman"/>
                      </a:endParaRPr>
                    </a:p>
                  </a:txBody>
                  <a:tcPr marL="68580" marR="68580" marT="0" marB="0"/>
                </a:tc>
              </a:tr>
              <a:tr h="0">
                <a:tc>
                  <a:txBody>
                    <a:bodyPr/>
                    <a:lstStyle/>
                    <a:p>
                      <a:pPr>
                        <a:spcAft>
                          <a:spcPts val="0"/>
                        </a:spcAft>
                      </a:pPr>
                      <a:r>
                        <a:rPr lang="en-US" sz="1800" dirty="0">
                          <a:solidFill>
                            <a:schemeClr val="tx1"/>
                          </a:solidFill>
                          <a:effectLst/>
                          <a:latin typeface="Times New Roman"/>
                          <a:ea typeface="Times New Roman"/>
                        </a:rPr>
                        <a:t>G14</a:t>
                      </a:r>
                      <a:endParaRPr lang="en-GB" sz="1800" dirty="0">
                        <a:solidFill>
                          <a:schemeClr val="tx1"/>
                        </a:solidFill>
                        <a:effectLst/>
                        <a:latin typeface="Times New Roman"/>
                        <a:ea typeface="Times New Roman"/>
                      </a:endParaRPr>
                    </a:p>
                  </a:txBody>
                  <a:tcPr marL="68580" marR="68580" marT="0" marB="0"/>
                </a:tc>
                <a:tc>
                  <a:txBody>
                    <a:bodyPr/>
                    <a:lstStyle/>
                    <a:p>
                      <a:pPr algn="ctr">
                        <a:spcAft>
                          <a:spcPts val="0"/>
                        </a:spcAft>
                      </a:pPr>
                      <a:r>
                        <a:rPr lang="en-US" sz="1800" dirty="0">
                          <a:solidFill>
                            <a:srgbClr val="000000"/>
                          </a:solidFill>
                          <a:effectLst/>
                          <a:latin typeface="Times New Roman"/>
                          <a:ea typeface="Times New Roman"/>
                        </a:rPr>
                        <a:t>3,250</a:t>
                      </a:r>
                      <a:endParaRPr lang="en-GB" sz="1800" dirty="0">
                        <a:effectLst/>
                        <a:latin typeface="Times New Roman"/>
                        <a:ea typeface="Times New Roman"/>
                      </a:endParaRPr>
                    </a:p>
                  </a:txBody>
                  <a:tcPr marL="68580" marR="68580" marT="0" marB="0"/>
                </a:tc>
                <a:tc>
                  <a:txBody>
                    <a:bodyPr/>
                    <a:lstStyle/>
                    <a:p>
                      <a:pPr algn="ctr">
                        <a:spcAft>
                          <a:spcPts val="0"/>
                        </a:spcAft>
                      </a:pPr>
                      <a:r>
                        <a:rPr lang="en-US" sz="1800" dirty="0">
                          <a:solidFill>
                            <a:srgbClr val="000000"/>
                          </a:solidFill>
                          <a:effectLst/>
                          <a:latin typeface="Times New Roman"/>
                          <a:ea typeface="Times New Roman"/>
                        </a:rPr>
                        <a:t>408</a:t>
                      </a:r>
                      <a:endParaRPr lang="en-GB" sz="1800" dirty="0">
                        <a:effectLst/>
                        <a:latin typeface="Times New Roman"/>
                        <a:ea typeface="Times New Roman"/>
                      </a:endParaRPr>
                    </a:p>
                  </a:txBody>
                  <a:tcPr marL="68580" marR="68580" marT="0" marB="0"/>
                </a:tc>
                <a:tc>
                  <a:txBody>
                    <a:bodyPr/>
                    <a:lstStyle/>
                    <a:p>
                      <a:pPr algn="ctr">
                        <a:spcAft>
                          <a:spcPts val="0"/>
                        </a:spcAft>
                      </a:pPr>
                      <a:r>
                        <a:rPr lang="en-US" sz="1800" dirty="0">
                          <a:solidFill>
                            <a:srgbClr val="000000"/>
                          </a:solidFill>
                          <a:effectLst/>
                          <a:latin typeface="Times New Roman"/>
                          <a:ea typeface="Times New Roman"/>
                        </a:rPr>
                        <a:t>285</a:t>
                      </a:r>
                      <a:endParaRPr lang="en-GB" sz="1800" dirty="0">
                        <a:effectLst/>
                        <a:latin typeface="Times New Roman"/>
                        <a:ea typeface="Times New Roman"/>
                      </a:endParaRPr>
                    </a:p>
                  </a:txBody>
                  <a:tcPr marL="68580" marR="68580" marT="0" marB="0"/>
                </a:tc>
                <a:tc>
                  <a:txBody>
                    <a:bodyPr/>
                    <a:lstStyle/>
                    <a:p>
                      <a:pPr algn="ctr">
                        <a:spcAft>
                          <a:spcPts val="0"/>
                        </a:spcAft>
                      </a:pPr>
                      <a:r>
                        <a:rPr lang="en-US" sz="1800" dirty="0">
                          <a:solidFill>
                            <a:srgbClr val="000000"/>
                          </a:solidFill>
                          <a:effectLst/>
                          <a:latin typeface="Times New Roman"/>
                          <a:ea typeface="Times New Roman"/>
                        </a:rPr>
                        <a:t>245</a:t>
                      </a:r>
                      <a:endParaRPr lang="en-GB" sz="18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22873446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7848600" y="6605812"/>
            <a:ext cx="2057400" cy="377679"/>
          </a:xfrm>
        </p:spPr>
        <p:txBody>
          <a:bodyPr/>
          <a:lstStyle/>
          <a:p>
            <a:fld id="{6B061D64-4CCE-41B3-9653-0DB0D1A8CA18}" type="slidenum">
              <a:rPr lang="en-AU" smtClean="0"/>
              <a:pPr/>
              <a:t>53</a:t>
            </a:fld>
            <a:endParaRPr lang="en-AU" dirty="0"/>
          </a:p>
        </p:txBody>
      </p:sp>
      <p:sp>
        <p:nvSpPr>
          <p:cNvPr id="3" name="Title 2"/>
          <p:cNvSpPr>
            <a:spLocks noGrp="1"/>
          </p:cNvSpPr>
          <p:nvPr>
            <p:ph type="title"/>
          </p:nvPr>
        </p:nvSpPr>
        <p:spPr>
          <a:xfrm>
            <a:off x="679029" y="368519"/>
            <a:ext cx="9365723" cy="491289"/>
          </a:xfrm>
        </p:spPr>
        <p:txBody>
          <a:bodyPr/>
          <a:lstStyle/>
          <a:p>
            <a:r>
              <a:rPr lang="en-IN" b="1" dirty="0"/>
              <a:t>Consumption Norms as per CIMFR – </a:t>
            </a:r>
            <a:r>
              <a:rPr lang="en-IN" b="1" dirty="0" smtClean="0"/>
              <a:t>Cement </a:t>
            </a:r>
            <a:r>
              <a:rPr lang="en-IN" sz="1800" b="1" dirty="0" smtClean="0"/>
              <a:t>…2</a:t>
            </a:r>
            <a:endParaRPr lang="en-IN" sz="1800" b="1" dirty="0"/>
          </a:p>
        </p:txBody>
      </p:sp>
      <p:sp>
        <p:nvSpPr>
          <p:cNvPr id="7" name="Rectangle 6"/>
          <p:cNvSpPr/>
          <p:nvPr/>
        </p:nvSpPr>
        <p:spPr>
          <a:xfrm>
            <a:off x="661347" y="888573"/>
            <a:ext cx="9001268" cy="5909310"/>
          </a:xfrm>
          <a:prstGeom prst="rect">
            <a:avLst/>
          </a:prstGeom>
        </p:spPr>
        <p:txBody>
          <a:bodyPr wrap="square">
            <a:spAutoFit/>
          </a:bodyPr>
          <a:lstStyle/>
          <a:p>
            <a:pPr algn="l">
              <a:lnSpc>
                <a:spcPct val="150000"/>
              </a:lnSpc>
            </a:pPr>
            <a:r>
              <a:rPr lang="en-IN" sz="1800" b="0" dirty="0" smtClean="0">
                <a:latin typeface="+mj-lt"/>
              </a:rPr>
              <a:t>Notes:</a:t>
            </a:r>
          </a:p>
          <a:p>
            <a:pPr marL="171450" indent="-171450" algn="l">
              <a:lnSpc>
                <a:spcPct val="150000"/>
              </a:lnSpc>
              <a:buFont typeface="Wingdings" pitchFamily="2" charset="2"/>
              <a:buChar char="§"/>
            </a:pPr>
            <a:r>
              <a:rPr lang="en-IN" sz="1800" b="0" dirty="0" smtClean="0">
                <a:latin typeface="+mj-lt"/>
              </a:rPr>
              <a:t>Where </a:t>
            </a:r>
            <a:r>
              <a:rPr lang="en-IN" sz="1800" b="0" dirty="0">
                <a:latin typeface="+mj-lt"/>
              </a:rPr>
              <a:t>a Bidder has specified one or more Kilns </a:t>
            </a:r>
            <a:r>
              <a:rPr lang="en-IN" sz="1800" b="0" dirty="0" smtClean="0">
                <a:latin typeface="+mj-lt"/>
              </a:rPr>
              <a:t> (</a:t>
            </a:r>
            <a:r>
              <a:rPr lang="en-IN" sz="1800" b="0" dirty="0">
                <a:latin typeface="+mj-lt"/>
              </a:rPr>
              <a:t>in a single location within the same boundary) as the Specified End Use Plant, the Normative Coal Requirement shall be assessed on the basis of configuration of each such individual Kiln based on the abovementioned consumption norms. </a:t>
            </a:r>
            <a:endParaRPr lang="en-IN" sz="1800" b="0" dirty="0" smtClean="0">
              <a:latin typeface="+mj-lt"/>
            </a:endParaRPr>
          </a:p>
          <a:p>
            <a:pPr marL="171450" indent="-171450" algn="l">
              <a:lnSpc>
                <a:spcPct val="150000"/>
              </a:lnSpc>
              <a:buFont typeface="Wingdings" pitchFamily="2" charset="2"/>
              <a:buChar char="§"/>
            </a:pPr>
            <a:r>
              <a:rPr lang="en-IN" sz="1800" b="0" dirty="0" smtClean="0">
                <a:latin typeface="+mj-lt"/>
              </a:rPr>
              <a:t>The </a:t>
            </a:r>
            <a:r>
              <a:rPr lang="en-IN" sz="1800" b="0" dirty="0">
                <a:latin typeface="+mj-lt"/>
              </a:rPr>
              <a:t>Normative Coal Requirement shall be calculated based on an assumption of 85% (eighty five per cent.) capacity utilization on an annual basis. </a:t>
            </a:r>
            <a:endParaRPr lang="en-IN" sz="1800" b="0" dirty="0" smtClean="0">
              <a:latin typeface="+mj-lt"/>
            </a:endParaRPr>
          </a:p>
          <a:p>
            <a:pPr marL="171450" indent="-171450" algn="l">
              <a:lnSpc>
                <a:spcPct val="150000"/>
              </a:lnSpc>
              <a:buFont typeface="Wingdings" pitchFamily="2" charset="2"/>
              <a:buChar char="§"/>
            </a:pPr>
            <a:r>
              <a:rPr lang="en-IN" sz="1800" b="0" dirty="0" smtClean="0">
                <a:latin typeface="+mj-lt"/>
              </a:rPr>
              <a:t>Any </a:t>
            </a:r>
            <a:r>
              <a:rPr lang="en-IN" sz="1800" b="0" dirty="0">
                <a:latin typeface="+mj-lt"/>
              </a:rPr>
              <a:t>existing linkage quantity (deemed to be G10 grade of coal) shall be reduced from the Normative Coal Requirement arrived based on the above. </a:t>
            </a:r>
            <a:endParaRPr lang="en-IN" sz="1800" b="0" dirty="0" smtClean="0">
              <a:latin typeface="+mj-lt"/>
            </a:endParaRPr>
          </a:p>
          <a:p>
            <a:pPr marL="171450" indent="-171450" algn="l">
              <a:lnSpc>
                <a:spcPct val="150000"/>
              </a:lnSpc>
              <a:buFont typeface="Wingdings" pitchFamily="2" charset="2"/>
              <a:buChar char="§"/>
            </a:pPr>
            <a:r>
              <a:rPr lang="en-IN" sz="1800" b="0" dirty="0" smtClean="0">
                <a:latin typeface="+mj-lt"/>
              </a:rPr>
              <a:t>Further</a:t>
            </a:r>
            <a:r>
              <a:rPr lang="en-IN" sz="1800" b="0" dirty="0">
                <a:latin typeface="+mj-lt"/>
              </a:rPr>
              <a:t>, the peak rated capacity of any coal mine allocated under Coal Mines (Special Provisions) Act, 2015 and/or Mines and Minerals (Development and Regulation) Act, 1957 as amended (pro-rated for the Specified End Use Plant in the event of a combination of end use plants to which the mine was allocated), adjusted for grade, shall be reduced from the Normative Coal Requirement arrived based on the above</a:t>
            </a:r>
            <a:r>
              <a:rPr lang="en-IN" sz="1800" b="0" dirty="0" smtClean="0">
                <a:latin typeface="+mj-lt"/>
              </a:rPr>
              <a:t>.</a:t>
            </a:r>
            <a:endParaRPr lang="en-IN" sz="1200" b="0" dirty="0">
              <a:latin typeface="+mj-lt"/>
            </a:endParaRPr>
          </a:p>
        </p:txBody>
      </p:sp>
    </p:spTree>
    <p:extLst>
      <p:ext uri="{BB962C8B-B14F-4D97-AF65-F5344CB8AC3E}">
        <p14:creationId xmlns:p14="http://schemas.microsoft.com/office/powerpoint/2010/main" val="2190817580"/>
      </p:ext>
    </p:extLst>
  </p:cSld>
  <p:clrMapOvr>
    <a:masterClrMapping/>
  </p:clrMapOvr>
  <p:timing>
    <p:tnLst>
      <p:par>
        <p:cTn id="1" dur="indefinite" restart="never" nodeType="tmRoot"/>
      </p:par>
    </p:tnLst>
  </p:timing>
</p:sld>
</file>

<file path=ppt/theme/theme1.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43166</TotalTime>
  <Words>6430</Words>
  <Application>Microsoft Office PowerPoint</Application>
  <PresentationFormat>A4 Paper (210x297 mm)</PresentationFormat>
  <Paragraphs>733</Paragraphs>
  <Slides>54</Slides>
  <Notes>8</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7_Custom Design</vt:lpstr>
      <vt:lpstr>PowerPoint Presentation</vt:lpstr>
      <vt:lpstr>AGENDA</vt:lpstr>
      <vt:lpstr>BACKGROUND</vt:lpstr>
      <vt:lpstr>PowerPoint Presentation</vt:lpstr>
      <vt:lpstr>PowerPoint Presentation</vt:lpstr>
      <vt:lpstr>PowerPoint Presentation</vt:lpstr>
      <vt:lpstr>KEY AUCTION PRINCIPLES</vt:lpstr>
      <vt:lpstr>PowerPoint Presentation</vt:lpstr>
      <vt:lpstr>PowerPoint Presentation</vt:lpstr>
      <vt:lpstr>PowerPoint Presentation</vt:lpstr>
      <vt:lpstr>PowerPoint Presentation</vt:lpstr>
      <vt:lpstr>Timeline for Auction – Cement Sub-Sector</vt:lpstr>
      <vt:lpstr>AUCTION METHODOLOGY</vt:lpstr>
      <vt:lpstr>Auction Process</vt:lpstr>
      <vt:lpstr>Auction Process …2</vt:lpstr>
      <vt:lpstr>Auction Process …3</vt:lpstr>
      <vt:lpstr>PowerPoint Presentation</vt:lpstr>
      <vt:lpstr>PowerPoint Presentation</vt:lpstr>
      <vt:lpstr>KEY TERMS</vt:lpstr>
      <vt:lpstr>PowerPoint Presentation</vt:lpstr>
      <vt:lpstr>PowerPoint Presentation</vt:lpstr>
      <vt:lpstr>Example – Normative Coal Requirement Calculation </vt:lpstr>
      <vt:lpstr>PowerPoint Presentation</vt:lpstr>
      <vt:lpstr>PowerPoint Presentation</vt:lpstr>
      <vt:lpstr>ELIGIBILITY CRITERIA</vt:lpstr>
      <vt:lpstr>PowerPoint Presentation</vt:lpstr>
      <vt:lpstr>PowerPoint Presentation</vt:lpstr>
      <vt:lpstr>CONDITIONS TO E-AUCTION</vt:lpstr>
      <vt:lpstr>PowerPoint Presentation</vt:lpstr>
      <vt:lpstr>PowerPoint Presentation</vt:lpstr>
      <vt:lpstr>PowerPoint Presentation</vt:lpstr>
      <vt:lpstr>PowerPoint Presentation</vt:lpstr>
      <vt:lpstr>PowerPoint Presentation</vt:lpstr>
      <vt:lpstr>E-AUCTION PROCESS</vt:lpstr>
      <vt:lpstr>PowerPoint Presentation</vt:lpstr>
      <vt:lpstr>PowerPoint Presentation</vt:lpstr>
      <vt:lpstr>PowerPoint Presentation</vt:lpstr>
      <vt:lpstr>Example - Non-Discriminatory Ascending Clock Auction</vt:lpstr>
      <vt:lpstr>PowerPoint Presentation</vt:lpstr>
      <vt:lpstr>PowerPoint Presentation</vt:lpstr>
      <vt:lpstr>PowerPoint Presentation</vt:lpstr>
      <vt:lpstr>PAYMENTS</vt:lpstr>
      <vt:lpstr>Periodic Payments &amp; Price Indexation</vt:lpstr>
      <vt:lpstr>Performance Security</vt:lpstr>
      <vt:lpstr>KEY FSA TERMS AND MODIFICATIONS IN EXISTING FSA</vt:lpstr>
      <vt:lpstr>Grade Variation</vt:lpstr>
      <vt:lpstr>Independent Third Party Sampling</vt:lpstr>
      <vt:lpstr>Key Modifications required in Existing Model FSA</vt:lpstr>
      <vt:lpstr>Key Modifications required in Existing Model FSA …2</vt:lpstr>
      <vt:lpstr>Key Modifications required in Existing Model FSA …3</vt:lpstr>
      <vt:lpstr>Key Modifications required in Existing Model FSA …4</vt:lpstr>
      <vt:lpstr>THANK YOU</vt:lpstr>
      <vt:lpstr>Consumption Norms as per CIMFR – Cement</vt:lpstr>
      <vt:lpstr>Consumption Norms as per CIMFR – Cement …2</vt:lpstr>
    </vt:vector>
  </TitlesOfParts>
  <Company>Macquarie Bank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Shubhangini S</dc:creator>
  <dc:description>Slides 26-30 were discussed</dc:description>
  <cp:lastModifiedBy>shubham goel</cp:lastModifiedBy>
  <cp:revision>3639</cp:revision>
  <cp:lastPrinted>2016-06-01T11:20:40Z</cp:lastPrinted>
  <dcterms:created xsi:type="dcterms:W3CDTF">2002-03-11T23:54:14Z</dcterms:created>
  <dcterms:modified xsi:type="dcterms:W3CDTF">2016-06-23T06:56:38Z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