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78" r:id="rId2"/>
    <p:sldId id="256" r:id="rId3"/>
    <p:sldId id="283" r:id="rId4"/>
    <p:sldId id="273" r:id="rId5"/>
    <p:sldId id="284" r:id="rId6"/>
    <p:sldId id="257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76" r:id="rId15"/>
    <p:sldId id="272" r:id="rId16"/>
    <p:sldId id="285" r:id="rId17"/>
    <p:sldId id="289" r:id="rId18"/>
    <p:sldId id="286" r:id="rId19"/>
    <p:sldId id="287" r:id="rId20"/>
    <p:sldId id="288" r:id="rId21"/>
    <p:sldId id="279" r:id="rId22"/>
    <p:sldId id="268" r:id="rId2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A074E-CD36-49C1-B57F-973A77F5633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5C36D-2B4F-459C-ABFD-FFB35D6EB98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3BAC5-68EB-4B0D-A27A-7E3664D5306F}" type="datetimeFigureOut">
              <a:rPr lang="en-US" smtClean="0"/>
              <a:pPr/>
              <a:t>3/5/2018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clmines.com/our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8786842" cy="35719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THE SINGARENI COLLIERIES COMPANY LIMITED</a:t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8800" b="1" i="1" dirty="0" smtClean="0">
                <a:solidFill>
                  <a:srgbClr val="FF0000"/>
                </a:solidFill>
              </a:rPr>
              <a:t>WELCOME</a:t>
            </a:r>
            <a:endParaRPr lang="en-IN" sz="8800" b="1" i="1" dirty="0">
              <a:solidFill>
                <a:srgbClr val="FF0000"/>
              </a:solidFill>
            </a:endParaRPr>
          </a:p>
        </p:txBody>
      </p:sp>
      <p:pic>
        <p:nvPicPr>
          <p:cNvPr id="4" name="Pictur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2860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959107"/>
            <a:ext cx="8572560" cy="2613033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AUCTION OF LINKAGES OF </a:t>
            </a:r>
            <a:br>
              <a:rPr lang="en-US" sz="5400" b="1" dirty="0" smtClean="0"/>
            </a:br>
            <a:r>
              <a:rPr lang="en-US" sz="5400" b="1" dirty="0" smtClean="0"/>
              <a:t>NON-REGULATED SECTOR</a:t>
            </a:r>
            <a:br>
              <a:rPr lang="en-US" sz="5400" b="1" dirty="0" smtClean="0"/>
            </a:br>
            <a:endParaRPr lang="en-IN" sz="2800" b="1" dirty="0"/>
          </a:p>
        </p:txBody>
      </p:sp>
      <p:pic>
        <p:nvPicPr>
          <p:cNvPr id="4" name="Pictur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2860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48" y="5857892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07-03-2018,  HOTEL GOLKONDA, HYDERABAD</a:t>
            </a:r>
          </a:p>
          <a:p>
            <a:r>
              <a:rPr lang="en-US" sz="2800" b="1" dirty="0" smtClean="0"/>
              <a:t> 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472518" cy="5286412"/>
          </a:xfrm>
        </p:spPr>
        <p:txBody>
          <a:bodyPr>
            <a:normAutofit fontScale="90000"/>
          </a:bodyPr>
          <a:lstStyle/>
          <a:p>
            <a:pPr algn="just"/>
            <a:r>
              <a:rPr lang="en-US" b="1" u="sng" dirty="0" smtClean="0"/>
              <a:t>NEW COAL ALLOTMENT POLICY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Ministry of coal Govt. of India has announced a new coal allotment policy  called “</a:t>
            </a:r>
            <a:r>
              <a:rPr lang="en-US" b="1" i="1" dirty="0" smtClean="0"/>
              <a:t>AUCTION </a:t>
            </a:r>
            <a:r>
              <a:rPr lang="en-US" b="1" i="1" dirty="0" smtClean="0"/>
              <a:t>OF LINKAGES OF NON-REGULATED SECTOR” </a:t>
            </a:r>
            <a:r>
              <a:rPr lang="en-US" b="1" i="1" dirty="0" smtClean="0"/>
              <a:t>vide no. </a:t>
            </a:r>
            <a:r>
              <a:rPr lang="en-US" sz="3600" b="1" i="1" dirty="0" smtClean="0"/>
              <a:t>NO.23011/51/2015-CPD(Pt1</a:t>
            </a:r>
            <a:r>
              <a:rPr lang="en-US" sz="3600" b="1" i="1" dirty="0" smtClean="0"/>
              <a:t>), </a:t>
            </a:r>
            <a:r>
              <a:rPr lang="en-US" sz="3600" b="1" i="1" dirty="0" smtClean="0"/>
              <a:t>dt:15-02-2016.</a:t>
            </a:r>
            <a:endParaRPr lang="en-IN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368341-CFC0-43F1-A0F8-627FF1FE0BDB}" type="slidenum">
              <a:rPr lang="en-US" altLang="en-US" smtClean="0">
                <a:latin typeface="Arial" charset="0"/>
              </a:rPr>
              <a:pPr/>
              <a:t>4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475785" cy="7921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u="sng" dirty="0" smtClean="0"/>
              <a:t>PREVIOUS  COAL ALLOTMENT SYSTEM</a:t>
            </a:r>
            <a:br>
              <a:rPr lang="en-US" altLang="en-US" sz="3200" b="1" u="sng" dirty="0" smtClean="0"/>
            </a:br>
            <a:endParaRPr lang="en-IN" altLang="en-US" sz="3200" b="1" u="sng" dirty="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677" y="1295400"/>
            <a:ext cx="3798277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b="1" u="sng" dirty="0" smtClean="0">
                <a:solidFill>
                  <a:schemeClr val="hlink"/>
                </a:solidFill>
              </a:rPr>
              <a:t>MINISTRY OF COAL</a:t>
            </a:r>
          </a:p>
          <a:p>
            <a:pPr eaLnBrk="1" hangingPunct="1">
              <a:buFontTx/>
              <a:buNone/>
            </a:pPr>
            <a:r>
              <a:rPr lang="en-US" altLang="en-US" sz="2400" b="1" u="sng" dirty="0" smtClean="0">
                <a:solidFill>
                  <a:schemeClr val="hlink"/>
                </a:solidFill>
              </a:rPr>
              <a:t>(SLC –LT)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POWER</a:t>
            </a:r>
          </a:p>
          <a:p>
            <a:pPr eaLnBrk="1" hangingPunct="1"/>
            <a:r>
              <a:rPr lang="en-US" altLang="en-US" sz="2400" dirty="0" smtClean="0"/>
              <a:t>CEMENTS</a:t>
            </a:r>
          </a:p>
          <a:p>
            <a:pPr eaLnBrk="1" hangingPunct="1"/>
            <a:r>
              <a:rPr lang="en-US" altLang="en-US" sz="2400" dirty="0" smtClean="0"/>
              <a:t>CAPTIVE POWER</a:t>
            </a:r>
          </a:p>
          <a:p>
            <a:pPr eaLnBrk="1" hangingPunct="1"/>
            <a:r>
              <a:rPr lang="en-US" altLang="en-US" sz="2400" dirty="0" smtClean="0"/>
              <a:t>SPONGE IRON</a:t>
            </a:r>
          </a:p>
          <a:p>
            <a:pPr eaLnBrk="1" hangingPunct="1"/>
            <a:r>
              <a:rPr lang="en-US" altLang="en-US" sz="2400" dirty="0" smtClean="0"/>
              <a:t>FERTILIZER</a:t>
            </a:r>
          </a:p>
          <a:p>
            <a:pPr eaLnBrk="1" hangingPunct="1"/>
            <a:r>
              <a:rPr lang="en-US" altLang="en-US" sz="2400" dirty="0" smtClean="0"/>
              <a:t>DEFENCE</a:t>
            </a:r>
          </a:p>
          <a:p>
            <a:pPr eaLnBrk="1" hangingPunct="1"/>
            <a:r>
              <a:rPr lang="en-US" altLang="en-US" sz="2400" dirty="0" smtClean="0"/>
              <a:t>RAILWAYS</a:t>
            </a:r>
          </a:p>
          <a:p>
            <a:pPr eaLnBrk="1" hangingPunct="1">
              <a:buFontTx/>
              <a:buNone/>
            </a:pPr>
            <a:endParaRPr lang="en-IN" altLang="en-US" sz="2400" dirty="0" smtClean="0"/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68615" y="1295400"/>
            <a:ext cx="5134708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b="1" u="sng" dirty="0" smtClean="0">
                <a:solidFill>
                  <a:schemeClr val="hlink"/>
                </a:solidFill>
              </a:rPr>
              <a:t>STATE GOVT RECOMMENDATIONS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COMMISIONER OF INDUSTRIES OF TELANGANA &amp; OTHER STATES .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</a:t>
            </a:r>
            <a:r>
              <a:rPr lang="en-US" altLang="en-US" sz="2400" b="1" i="1" dirty="0" smtClean="0">
                <a:solidFill>
                  <a:srgbClr val="C00000"/>
                </a:solidFill>
              </a:rPr>
              <a:t> (AGRO,TOBACCO,PAPER,CERAMIC</a:t>
            </a:r>
          </a:p>
          <a:p>
            <a:pPr eaLnBrk="1" hangingPunct="1">
              <a:buFontTx/>
              <a:buNone/>
            </a:pPr>
            <a:r>
              <a:rPr lang="en-US" altLang="en-US" sz="2400" b="1" i="1" dirty="0" smtClean="0">
                <a:solidFill>
                  <a:srgbClr val="C00000"/>
                </a:solidFill>
              </a:rPr>
              <a:t>	DAIRY,PHARMACUTICALS,OIL, STEEL ROLLING etc.)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NREDC TS/AP/ FOR </a:t>
            </a:r>
            <a:r>
              <a:rPr lang="en-US" altLang="en-US" sz="2400" b="1" dirty="0" smtClean="0">
                <a:solidFill>
                  <a:srgbClr val="00B050"/>
                </a:solidFill>
              </a:rPr>
              <a:t>BIOMASS </a:t>
            </a:r>
            <a:r>
              <a:rPr lang="en-US" altLang="en-US" sz="2400" dirty="0" smtClean="0"/>
              <a:t>BASED POWER PLANTS</a:t>
            </a:r>
            <a:endParaRPr lang="en-IN" alt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00100" y="6000768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ACQ below 10000 </a:t>
            </a:r>
            <a:r>
              <a:rPr lang="en-US" dirty="0" err="1" smtClean="0"/>
              <a:t>tonnes</a:t>
            </a:r>
            <a:r>
              <a:rPr lang="en-US" dirty="0" smtClean="0"/>
              <a:t>/year will be considered for allotment against the recommendation of Industries department/NREDC.</a:t>
            </a:r>
            <a:endParaRPr lang="en-I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258204" cy="3000396"/>
          </a:xfrm>
        </p:spPr>
        <p:txBody>
          <a:bodyPr>
            <a:noAutofit/>
          </a:bodyPr>
          <a:lstStyle/>
          <a:p>
            <a:r>
              <a:rPr lang="en-US" sz="5400" b="1" u="sng" dirty="0" smtClean="0"/>
              <a:t>POLICY GUIDELINES OF </a:t>
            </a:r>
            <a:br>
              <a:rPr lang="en-US" sz="5400" b="1" u="sng" dirty="0" smtClean="0"/>
            </a:br>
            <a:r>
              <a:rPr lang="en-US" sz="5400" b="1" dirty="0" smtClean="0"/>
              <a:t>“AUCTION OF LINKAGES OF NON-REGULATED SECTOR</a:t>
            </a:r>
            <a:r>
              <a:rPr lang="en-US" sz="5400" b="1" dirty="0" smtClean="0"/>
              <a:t>”</a:t>
            </a:r>
            <a:br>
              <a:rPr lang="en-US" sz="5400" b="1" dirty="0" smtClean="0"/>
            </a:br>
            <a:r>
              <a:rPr lang="en-US" sz="5400" b="1" dirty="0" smtClean="0"/>
              <a:t>(New Policy)</a:t>
            </a:r>
            <a:endParaRPr lang="en-IN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proposal of competitive bidding for auction of </a:t>
            </a:r>
            <a:r>
              <a:rPr lang="en-US" b="1" dirty="0"/>
              <a:t>coal linkages/</a:t>
            </a:r>
            <a:r>
              <a:rPr lang="en-US" b="1" dirty="0" err="1"/>
              <a:t>LoAs</a:t>
            </a:r>
            <a:r>
              <a:rPr lang="en-US" b="1" dirty="0"/>
              <a:t> </a:t>
            </a:r>
            <a:r>
              <a:rPr lang="en-US" b="1" dirty="0" smtClean="0"/>
              <a:t>to non-regulated </a:t>
            </a:r>
            <a:r>
              <a:rPr lang="en-US" b="1" dirty="0"/>
              <a:t>sector has been </a:t>
            </a:r>
            <a:r>
              <a:rPr lang="en-US" b="1" dirty="0" smtClean="0"/>
              <a:t>approved by  </a:t>
            </a:r>
            <a:r>
              <a:rPr lang="en-US" b="1" dirty="0"/>
              <a:t>Cabinet Committee on Economic Affairs (CCEA</a:t>
            </a:r>
            <a:r>
              <a:rPr lang="en-US" b="1" dirty="0" smtClean="0"/>
              <a:t>)/GOI </a:t>
            </a:r>
            <a:r>
              <a:rPr lang="en-US" dirty="0" smtClean="0"/>
              <a:t>&amp;  certain policy </a:t>
            </a:r>
            <a:r>
              <a:rPr lang="en-US" dirty="0"/>
              <a:t>guidelines for auction of linkages of Non-Regulated Sector have been </a:t>
            </a:r>
            <a:r>
              <a:rPr lang="en-US" dirty="0" smtClean="0"/>
              <a:t>decided.</a:t>
            </a: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1.    Policy guide </a:t>
            </a:r>
            <a:r>
              <a:rPr lang="en-US" dirty="0" smtClean="0"/>
              <a:t>lines of AOL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96908"/>
          </a:xfrm>
        </p:spPr>
        <p:txBody>
          <a:bodyPr/>
          <a:lstStyle/>
          <a:p>
            <a:r>
              <a:rPr lang="en-US" dirty="0" smtClean="0"/>
              <a:t>Policy guidelines </a:t>
            </a:r>
            <a:r>
              <a:rPr lang="en-US" dirty="0" err="1" smtClean="0"/>
              <a:t>contd</a:t>
            </a:r>
            <a:r>
              <a:rPr lang="en-US" dirty="0" smtClean="0"/>
              <a:t>….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401080" cy="5786478"/>
          </a:xfrm>
        </p:spPr>
        <p:txBody>
          <a:bodyPr>
            <a:noAutofit/>
          </a:bodyPr>
          <a:lstStyle/>
          <a:p>
            <a:pPr lvl="0" algn="just"/>
            <a:r>
              <a:rPr lang="en-US" sz="2400" dirty="0"/>
              <a:t>Proportion of coal allocation between power and non-power sectors may be continued at the same level as average production of the last five years i.e. </a:t>
            </a:r>
            <a:r>
              <a:rPr lang="en-US" sz="2400" b="1" dirty="0"/>
              <a:t>75% Power and 25% Non-power. </a:t>
            </a:r>
            <a:r>
              <a:rPr lang="en-US" sz="2400" dirty="0"/>
              <a:t> The Ministry of Coal may review the proportion as and when required</a:t>
            </a:r>
            <a:r>
              <a:rPr lang="en-US" sz="2400" dirty="0" smtClean="0"/>
              <a:t>.</a:t>
            </a:r>
          </a:p>
          <a:p>
            <a:pPr lvl="0" algn="just"/>
            <a:endParaRPr lang="en-IN" sz="2400" dirty="0"/>
          </a:p>
          <a:p>
            <a:pPr lvl="0" algn="just"/>
            <a:r>
              <a:rPr lang="en-US" sz="2400" dirty="0"/>
              <a:t>All allocations of linkages/</a:t>
            </a:r>
            <a:r>
              <a:rPr lang="en-US" sz="2400" dirty="0" err="1"/>
              <a:t>LoAs</a:t>
            </a:r>
            <a:r>
              <a:rPr lang="en-US" sz="2400" dirty="0"/>
              <a:t> for non-regulated sector viz. Cement, </a:t>
            </a:r>
            <a:r>
              <a:rPr lang="en-US" sz="2400" dirty="0" smtClean="0"/>
              <a:t>Steel/Sponge </a:t>
            </a:r>
            <a:r>
              <a:rPr lang="en-US" sz="2400" dirty="0"/>
              <a:t>Iron, </a:t>
            </a:r>
            <a:r>
              <a:rPr lang="en-US" sz="2400" dirty="0" smtClean="0"/>
              <a:t>Aluminum </a:t>
            </a:r>
            <a:r>
              <a:rPr lang="en-US" sz="2400" dirty="0"/>
              <a:t>and others </a:t>
            </a:r>
            <a:r>
              <a:rPr lang="en-US" sz="2400" dirty="0" smtClean="0"/>
              <a:t> </a:t>
            </a:r>
            <a:r>
              <a:rPr lang="en-US" sz="2400" dirty="0"/>
              <a:t>excluding Fertilizer (Urea sector), including their CPPs, shall </a:t>
            </a:r>
            <a:r>
              <a:rPr lang="en-US" sz="2400" b="1" dirty="0"/>
              <a:t>henceforth be auction based. </a:t>
            </a:r>
            <a:endParaRPr lang="en-US" sz="2400" b="1" dirty="0" smtClean="0"/>
          </a:p>
          <a:p>
            <a:pPr lvl="0" algn="just"/>
            <a:endParaRPr lang="en-US" sz="2400" dirty="0"/>
          </a:p>
          <a:p>
            <a:pPr lvl="0" algn="just"/>
            <a:r>
              <a:rPr lang="en-US" sz="2400" dirty="0" smtClean="0"/>
              <a:t> </a:t>
            </a:r>
            <a:r>
              <a:rPr lang="en-US" sz="2400" dirty="0"/>
              <a:t>The tenure of new Fuel Supply Agreements (FSAs</a:t>
            </a:r>
            <a:r>
              <a:rPr lang="en-US" sz="2400" dirty="0" smtClean="0"/>
              <a:t>) is fixed as 5 years and it is extendable by another 5 years on mutual acceptance.</a:t>
            </a:r>
          </a:p>
          <a:p>
            <a:pPr algn="just"/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68346"/>
          </a:xfrm>
        </p:spPr>
        <p:txBody>
          <a:bodyPr/>
          <a:lstStyle/>
          <a:p>
            <a:r>
              <a:rPr lang="en-US" dirty="0" smtClean="0"/>
              <a:t>Policy guidelines </a:t>
            </a:r>
            <a:r>
              <a:rPr lang="en-US" dirty="0" err="1" smtClean="0"/>
              <a:t>contd</a:t>
            </a:r>
            <a:r>
              <a:rPr lang="en-US" dirty="0" smtClean="0"/>
              <a:t>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/>
          </a:bodyPr>
          <a:lstStyle/>
          <a:p>
            <a:pPr lvl="0" algn="just"/>
            <a:endParaRPr lang="en-IN" dirty="0"/>
          </a:p>
          <a:p>
            <a:pPr lvl="0" algn="just"/>
            <a:r>
              <a:rPr lang="en-US" b="1" dirty="0"/>
              <a:t>The existing FSAs with CPSEs may continue to be renewed on expiry.</a:t>
            </a:r>
            <a:r>
              <a:rPr lang="en-US" dirty="0"/>
              <a:t>  However, in case CPSEs require linkages </a:t>
            </a:r>
            <a:r>
              <a:rPr lang="en-US" b="1" dirty="0"/>
              <a:t>over and above the existing linkages</a:t>
            </a:r>
            <a:r>
              <a:rPr lang="en-US" dirty="0"/>
              <a:t>, they may participate in auction of linkage.</a:t>
            </a:r>
            <a:endParaRPr lang="en-IN" dirty="0"/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Policy guidelines </a:t>
            </a:r>
            <a:r>
              <a:rPr lang="en-US" dirty="0" err="1" smtClean="0"/>
              <a:t>contd</a:t>
            </a:r>
            <a:r>
              <a:rPr lang="en-US" dirty="0" smtClean="0"/>
              <a:t>….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401080" cy="5786478"/>
          </a:xfrm>
        </p:spPr>
        <p:txBody>
          <a:bodyPr>
            <a:noAutofit/>
          </a:bodyPr>
          <a:lstStyle/>
          <a:p>
            <a:pPr lvl="0" algn="just"/>
            <a:endParaRPr lang="en-IN" sz="2800" dirty="0"/>
          </a:p>
          <a:p>
            <a:pPr algn="just"/>
            <a:r>
              <a:rPr lang="en-US" sz="2800" dirty="0"/>
              <a:t>For auction of linkages, </a:t>
            </a:r>
            <a:r>
              <a:rPr lang="en-US" sz="2800" b="1" dirty="0"/>
              <a:t>separate quantities shall be earmarked for sub-sectors of Non-Regulated sector</a:t>
            </a:r>
            <a:r>
              <a:rPr lang="en-US" sz="2800" b="1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/>
              <a:t>sub-sectors shall compete within themselves.  The sub-sectors could be Cement, Sponge Iron/Steel, </a:t>
            </a:r>
            <a:r>
              <a:rPr lang="en-US" sz="2800" dirty="0" smtClean="0"/>
              <a:t>CPP  </a:t>
            </a:r>
            <a:r>
              <a:rPr lang="en-US" sz="2800" dirty="0"/>
              <a:t>and </a:t>
            </a:r>
            <a:r>
              <a:rPr lang="en-US" sz="2800" dirty="0" smtClean="0"/>
              <a:t>others. 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2. Methodology of auction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329642" cy="55721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/>
              <a:t>SCCL </a:t>
            </a:r>
            <a:r>
              <a:rPr lang="en-US" b="1" dirty="0"/>
              <a:t>will allocate/earmark coal from </a:t>
            </a:r>
            <a:r>
              <a:rPr lang="en-US" b="1" dirty="0" smtClean="0"/>
              <a:t> mines/CHPs.</a:t>
            </a:r>
          </a:p>
          <a:p>
            <a:pPr algn="just">
              <a:buNone/>
            </a:pPr>
            <a:endParaRPr lang="en-US" b="1" dirty="0" smtClean="0"/>
          </a:p>
          <a:p>
            <a:pPr lvl="0" algn="just"/>
            <a:r>
              <a:rPr lang="en-US" dirty="0" smtClean="0"/>
              <a:t>The </a:t>
            </a:r>
            <a:r>
              <a:rPr lang="en-US" dirty="0"/>
              <a:t>methodology for auction of linkages shall be </a:t>
            </a:r>
            <a:r>
              <a:rPr lang="en-US" b="1" dirty="0"/>
              <a:t>Non-Discriminatory Ascending Clock Auction,</a:t>
            </a:r>
            <a:r>
              <a:rPr lang="en-US" dirty="0"/>
              <a:t> where the </a:t>
            </a:r>
            <a:r>
              <a:rPr lang="en-US" b="1" dirty="0"/>
              <a:t>Auctioneer increments the price (premium) on the electronic platform till demand-supply equilibrium is established.  </a:t>
            </a:r>
            <a:endParaRPr lang="en-US" b="1" dirty="0" smtClean="0"/>
          </a:p>
          <a:p>
            <a:pPr lvl="0" algn="just"/>
            <a:endParaRPr lang="en-US" dirty="0"/>
          </a:p>
          <a:p>
            <a:pPr lvl="0" algn="just"/>
            <a:r>
              <a:rPr lang="en-US" dirty="0" smtClean="0"/>
              <a:t>In </a:t>
            </a:r>
            <a:r>
              <a:rPr lang="en-US" dirty="0"/>
              <a:t>this methodology, prices shall be directed by the supplier coal company through algorithmic iteration.</a:t>
            </a:r>
            <a:endParaRPr lang="en-IN" dirty="0"/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2. Methodology of auction </a:t>
            </a:r>
            <a:r>
              <a:rPr lang="en-US" dirty="0" err="1" smtClean="0"/>
              <a:t>contd</a:t>
            </a:r>
            <a:r>
              <a:rPr lang="en-US" dirty="0" smtClean="0"/>
              <a:t>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sz="2800" b="1" dirty="0"/>
              <a:t>The initial floor price shall be set at the relevant </a:t>
            </a:r>
            <a:r>
              <a:rPr lang="en-US" sz="2800" b="1" dirty="0" smtClean="0"/>
              <a:t>SCCL basic notified non-power price</a:t>
            </a:r>
            <a:r>
              <a:rPr lang="en-US" sz="2800" dirty="0" smtClean="0"/>
              <a:t> </a:t>
            </a:r>
            <a:r>
              <a:rPr lang="en-US" sz="2800" dirty="0"/>
              <a:t>and bidders shall bid for premium above this price for the relevant grade and for a particular ‘link quantity’. </a:t>
            </a:r>
            <a:endParaRPr lang="en-US" sz="2800" dirty="0" smtClean="0"/>
          </a:p>
          <a:p>
            <a:pPr lvl="0" algn="just"/>
            <a:endParaRPr lang="en-US" sz="2800" dirty="0"/>
          </a:p>
          <a:p>
            <a:pPr lvl="0" algn="just"/>
            <a:r>
              <a:rPr lang="en-US" sz="2800" dirty="0" smtClean="0"/>
              <a:t> </a:t>
            </a:r>
            <a:r>
              <a:rPr lang="en-US" sz="2800" dirty="0"/>
              <a:t>If bids are received for quantity greater than ‘link quantity’ offered, then the premium is increased in steps.  </a:t>
            </a:r>
            <a:endParaRPr lang="en-US" sz="2800" dirty="0" smtClean="0"/>
          </a:p>
          <a:p>
            <a:pPr lvl="0" algn="just"/>
            <a:endParaRPr lang="en-US" sz="2800" dirty="0"/>
          </a:p>
          <a:p>
            <a:pPr lvl="0" algn="just"/>
            <a:r>
              <a:rPr lang="en-US" sz="2800" dirty="0" smtClean="0"/>
              <a:t>Auction </a:t>
            </a:r>
            <a:r>
              <a:rPr lang="en-US" sz="2800" dirty="0"/>
              <a:t>stops when bids are received for exact quantity i.e. ‘link quantity’ offered.  Each successful bidder pays the same price.</a:t>
            </a:r>
            <a:endParaRPr lang="en-IN" sz="2800" dirty="0"/>
          </a:p>
          <a:p>
            <a:pPr algn="just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8683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auction method is illustrated below: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Link quantity offered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 Round 1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</a:t>
                      </a:r>
                      <a:r>
                        <a:rPr lang="en-US" baseline="0" dirty="0" smtClean="0"/>
                        <a:t> Notified </a:t>
                      </a:r>
                      <a:r>
                        <a:rPr lang="en-US" dirty="0" smtClean="0"/>
                        <a:t>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Rs.0/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Bides received for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 Round 2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 </a:t>
                      </a:r>
                      <a:r>
                        <a:rPr lang="en-US" baseline="0" dirty="0" smtClean="0"/>
                        <a:t>Notified</a:t>
                      </a:r>
                      <a:r>
                        <a:rPr lang="en-US" dirty="0" smtClean="0"/>
                        <a:t>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Rs.25/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Bids received for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 Round 3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 </a:t>
                      </a:r>
                      <a:r>
                        <a:rPr lang="en-US" baseline="0" dirty="0" err="1" smtClean="0"/>
                        <a:t>Notified</a:t>
                      </a:r>
                      <a:r>
                        <a:rPr lang="en-US" dirty="0" err="1" smtClean="0"/>
                        <a:t>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Rs.50/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Bids Received for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</a:t>
                      </a:r>
                      <a:r>
                        <a:rPr lang="en-US" b="1" u="sng" baseline="0" dirty="0" smtClean="0"/>
                        <a:t> Round 4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 </a:t>
                      </a:r>
                      <a:r>
                        <a:rPr lang="en-US" baseline="0" dirty="0" smtClean="0"/>
                        <a:t>Notified</a:t>
                      </a:r>
                      <a:r>
                        <a:rPr lang="en-US" dirty="0" smtClean="0"/>
                        <a:t>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Rs.100/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Bids Received</a:t>
                      </a:r>
                      <a:r>
                        <a:rPr lang="en-US" baseline="0" dirty="0" smtClean="0"/>
                        <a:t> for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MT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34" y="6072206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RESULT: 1 MT quantity awarded @ Rs.100/</a:t>
            </a:r>
            <a:r>
              <a:rPr lang="en-US" sz="2000" b="1" u="sng" dirty="0" err="1" smtClean="0"/>
              <a:t>Tonne</a:t>
            </a:r>
            <a:r>
              <a:rPr lang="en-US" sz="2000" b="1" u="sng" dirty="0" smtClean="0"/>
              <a:t> over SCCL </a:t>
            </a:r>
            <a:r>
              <a:rPr lang="en-US" sz="2000" b="1" dirty="0" smtClean="0"/>
              <a:t>Notified</a:t>
            </a:r>
            <a:r>
              <a:rPr lang="en-US" sz="2000" b="1" u="sng" dirty="0" smtClean="0"/>
              <a:t> Price</a:t>
            </a:r>
            <a:endParaRPr lang="en-IN" sz="20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Other Important points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329642" cy="5500726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b="1" dirty="0"/>
              <a:t>The </a:t>
            </a:r>
            <a:r>
              <a:rPr lang="en-US" b="1" dirty="0" smtClean="0"/>
              <a:t>Notified  </a:t>
            </a:r>
            <a:r>
              <a:rPr lang="en-US" b="1" dirty="0"/>
              <a:t>price to be paid shall be suitably indexed by </a:t>
            </a:r>
            <a:r>
              <a:rPr lang="en-US" b="1" dirty="0" smtClean="0"/>
              <a:t>SCCL </a:t>
            </a:r>
            <a:r>
              <a:rPr lang="en-US" b="1" dirty="0"/>
              <a:t>for subsequent years. </a:t>
            </a:r>
            <a:r>
              <a:rPr lang="en-US" dirty="0"/>
              <a:t> </a:t>
            </a:r>
            <a:endParaRPr lang="en-US" dirty="0" smtClean="0"/>
          </a:p>
          <a:p>
            <a:pPr lvl="0" algn="just"/>
            <a:endParaRPr lang="en-US" dirty="0" smtClean="0"/>
          </a:p>
          <a:p>
            <a:pPr lvl="0" algn="just"/>
            <a:r>
              <a:rPr lang="en-US" b="1" dirty="0" smtClean="0"/>
              <a:t>Maximum </a:t>
            </a:r>
            <a:r>
              <a:rPr lang="en-US" b="1" dirty="0"/>
              <a:t>bid quantity</a:t>
            </a:r>
            <a:r>
              <a:rPr lang="en-US" dirty="0"/>
              <a:t> by a particular bidder </a:t>
            </a:r>
            <a:r>
              <a:rPr lang="en-US" b="1" dirty="0"/>
              <a:t>shall not exceed the normative requirement of the End Use Plant</a:t>
            </a:r>
            <a:r>
              <a:rPr lang="en-US" b="1" dirty="0" smtClean="0"/>
              <a:t>.</a:t>
            </a:r>
          </a:p>
          <a:p>
            <a:pPr lvl="0" algn="just"/>
            <a:endParaRPr lang="en-IN" dirty="0"/>
          </a:p>
          <a:p>
            <a:pPr lvl="0" algn="just"/>
            <a:r>
              <a:rPr lang="en-US" dirty="0"/>
              <a:t>For auction of linkages, </a:t>
            </a:r>
            <a:r>
              <a:rPr lang="en-US" dirty="0" smtClean="0"/>
              <a:t>SCCL </a:t>
            </a:r>
            <a:r>
              <a:rPr lang="en-US" dirty="0"/>
              <a:t>shall chalk out annual or </a:t>
            </a:r>
            <a:r>
              <a:rPr lang="en-US" b="1" dirty="0"/>
              <a:t>6-monthly auction calendar</a:t>
            </a:r>
            <a:r>
              <a:rPr lang="en-US" b="1" dirty="0" smtClean="0"/>
              <a:t>.</a:t>
            </a:r>
          </a:p>
          <a:p>
            <a:pPr lvl="0" algn="just"/>
            <a:endParaRPr lang="en-IN" dirty="0"/>
          </a:p>
          <a:p>
            <a:pPr lvl="0" algn="just"/>
            <a:r>
              <a:rPr lang="en-US" dirty="0"/>
              <a:t>There shall be provision for </a:t>
            </a:r>
            <a:r>
              <a:rPr lang="en-US" b="1" dirty="0"/>
              <a:t>Third Party Sampling of coal</a:t>
            </a:r>
            <a:r>
              <a:rPr lang="en-US" dirty="0"/>
              <a:t> supplied.</a:t>
            </a:r>
            <a:endParaRPr lang="en-IN" dirty="0"/>
          </a:p>
          <a:p>
            <a:pPr algn="just">
              <a:buNone/>
            </a:pPr>
            <a:r>
              <a:rPr lang="en-US" dirty="0"/>
              <a:t> </a:t>
            </a:r>
            <a:endParaRPr lang="en-IN" dirty="0"/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en-US" dirty="0" smtClean="0"/>
              <a:t>Advantages of the Policy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688632"/>
          </a:xfrm>
        </p:spPr>
        <p:txBody>
          <a:bodyPr>
            <a:normAutofit fontScale="850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Transparent coal allotment system.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It is a customer choice of selecting </a:t>
            </a:r>
            <a:r>
              <a:rPr lang="en-US" dirty="0" err="1" smtClean="0"/>
              <a:t>despatch</a:t>
            </a:r>
            <a:r>
              <a:rPr lang="en-US" dirty="0" smtClean="0"/>
              <a:t> point &amp; Grade.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100% of normative requirement can be procured as against 75% earlier.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Provision for Third party sampling for all customers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Sector wise demarcation of auctioned quantity  which result in continuous delivery of coal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New  units who are not having coal linkage or allotment at present are also eligible. Valid CFO is required.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FSA will be signed for 5 years instead of present 3 years period. This will be extendable for another 5 years with mutual acceptance. </a:t>
            </a:r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dirty="0" smtClean="0"/>
              <a:t>AOL STATUS IN  SCCL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401080" cy="5429288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AutoNum type="arabicPeriod"/>
            </a:pPr>
            <a:r>
              <a:rPr lang="en-US" dirty="0" smtClean="0"/>
              <a:t>SCCL conducted “Auction of linkages of non-regulated sector” in 3 phases (Tranche-1, Tranche-2 and </a:t>
            </a:r>
            <a:r>
              <a:rPr lang="en-US" dirty="0" err="1" smtClean="0"/>
              <a:t>Supp.Tranche</a:t>
            </a:r>
            <a:r>
              <a:rPr lang="en-US" dirty="0" smtClean="0"/>
              <a:t>) for all 4 sectors (cement, CPP, Sponge and Others) from October 2016 to February 2017. 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r>
              <a:rPr lang="en-US" dirty="0" smtClean="0"/>
              <a:t>A total quantity of 7.82 million </a:t>
            </a:r>
            <a:r>
              <a:rPr lang="en-US" dirty="0" err="1" smtClean="0"/>
              <a:t>tonnes</a:t>
            </a:r>
            <a:r>
              <a:rPr lang="en-US" dirty="0" smtClean="0"/>
              <a:t> was sold in the above auctions and 93 E-FSAs were signed with the successful bidders of cement, CPP, Sponge and others sectors.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r>
              <a:rPr lang="en-US" dirty="0" smtClean="0"/>
              <a:t>The coal supplies were commenced from </a:t>
            </a:r>
            <a:br>
              <a:rPr lang="en-US" dirty="0" smtClean="0"/>
            </a:br>
            <a:r>
              <a:rPr lang="en-US" dirty="0" smtClean="0"/>
              <a:t>01-04-2017. 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sz="900" dirty="0" smtClean="0"/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4282" y="607046"/>
          <a:ext cx="8747623" cy="5679475"/>
        </p:xfrm>
        <a:graphic>
          <a:graphicData uri="http://schemas.openxmlformats.org/drawingml/2006/table">
            <a:tbl>
              <a:tblPr/>
              <a:tblGrid>
                <a:gridCol w="766286"/>
                <a:gridCol w="477685"/>
                <a:gridCol w="617012"/>
                <a:gridCol w="617012"/>
                <a:gridCol w="477685"/>
                <a:gridCol w="617012"/>
                <a:gridCol w="617012"/>
                <a:gridCol w="477685"/>
                <a:gridCol w="477685"/>
                <a:gridCol w="553322"/>
                <a:gridCol w="477685"/>
                <a:gridCol w="617012"/>
                <a:gridCol w="617012"/>
                <a:gridCol w="477685"/>
                <a:gridCol w="477685"/>
                <a:gridCol w="382148"/>
              </a:tblGrid>
              <a:tr h="697449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Performance of AUCTION </a:t>
                      </a:r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 LINKAGE </a:t>
                      </a:r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–Tranche I , II and </a:t>
                      </a:r>
                      <a:r>
                        <a:rPr lang="en-IN" sz="1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Supp.Tranches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839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TRANCHES</a:t>
                      </a:r>
                    </a:p>
                  </a:txBody>
                  <a:tcPr marL="4359" marR="4359" marT="4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CEMENT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CPP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SPONGE IRON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638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4558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TRANCHE I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3.03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0.5476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18.07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2.452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37.56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7.432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1.4856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92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TRANCHE II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2.1285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34.28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3.610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2.3396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64.81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0.1806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24.74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2.9065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0.8599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29.59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13.4565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5.5086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40.9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792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SUPP. TRANCHE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0.165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24.96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0.040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0.0392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98.00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1.058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0.6135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57.99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1.759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0.8177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46.5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58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9.901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2.8411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28.70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6.102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3.2998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54.08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0.1926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11.39645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4.9545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1.4784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29.84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22.6475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7.8119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15074" y="14285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million </a:t>
            </a:r>
            <a:r>
              <a:rPr lang="en-US" dirty="0" err="1" smtClean="0"/>
              <a:t>tonnes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488"/>
            <a:ext cx="8258204" cy="26432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OFFERED QUANTITES </a:t>
            </a:r>
            <a:br>
              <a:rPr lang="en-US" dirty="0" smtClean="0"/>
            </a:br>
            <a:r>
              <a:rPr lang="en-US" dirty="0" smtClean="0"/>
              <a:t>(SETOR WISE/MINE WISE/GRADE WISE) IN TRANCHE-III</a:t>
            </a:r>
            <a:br>
              <a:rPr lang="en-US" dirty="0" smtClean="0"/>
            </a:br>
            <a:r>
              <a:rPr lang="en-US" dirty="0" smtClean="0"/>
              <a:t>(PRESENT AUCTION OF LINKAGES)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00035" y="357166"/>
          <a:ext cx="7846296" cy="6465605"/>
        </p:xfrm>
        <a:graphic>
          <a:graphicData uri="http://schemas.openxmlformats.org/drawingml/2006/table">
            <a:tbl>
              <a:tblPr/>
              <a:tblGrid>
                <a:gridCol w="265510"/>
                <a:gridCol w="1858575"/>
                <a:gridCol w="714133"/>
                <a:gridCol w="668355"/>
                <a:gridCol w="622576"/>
                <a:gridCol w="906397"/>
                <a:gridCol w="860621"/>
                <a:gridCol w="1254308"/>
                <a:gridCol w="695821"/>
              </a:tblGrid>
              <a:tr h="149088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AUCTION OF LINKAGES- 3rd Tranche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8802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SOURCE WISE OFFERED QTY FOR CEMENT SUB SECTOR (1st day)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5799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NO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SOURCE(MINE IN CASE OF ROAD, CHP/ RLY SDG IN CASE OF RAIL)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SIZE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QTY IN TONNES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RESERVE PRICE IN RS /T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SECONDARY SOURCES/BACKUP MINE(TO BE USED IN CASE OF FORCE MAJEURE EVENT)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GRADE &amp; TYPE (SECONDARY SOUR CE)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768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GDK-1 CHP (RG-I AREA)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RAIL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G8-CRR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- 250mm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1,60,000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2960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KCHP LINE IV/ MNG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G7-CRR / RAIL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138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GK OC (KOTHAGUDEM)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G7-SLK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-100mm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1,40,000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3290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RCHP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G7-SLK /ROAD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81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SRP, OC-2, SRIRAMPUR AREA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G8-CRR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50,000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2960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GDK-9 (VAKILPALLI)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G8-CRR/ 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67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3,50,000.00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67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Willing Road customers can take Coal through Rail mode also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8540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NB : The Reserve price is as per Price Notified for Non-Power sector customers.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CRR   - Crushed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SLK    - Slack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ROM - Run of Mine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26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12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AUCTION OF LINKAGES- 3rd Tranche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4312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SOURCE WISE OFFERED QTY FOR CEMENT SUB SECTOR (2nd day)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5799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S.NO</a:t>
                      </a: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SOURCE(MINE IN CASE OF ROAD, CHP/ RLY SDG IN CASE OF RAIL)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SIZE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QTY IN TONNES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RESERVE PRICE IN RS /T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SECONDARY SOURCES/BACKUP MINE(TO BE USED IN CASE OF FORCE MAJEURE EVENT)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 (SECONDARY SOUR CE)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40">
                <a:tc>
                  <a:txBody>
                    <a:bodyPr/>
                    <a:lstStyle/>
                    <a:p>
                      <a:pPr algn="r" fontAlgn="b"/>
                      <a:r>
                        <a:rPr lang="en-IN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KTK-8 (KLP) (BHOOPALPALLI)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G5-ROM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- 250mm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60,000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KTK OC 2 (BHOOPALPALLI)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G5-CRR / 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40">
                <a:tc>
                  <a:txBody>
                    <a:bodyPr/>
                    <a:lstStyle/>
                    <a:p>
                      <a:pPr algn="r" fontAlgn="b"/>
                      <a:r>
                        <a:rPr lang="en-IN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RCHP (KOTHAGUDEM)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G7-SLK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-100mm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50,000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3290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GK OC (KOTHAGUDEM)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G7-SLK /ROAD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40">
                <a:tc>
                  <a:txBody>
                    <a:bodyPr/>
                    <a:lstStyle/>
                    <a:p>
                      <a:pPr algn="r" fontAlgn="b"/>
                      <a:r>
                        <a:rPr lang="en-IN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GDK-9 (VAKILPALLI- RG-II Area)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G8-CRR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3797" marR="3797" marT="37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50,000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2960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GDK-7  LEP (RG-II AREA)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G8-ROM/ ROAD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12">
                <a:tc>
                  <a:txBody>
                    <a:bodyPr/>
                    <a:lstStyle/>
                    <a:p>
                      <a:pPr algn="l" fontAlgn="b"/>
                      <a:r>
                        <a:rPr lang="en-IN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1,60,000.00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Willing Road customers can take Coal through Rail mode also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NB : The Reserve price is as per Price Notified for Non-Power sector customers.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CRR   - Crushed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SLK    - Slack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ROM - Run of Mine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39">
                <a:tc>
                  <a:txBody>
                    <a:bodyPr/>
                    <a:lstStyle/>
                    <a:p>
                      <a:pPr algn="l" fontAlgn="b"/>
                      <a:endParaRPr lang="en-IN" sz="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RND  - Round</a:t>
                      </a: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797" marR="3797" marT="37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57356" y="-2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20-03-2018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143108" y="342900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21-03-2018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28596" y="714356"/>
          <a:ext cx="7789154" cy="4236430"/>
        </p:xfrm>
        <a:graphic>
          <a:graphicData uri="http://schemas.openxmlformats.org/drawingml/2006/table">
            <a:tbl>
              <a:tblPr/>
              <a:tblGrid>
                <a:gridCol w="476857"/>
                <a:gridCol w="1837800"/>
                <a:gridCol w="706149"/>
                <a:gridCol w="660884"/>
                <a:gridCol w="332278"/>
                <a:gridCol w="896267"/>
                <a:gridCol w="851002"/>
                <a:gridCol w="1140703"/>
                <a:gridCol w="887214"/>
              </a:tblGrid>
              <a:tr h="20156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AUCTION OF LINKAGES- 3rd Tranche</a:t>
                      </a:r>
                    </a:p>
                  </a:txBody>
                  <a:tcPr marL="4214" marR="4214" marT="42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6653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SOURCE WISE OFFERED QTY FOR CPP SUB SECTOR</a:t>
                      </a:r>
                    </a:p>
                  </a:txBody>
                  <a:tcPr marL="4214" marR="4214" marT="42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77402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S. NO</a:t>
                      </a:r>
                    </a:p>
                  </a:txBody>
                  <a:tcPr marL="4214" marR="4214" marT="42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SOURCE(MINE IN CASE OF ROAD, CHP/ RLY SDG IN CASE OF RAIL)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SIZE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QTY IN TONNES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RESERVE PRICE IN RS /T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SECONDARY SOURCE/BACKUP MINE(TO BE USED IN CASE OF FORCE MAJEURE EVENT)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 (SECONDARY SOUR CE)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64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214" marR="4214" marT="42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RCHP (KOTHAGUDEM)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G13-CRR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3,00,000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1560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Koyagudem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OC 2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 CRR  / ROAD       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65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214" marR="4214" marT="42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YLD CHP (YELLANDU)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RAIL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G13-CRR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3,00,000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1560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RCHP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 CRR / RAIL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411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214" marR="4214" marT="42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KHAIRGURA OC (BELLAMPALLI)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G13-ROM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1,00,000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KOYAGUDEM OC 2 (YELLANDU)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 CRR /ROAD    </a:t>
                      </a:r>
                    </a:p>
                  </a:txBody>
                  <a:tcPr marL="4214" marR="4214" marT="42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36">
                <a:tc>
                  <a:txBody>
                    <a:bodyPr/>
                    <a:lstStyle/>
                    <a:p>
                      <a:pPr algn="l" fontAlgn="b"/>
                      <a:endParaRPr lang="en-IN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7,00,000.00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071">
                <a:tc>
                  <a:txBody>
                    <a:bodyPr/>
                    <a:lstStyle/>
                    <a:p>
                      <a:pPr algn="l" fontAlgn="b"/>
                      <a:endParaRPr lang="en-IN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Willing Road customers can take Coal through Rail mode also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748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NB : The Reserve price is as per Price Notified for Non-Power sector customers.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48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CRR   - Crushed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48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SLK    - Slack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48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ROM - Run of Mine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48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RND  - Round</a:t>
                      </a: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05">
                <a:tc>
                  <a:txBody>
                    <a:bodyPr/>
                    <a:lstStyle/>
                    <a:p>
                      <a:pPr algn="l" fontAlgn="b"/>
                      <a:endParaRPr lang="en-IN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4" marR="4214" marT="42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5984" y="285728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22-03-2018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40468" y="252914"/>
          <a:ext cx="8264586" cy="6354383"/>
        </p:xfrm>
        <a:graphic>
          <a:graphicData uri="http://schemas.openxmlformats.org/drawingml/2006/table">
            <a:tbl>
              <a:tblPr/>
              <a:tblGrid>
                <a:gridCol w="259106"/>
                <a:gridCol w="1813742"/>
                <a:gridCol w="696904"/>
                <a:gridCol w="652233"/>
                <a:gridCol w="607558"/>
                <a:gridCol w="884535"/>
                <a:gridCol w="839860"/>
                <a:gridCol w="1733330"/>
                <a:gridCol w="777318"/>
              </a:tblGrid>
              <a:tr h="158954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AUCTION OF LINKAGES- 3rd Tranche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58954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SOURCE WISE OFFERED QTY FOR OTHERS SUB SECTOR (1ST DAY)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262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S. NO</a:t>
                      </a:r>
                    </a:p>
                  </a:txBody>
                  <a:tcPr marL="3136" marR="3136" marT="31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SOURCE(MINE IN CASE OF ROAD, CHP/ RLY SDG IN CASE OF RAIL)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SIZE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QTY IN TONNES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RESERVE PRICE IN RS /T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SECONDARY SOURCE/BACKUP MINE(TO BE USED IN CASE OF FORCE MAJEURE EVENT)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 (SECONDARY SOUR CE)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03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RCHP (KOTHAGUDEM)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G7-RND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200mm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60,000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3487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GK OC (KOTHAGUDEM)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G7-RND/ 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03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RCHP (KOTHAGUDEM)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G13-CRR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1,00,000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JVR OC2 (KOTHAGUDEM)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G13-CRR/ROAD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683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KTK-8 (KLP) (BHOOPALPALLI)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G5-ROM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 mm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1,00,000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KTK-OC2 (BHOOPALPALLI)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G5-CRR/ROAD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50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2,60,000.00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50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Willing Road customers can take Coal through Rail mode also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368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NB : The Reserve price is as per Price Notified for Non-Power sector customers.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954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CRR   - Crushed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954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SLK    - Slack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954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ROM - Run of Mine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954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RND  - Round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954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954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AUCTION OF LINKAGES- 3rd Tranche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0468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SOURCE WISE OFFERED QTY FOR OTHERS SUB SECTOR (2ND DAY)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262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S. NO</a:t>
                      </a:r>
                    </a:p>
                  </a:txBody>
                  <a:tcPr marL="3136" marR="3136" marT="31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SOURCE(MINE IN CASE OF ROAD, CHP/ RLY SDG IN CASE OF RAIL)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SIZE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QTY IN TONNES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RESERVE PRICE IN RS /T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SECONDARY SOURCE/BACKUP MINE(TO BE USED IN CASE OF FORCE MAJEURE EVENT)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 (SECONDARY SOUR CE)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03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MEDIPALLI OC (RAMAGUNDAM)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G7-RND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200mm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1,00,000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3487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GK OC (KOTHAGUDEM)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G7-RND/ 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703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RK-7 (MANDAMARRI)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G7-RND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200mm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40,000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3487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MEDIPALLI OC (RAMAGUNDAM)</a:t>
                      </a:r>
                    </a:p>
                  </a:txBody>
                  <a:tcPr marL="3136" marR="3136" marT="31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G7-RND/ 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09"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JVR-OC2 (KOTHAGUDEMI)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G13-CRR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 mm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1,00,000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1560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JVR-OC1 (KOTHAGUDEMI)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G13-CRR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0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2,40,000.00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09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Willing Road customers can take Coal through Rail mode also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809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NB : The Reserve price is as per Price Notified for Non-Power sector customers.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809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CRR   - Crushed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841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SLK    - Slack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809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ROM - Run of Mine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810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RND  - Round</a:t>
                      </a: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136" marR="3136" marT="31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28794" y="-12166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23-03-2018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328612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27-03-2018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hlinkClick r:id="rId2"/>
              </a:rPr>
              <a:t>The scheme documents and model FSA are </a:t>
            </a:r>
            <a:r>
              <a:rPr lang="en-US" dirty="0" err="1" smtClean="0">
                <a:hlinkClick r:id="rId2"/>
              </a:rPr>
              <a:t>avilable</a:t>
            </a:r>
            <a:r>
              <a:rPr lang="en-US" dirty="0" smtClean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in SCCL </a:t>
            </a:r>
            <a:r>
              <a:rPr lang="en-US" dirty="0" smtClean="0">
                <a:hlinkClick r:id="rId2"/>
              </a:rPr>
              <a:t>website: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www.scclmines.com/e-auction/auction of linkages</a:t>
            </a:r>
            <a:r>
              <a:rPr lang="en-US" dirty="0" smtClean="0"/>
              <a:t> and also on MSTC </a:t>
            </a:r>
            <a:r>
              <a:rPr lang="en-US" dirty="0" smtClean="0"/>
              <a:t>website (mstcecommecrce.com)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Pl </a:t>
            </a:r>
            <a:r>
              <a:rPr lang="en-US" dirty="0" smtClean="0"/>
              <a:t>contact for any further clarification: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NV </a:t>
            </a:r>
            <a:r>
              <a:rPr lang="en-US" dirty="0" err="1" smtClean="0"/>
              <a:t>Rajashekar</a:t>
            </a:r>
            <a:r>
              <a:rPr lang="en-US" dirty="0" smtClean="0"/>
              <a:t> </a:t>
            </a:r>
            <a:r>
              <a:rPr lang="en-US" dirty="0" err="1" smtClean="0"/>
              <a:t>Rao</a:t>
            </a:r>
            <a:r>
              <a:rPr lang="en-US" dirty="0" smtClean="0"/>
              <a:t>        DGM/SCCL   </a:t>
            </a:r>
            <a:r>
              <a:rPr lang="en-US" dirty="0" smtClean="0"/>
              <a:t>:9491144551</a:t>
            </a:r>
          </a:p>
          <a:p>
            <a:pPr>
              <a:buNone/>
            </a:pPr>
            <a:r>
              <a:rPr lang="en-US" dirty="0" err="1" smtClean="0"/>
              <a:t>T.Srinivas</a:t>
            </a:r>
            <a:r>
              <a:rPr lang="en-US" dirty="0" smtClean="0"/>
              <a:t>                         </a:t>
            </a:r>
            <a:r>
              <a:rPr lang="en-US" dirty="0" smtClean="0"/>
              <a:t>DGM/SCCL  : 9491144282</a:t>
            </a:r>
          </a:p>
          <a:p>
            <a:pPr>
              <a:buNone/>
            </a:pPr>
            <a:r>
              <a:rPr lang="en-US" dirty="0" smtClean="0"/>
              <a:t>Sri </a:t>
            </a:r>
            <a:r>
              <a:rPr lang="en-US" dirty="0" err="1" smtClean="0"/>
              <a:t>Vikas</a:t>
            </a:r>
            <a:r>
              <a:rPr lang="en-US" dirty="0" smtClean="0"/>
              <a:t> </a:t>
            </a:r>
            <a:r>
              <a:rPr lang="en-US" dirty="0" err="1" smtClean="0"/>
              <a:t>Jaiswal</a:t>
            </a:r>
            <a:r>
              <a:rPr lang="en-US" dirty="0" smtClean="0"/>
              <a:t> MSTC:                       09903042449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5" descr="E:\e\Dilip PPT &amp; MoC\Flowers\0612062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95350"/>
            <a:ext cx="7620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33600" y="3733800"/>
            <a:ext cx="4867006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THANK YOU</a:t>
            </a:r>
          </a:p>
        </p:txBody>
      </p:sp>
      <p:sp>
        <p:nvSpPr>
          <p:cNvPr id="122884" name="Slide Number Placeholder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94359B7-D999-48A3-8D31-514B08226F57}" type="slidenum">
              <a:rPr lang="en-IN" sz="1400"/>
              <a:pPr algn="r"/>
              <a:t>22</a:t>
            </a:fld>
            <a:endParaRPr lang="en-IN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1837</Words>
  <Application>Microsoft Office PowerPoint</Application>
  <PresentationFormat>On-screen Show (4:3)</PresentationFormat>
  <Paragraphs>487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THE SINGARENI COLLIERIES COMPANY LIMITED  WELCOME</vt:lpstr>
      <vt:lpstr>AUCTION OF LINKAGES OF  NON-REGULATED SECTOR </vt:lpstr>
      <vt:lpstr>NEW COAL ALLOTMENT POLICY  Ministry of coal Govt. of India has announced a new coal allotment policy  called “AUCTION OF LINKAGES OF NON-REGULATED SECTOR” vide no. NO.23011/51/2015-CPD(Pt1), dt:15-02-2016.</vt:lpstr>
      <vt:lpstr>PREVIOUS  COAL ALLOTMENT SYSTEM </vt:lpstr>
      <vt:lpstr>POLICY GUIDELINES OF  “AUCTION OF LINKAGES OF NON-REGULATED SECTOR” (New Policy)</vt:lpstr>
      <vt:lpstr>1.    Policy guide lines of AOL</vt:lpstr>
      <vt:lpstr>Policy guidelines contd….</vt:lpstr>
      <vt:lpstr>Policy guidelines contd…</vt:lpstr>
      <vt:lpstr>Policy guidelines contd….</vt:lpstr>
      <vt:lpstr>2. Methodology of auction</vt:lpstr>
      <vt:lpstr>2. Methodology of auction contd…</vt:lpstr>
      <vt:lpstr>The auction method is illustrated below:</vt:lpstr>
      <vt:lpstr>Other Important points</vt:lpstr>
      <vt:lpstr>Advantages of the Policy</vt:lpstr>
      <vt:lpstr>AOL STATUS IN  SCCL</vt:lpstr>
      <vt:lpstr>Slide 16</vt:lpstr>
      <vt:lpstr>OFFERED QUANTITES  (SETOR WISE/MINE WISE/GRADE WISE) IN TRANCHE-III (PRESENT AUCTION OF LINKAGES)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AUCTION OF LINKAGES OF  NON-REGULATED SECTOR</dc:title>
  <dc:creator>mkt</dc:creator>
  <cp:lastModifiedBy>mkt</cp:lastModifiedBy>
  <cp:revision>93</cp:revision>
  <dcterms:created xsi:type="dcterms:W3CDTF">2016-03-01T06:26:37Z</dcterms:created>
  <dcterms:modified xsi:type="dcterms:W3CDTF">2018-03-05T14:13:24Z</dcterms:modified>
</cp:coreProperties>
</file>