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2"/>
  </p:notesMasterIdLst>
  <p:handoutMasterIdLst>
    <p:handoutMasterId r:id="rId43"/>
  </p:handoutMasterIdLst>
  <p:sldIdLst>
    <p:sldId id="292" r:id="rId2"/>
    <p:sldId id="778" r:id="rId3"/>
    <p:sldId id="781" r:id="rId4"/>
    <p:sldId id="803" r:id="rId5"/>
    <p:sldId id="763" r:id="rId6"/>
    <p:sldId id="711" r:id="rId7"/>
    <p:sldId id="633" r:id="rId8"/>
    <p:sldId id="725" r:id="rId9"/>
    <p:sldId id="713" r:id="rId10"/>
    <p:sldId id="659" r:id="rId11"/>
    <p:sldId id="802" r:id="rId12"/>
    <p:sldId id="693" r:id="rId13"/>
    <p:sldId id="806" r:id="rId14"/>
    <p:sldId id="805" r:id="rId15"/>
    <p:sldId id="780" r:id="rId16"/>
    <p:sldId id="807" r:id="rId17"/>
    <p:sldId id="765" r:id="rId18"/>
    <p:sldId id="661" r:id="rId19"/>
    <p:sldId id="726" r:id="rId20"/>
    <p:sldId id="808" r:id="rId21"/>
    <p:sldId id="809" r:id="rId22"/>
    <p:sldId id="810" r:id="rId23"/>
    <p:sldId id="727" r:id="rId24"/>
    <p:sldId id="811" r:id="rId25"/>
    <p:sldId id="728" r:id="rId26"/>
    <p:sldId id="779" r:id="rId27"/>
    <p:sldId id="676" r:id="rId28"/>
    <p:sldId id="451" r:id="rId29"/>
    <p:sldId id="799" r:id="rId30"/>
    <p:sldId id="798" r:id="rId31"/>
    <p:sldId id="738" r:id="rId32"/>
    <p:sldId id="739" r:id="rId33"/>
    <p:sldId id="740" r:id="rId34"/>
    <p:sldId id="741" r:id="rId35"/>
    <p:sldId id="683" r:id="rId36"/>
    <p:sldId id="730" r:id="rId37"/>
    <p:sldId id="731" r:id="rId38"/>
    <p:sldId id="747" r:id="rId39"/>
    <p:sldId id="749" r:id="rId40"/>
    <p:sldId id="680" r:id="rId41"/>
  </p:sldIdLst>
  <p:sldSz cx="9144000" cy="6858000" type="screen4x3"/>
  <p:notesSz cx="6797675"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9966"/>
    <a:srgbClr val="00CC00"/>
    <a:srgbClr val="009900"/>
    <a:srgbClr val="FF6600"/>
    <a:srgbClr val="FF6699"/>
    <a:srgbClr val="800000"/>
    <a:srgbClr val="800080"/>
    <a:srgbClr val="FBCDA7"/>
    <a:srgbClr val="FBCBA3"/>
    <a:srgbClr val="FAC29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04" autoAdjust="0"/>
    <p:restoredTop sz="93095" autoAdjust="0"/>
  </p:normalViewPr>
  <p:slideViewPr>
    <p:cSldViewPr>
      <p:cViewPr varScale="1">
        <p:scale>
          <a:sx n="78" d="100"/>
          <a:sy n="78" d="100"/>
        </p:scale>
        <p:origin x="1459" y="77"/>
      </p:cViewPr>
      <p:guideLst>
        <p:guide orient="horz" pos="2160"/>
        <p:guide pos="2880"/>
      </p:guideLst>
    </p:cSldViewPr>
  </p:slideViewPr>
  <p:notesTextViewPr>
    <p:cViewPr>
      <p:scale>
        <a:sx n="1" d="1"/>
        <a:sy n="1" d="1"/>
      </p:scale>
      <p:origin x="0" y="0"/>
    </p:cViewPr>
  </p:notesTextViewPr>
  <p:sorterViewPr>
    <p:cViewPr varScale="1">
      <p:scale>
        <a:sx n="1" d="1"/>
        <a:sy n="1" d="1"/>
      </p:scale>
      <p:origin x="0" y="444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handoutMaster" Target="handoutMasters/handoutMaster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31"/>
    </mc:Choice>
    <mc:Fallback>
      <c:style val="31"/>
    </mc:Fallback>
  </mc:AlternateContent>
  <c:chart>
    <c:autoTitleDeleted val="1"/>
    <c:plotArea>
      <c:layout>
        <c:manualLayout>
          <c:layoutTarget val="inner"/>
          <c:xMode val="edge"/>
          <c:yMode val="edge"/>
          <c:x val="0.36390897043185727"/>
          <c:y val="7.6045551855882104E-2"/>
          <c:w val="0.50932584871522157"/>
          <c:h val="0.84534901619738312"/>
        </c:manualLayout>
      </c:layout>
      <c:scatterChart>
        <c:scatterStyle val="lineMarker"/>
        <c:varyColors val="0"/>
        <c:ser>
          <c:idx val="0"/>
          <c:order val="0"/>
          <c:tx>
            <c:strRef>
              <c:f>Sheet1!$B$1</c:f>
              <c:strCache>
                <c:ptCount val="1"/>
                <c:pt idx="0">
                  <c:v>(Rs./tonne)</c:v>
                </c:pt>
              </c:strCache>
            </c:strRef>
          </c:tx>
          <c:spPr>
            <a:ln w="66675">
              <a:noFill/>
            </a:ln>
          </c:spPr>
          <c:xVal>
            <c:strRef>
              <c:f>Sheet1!$A$2:$A$11</c:f>
              <c:strCache>
                <c:ptCount val="10"/>
                <c:pt idx="0">
                  <c:v>FPO 1</c:v>
                </c:pt>
                <c:pt idx="1">
                  <c:v>FPO 2</c:v>
                </c:pt>
                <c:pt idx="2">
                  <c:v>FPO 3</c:v>
                </c:pt>
                <c:pt idx="3">
                  <c:v>FPO 4</c:v>
                </c:pt>
                <c:pt idx="4">
                  <c:v>FPO 5</c:v>
                </c:pt>
                <c:pt idx="5">
                  <c:v>FPO 6</c:v>
                </c:pt>
                <c:pt idx="6">
                  <c:v>FPO 7</c:v>
                </c:pt>
                <c:pt idx="7">
                  <c:v>FPO 8</c:v>
                </c:pt>
                <c:pt idx="8">
                  <c:v>FPO 9</c:v>
                </c:pt>
                <c:pt idx="9">
                  <c:v>FPO 10</c:v>
                </c:pt>
              </c:strCache>
            </c:strRef>
          </c:xVal>
          <c:yVal>
            <c:numRef>
              <c:f>Sheet1!$B$2:$B$11</c:f>
              <c:numCache>
                <c:formatCode>General</c:formatCode>
                <c:ptCount val="10"/>
                <c:pt idx="0">
                  <c:v>22</c:v>
                </c:pt>
                <c:pt idx="1">
                  <c:v>23</c:v>
                </c:pt>
                <c:pt idx="2">
                  <c:v>25</c:v>
                </c:pt>
                <c:pt idx="3">
                  <c:v>27</c:v>
                </c:pt>
                <c:pt idx="4">
                  <c:v>29</c:v>
                </c:pt>
                <c:pt idx="5">
                  <c:v>31</c:v>
                </c:pt>
                <c:pt idx="6">
                  <c:v>33</c:v>
                </c:pt>
                <c:pt idx="7">
                  <c:v>35</c:v>
                </c:pt>
                <c:pt idx="8">
                  <c:v>37</c:v>
                </c:pt>
              </c:numCache>
            </c:numRef>
          </c:yVal>
          <c:smooth val="0"/>
          <c:extLst>
            <c:ext xmlns:c16="http://schemas.microsoft.com/office/drawing/2014/chart" uri="{C3380CC4-5D6E-409C-BE32-E72D297353CC}">
              <c16:uniqueId val="{00000000-1007-45E6-949C-C9DA0CE400A8}"/>
            </c:ext>
          </c:extLst>
        </c:ser>
        <c:dLbls>
          <c:showLegendKey val="0"/>
          <c:showVal val="0"/>
          <c:showCatName val="0"/>
          <c:showSerName val="0"/>
          <c:showPercent val="0"/>
          <c:showBubbleSize val="0"/>
        </c:dLbls>
        <c:axId val="227955840"/>
        <c:axId val="227957376"/>
      </c:scatterChart>
      <c:valAx>
        <c:axId val="227955840"/>
        <c:scaling>
          <c:orientation val="minMax"/>
        </c:scaling>
        <c:delete val="1"/>
        <c:axPos val="b"/>
        <c:majorTickMark val="out"/>
        <c:minorTickMark val="none"/>
        <c:tickLblPos val="nextTo"/>
        <c:crossAx val="227957376"/>
        <c:crossesAt val="21"/>
        <c:crossBetween val="midCat"/>
      </c:valAx>
      <c:valAx>
        <c:axId val="227957376"/>
        <c:scaling>
          <c:orientation val="minMax"/>
          <c:max val="37"/>
          <c:min val="21"/>
        </c:scaling>
        <c:delete val="0"/>
        <c:axPos val="l"/>
        <c:majorGridlines/>
        <c:numFmt formatCode="#,##0" sourceLinked="0"/>
        <c:majorTickMark val="out"/>
        <c:minorTickMark val="none"/>
        <c:tickLblPos val="nextTo"/>
        <c:txPr>
          <a:bodyPr/>
          <a:lstStyle/>
          <a:p>
            <a:pPr>
              <a:defRPr lang="en-IN" sz="1600" baseline="0">
                <a:latin typeface="+mn-lt"/>
              </a:defRPr>
            </a:pPr>
            <a:endParaRPr lang="en-US"/>
          </a:p>
        </c:txPr>
        <c:crossAx val="227955840"/>
        <c:crosses val="autoZero"/>
        <c:crossBetween val="midCat"/>
      </c:valAx>
    </c:plotArea>
    <c:plotVisOnly val="1"/>
    <c:dispBlanksAs val="gap"/>
    <c:showDLblsOverMax val="0"/>
  </c:chart>
  <c:txPr>
    <a:bodyPr/>
    <a:lstStyle/>
    <a:p>
      <a:pPr>
        <a:defRPr sz="1800"/>
      </a:pPr>
      <a:endParaRPr lang="en-US"/>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5_1">
  <dgm:title val=""/>
  <dgm:desc val=""/>
  <dgm:catLst>
    <dgm:cat type="accent5" pri="11100"/>
  </dgm:catLst>
  <dgm:styleLbl name="node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5">
        <a:shade val="80000"/>
      </a:schemeClr>
    </dgm:linClrLst>
    <dgm:effectClrLst/>
    <dgm:txLinClrLst/>
    <dgm:txFillClrLst/>
    <dgm:txEffectClrLst/>
  </dgm:styleLbl>
  <dgm:styleLbl name="node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f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align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b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dgm:txEffectClrLst/>
  </dgm:styleLbl>
  <dgm:styleLbl name="parChTrans2D2">
    <dgm:fillClrLst meth="repeat">
      <a:schemeClr val="accent5"/>
    </dgm:fillClrLst>
    <dgm:linClrLst meth="repeat">
      <a:schemeClr val="accent5"/>
    </dgm:linClrLst>
    <dgm:effectClrLst/>
    <dgm:txLinClrLst/>
    <dgm:txFillClrLst/>
    <dgm:txEffectClrLst/>
  </dgm:styleLbl>
  <dgm:styleLbl name="parChTrans2D3">
    <dgm:fillClrLst meth="repeat">
      <a:schemeClr val="accent5"/>
    </dgm:fillClrLst>
    <dgm:linClrLst meth="repeat">
      <a:schemeClr val="accent5"/>
    </dgm:linClrLst>
    <dgm:effectClrLst/>
    <dgm:txLinClrLst/>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con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align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trAlignAcc1">
    <dgm:fillClrLst meth="repeat">
      <a:schemeClr val="accent5">
        <a:alpha val="40000"/>
        <a:tint val="40000"/>
      </a:schemeClr>
    </dgm:fillClrLst>
    <dgm:linClrLst meth="repeat">
      <a:schemeClr val="accent5"/>
    </dgm:linClrLst>
    <dgm:effectClrLst/>
    <dgm:txLinClrLst/>
    <dgm:txFillClrLst meth="repeat">
      <a:schemeClr val="dk1"/>
    </dgm:txFillClrLst>
    <dgm:txEffectClrLst/>
  </dgm:styleLbl>
  <dgm:styleLbl name="b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fgAcc0">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2">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3">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4">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26E75B2-9277-4235-A971-7128B632FA7D}" type="doc">
      <dgm:prSet loTypeId="urn:microsoft.com/office/officeart/2005/8/layout/orgChart1" loCatId="hierarchy" qsTypeId="urn:microsoft.com/office/officeart/2005/8/quickstyle/simple1" qsCatId="simple" csTypeId="urn:microsoft.com/office/officeart/2005/8/colors/accent0_2" csCatId="mainScheme" phldr="1"/>
      <dgm:spPr/>
      <dgm:t>
        <a:bodyPr/>
        <a:lstStyle/>
        <a:p>
          <a:endParaRPr lang="en-IN"/>
        </a:p>
      </dgm:t>
    </dgm:pt>
    <dgm:pt modelId="{04AE0325-2160-4761-82C5-125EADA4E9C7}">
      <dgm:prSet phldrT="[Text]" custT="1"/>
      <dgm:spPr>
        <a:noFill/>
      </dgm:spPr>
      <dgm:t>
        <a:bodyPr/>
        <a:lstStyle/>
        <a:p>
          <a:r>
            <a:rPr lang="en-IN" sz="2000" b="1" dirty="0">
              <a:latin typeface="+mn-lt"/>
            </a:rPr>
            <a:t>2-Stage Online Electronic Auction</a:t>
          </a:r>
        </a:p>
      </dgm:t>
    </dgm:pt>
    <dgm:pt modelId="{434AFABF-87C9-4F11-9A26-24BB0F566BE2}" type="parTrans" cxnId="{DE579CF4-14D2-49C5-80B0-72C33469443B}">
      <dgm:prSet/>
      <dgm:spPr/>
      <dgm:t>
        <a:bodyPr/>
        <a:lstStyle/>
        <a:p>
          <a:endParaRPr lang="en-IN" sz="2000" b="1"/>
        </a:p>
      </dgm:t>
    </dgm:pt>
    <dgm:pt modelId="{12396924-6B3D-422B-95D9-D60DAAFF2186}" type="sibTrans" cxnId="{DE579CF4-14D2-49C5-80B0-72C33469443B}">
      <dgm:prSet custT="1"/>
      <dgm:spPr>
        <a:solidFill>
          <a:schemeClr val="accent1">
            <a:lumMod val="20000"/>
            <a:lumOff val="80000"/>
            <a:alpha val="90000"/>
          </a:schemeClr>
        </a:solidFill>
      </dgm:spPr>
      <dgm:t>
        <a:bodyPr/>
        <a:lstStyle/>
        <a:p>
          <a:endParaRPr lang="en-IN"/>
        </a:p>
      </dgm:t>
    </dgm:pt>
    <dgm:pt modelId="{F2C9882E-FFCE-49EB-B8C5-DE341652DA5E}">
      <dgm:prSet phldrT="[Text]" custT="1"/>
      <dgm:spPr>
        <a:noFill/>
      </dgm:spPr>
      <dgm:t>
        <a:bodyPr/>
        <a:lstStyle/>
        <a:p>
          <a:r>
            <a:rPr lang="en-IN" sz="2000" b="1" dirty="0">
              <a:latin typeface="+mn-lt"/>
            </a:rPr>
            <a:t>Technical Bid</a:t>
          </a:r>
        </a:p>
      </dgm:t>
    </dgm:pt>
    <dgm:pt modelId="{9A09BA8B-6487-43DB-8972-FD0D4B95851E}" type="parTrans" cxnId="{043B57FA-4F3A-4644-8495-3D25445D2682}">
      <dgm:prSet/>
      <dgm:spPr/>
      <dgm:t>
        <a:bodyPr/>
        <a:lstStyle/>
        <a:p>
          <a:endParaRPr lang="en-IN" sz="2000" b="1"/>
        </a:p>
      </dgm:t>
    </dgm:pt>
    <dgm:pt modelId="{D790235D-525D-4AFE-9404-CB5F415B6974}" type="sibTrans" cxnId="{043B57FA-4F3A-4644-8495-3D25445D2682}">
      <dgm:prSet/>
      <dgm:spPr>
        <a:solidFill>
          <a:schemeClr val="accent1">
            <a:lumMod val="20000"/>
            <a:lumOff val="80000"/>
            <a:alpha val="90000"/>
          </a:schemeClr>
        </a:solidFill>
      </dgm:spPr>
      <dgm:t>
        <a:bodyPr/>
        <a:lstStyle/>
        <a:p>
          <a:endParaRPr lang="en-IN"/>
        </a:p>
      </dgm:t>
    </dgm:pt>
    <dgm:pt modelId="{2714A37B-638D-4326-B57F-40D9766B8AFE}">
      <dgm:prSet phldrT="[Text]" custT="1"/>
      <dgm:spPr>
        <a:noFill/>
      </dgm:spPr>
      <dgm:t>
        <a:bodyPr/>
        <a:lstStyle/>
        <a:p>
          <a:r>
            <a:rPr lang="en-IN" sz="2000" b="1" dirty="0">
              <a:latin typeface="+mn-lt"/>
            </a:rPr>
            <a:t>Financial Bid</a:t>
          </a:r>
        </a:p>
      </dgm:t>
    </dgm:pt>
    <dgm:pt modelId="{FC2D2CA7-4CE7-4822-A118-E8AEA09A92CD}" type="parTrans" cxnId="{328D38BA-D294-48C7-B3F5-0DB4970EF0DB}">
      <dgm:prSet/>
      <dgm:spPr/>
      <dgm:t>
        <a:bodyPr/>
        <a:lstStyle/>
        <a:p>
          <a:endParaRPr lang="en-IN" sz="2000" b="1"/>
        </a:p>
      </dgm:t>
    </dgm:pt>
    <dgm:pt modelId="{A2B62C95-FB66-4AE8-A2F9-BEED552278E7}" type="sibTrans" cxnId="{328D38BA-D294-48C7-B3F5-0DB4970EF0DB}">
      <dgm:prSet custT="1"/>
      <dgm:spPr>
        <a:solidFill>
          <a:schemeClr val="accent1">
            <a:lumMod val="20000"/>
            <a:lumOff val="80000"/>
            <a:alpha val="90000"/>
          </a:schemeClr>
        </a:solidFill>
      </dgm:spPr>
      <dgm:t>
        <a:bodyPr/>
        <a:lstStyle/>
        <a:p>
          <a:endParaRPr lang="en-IN"/>
        </a:p>
      </dgm:t>
    </dgm:pt>
    <dgm:pt modelId="{38F4FBAB-E4C6-4DFA-9259-B2EA0C0E7E08}">
      <dgm:prSet custT="1"/>
      <dgm:spPr>
        <a:noFill/>
      </dgm:spPr>
      <dgm:t>
        <a:bodyPr/>
        <a:lstStyle/>
        <a:p>
          <a:r>
            <a:rPr lang="en-IN" sz="2000" b="1" dirty="0">
              <a:latin typeface="+mn-lt"/>
            </a:rPr>
            <a:t>Initial Offer</a:t>
          </a:r>
        </a:p>
      </dgm:t>
    </dgm:pt>
    <dgm:pt modelId="{5963E3FC-74F7-42B5-8401-8CFF6DF01CC0}" type="parTrans" cxnId="{3AD4212E-EA86-4B36-938E-174C4DA6D82B}">
      <dgm:prSet/>
      <dgm:spPr/>
      <dgm:t>
        <a:bodyPr/>
        <a:lstStyle/>
        <a:p>
          <a:endParaRPr lang="en-IN" sz="2000" b="1"/>
        </a:p>
      </dgm:t>
    </dgm:pt>
    <dgm:pt modelId="{E848E653-9C8A-4C1A-AE25-07B13AD3692B}" type="sibTrans" cxnId="{3AD4212E-EA86-4B36-938E-174C4DA6D82B}">
      <dgm:prSet/>
      <dgm:spPr>
        <a:solidFill>
          <a:schemeClr val="accent1">
            <a:lumMod val="20000"/>
            <a:lumOff val="80000"/>
            <a:alpha val="90000"/>
          </a:schemeClr>
        </a:solidFill>
      </dgm:spPr>
      <dgm:t>
        <a:bodyPr/>
        <a:lstStyle/>
        <a:p>
          <a:endParaRPr lang="en-IN"/>
        </a:p>
      </dgm:t>
    </dgm:pt>
    <dgm:pt modelId="{2D3E1E64-D97B-41C7-B4D2-84CE1745D35D}">
      <dgm:prSet custT="1"/>
      <dgm:spPr>
        <a:noFill/>
      </dgm:spPr>
      <dgm:t>
        <a:bodyPr/>
        <a:lstStyle/>
        <a:p>
          <a:r>
            <a:rPr lang="en-IN" sz="2000" b="1" dirty="0">
              <a:latin typeface="+mn-lt"/>
            </a:rPr>
            <a:t>Final Offer</a:t>
          </a:r>
        </a:p>
      </dgm:t>
    </dgm:pt>
    <dgm:pt modelId="{5A6F0263-53B1-456B-9EC1-6AE404F8B384}" type="parTrans" cxnId="{40EFF11D-06AF-4F27-B623-19ACCF9C6D3A}">
      <dgm:prSet/>
      <dgm:spPr/>
      <dgm:t>
        <a:bodyPr/>
        <a:lstStyle/>
        <a:p>
          <a:endParaRPr lang="en-IN" sz="2000" b="1"/>
        </a:p>
      </dgm:t>
    </dgm:pt>
    <dgm:pt modelId="{B90D2A02-5C90-4761-9221-580A8C2A6D05}" type="sibTrans" cxnId="{40EFF11D-06AF-4F27-B623-19ACCF9C6D3A}">
      <dgm:prSet/>
      <dgm:spPr>
        <a:solidFill>
          <a:schemeClr val="accent1">
            <a:lumMod val="20000"/>
            <a:lumOff val="80000"/>
            <a:alpha val="90000"/>
          </a:schemeClr>
        </a:solidFill>
      </dgm:spPr>
      <dgm:t>
        <a:bodyPr/>
        <a:lstStyle/>
        <a:p>
          <a:endParaRPr lang="en-IN"/>
        </a:p>
      </dgm:t>
    </dgm:pt>
    <dgm:pt modelId="{B9B6F5CA-0617-4D71-BA5E-7F4BE21B7453}" type="pres">
      <dgm:prSet presAssocID="{926E75B2-9277-4235-A971-7128B632FA7D}" presName="hierChild1" presStyleCnt="0">
        <dgm:presLayoutVars>
          <dgm:orgChart val="1"/>
          <dgm:chPref val="1"/>
          <dgm:dir/>
          <dgm:animOne val="branch"/>
          <dgm:animLvl val="lvl"/>
          <dgm:resizeHandles/>
        </dgm:presLayoutVars>
      </dgm:prSet>
      <dgm:spPr/>
    </dgm:pt>
    <dgm:pt modelId="{9479CCC0-667D-4DC4-8F77-58AA0EF410A1}" type="pres">
      <dgm:prSet presAssocID="{04AE0325-2160-4761-82C5-125EADA4E9C7}" presName="hierRoot1" presStyleCnt="0">
        <dgm:presLayoutVars>
          <dgm:hierBranch val="init"/>
        </dgm:presLayoutVars>
      </dgm:prSet>
      <dgm:spPr/>
    </dgm:pt>
    <dgm:pt modelId="{A9B1BE9B-595A-4A6F-B258-11CE964CB367}" type="pres">
      <dgm:prSet presAssocID="{04AE0325-2160-4761-82C5-125EADA4E9C7}" presName="rootComposite1" presStyleCnt="0"/>
      <dgm:spPr/>
    </dgm:pt>
    <dgm:pt modelId="{0843C378-CC04-47DF-AF2A-74A08FFE5433}" type="pres">
      <dgm:prSet presAssocID="{04AE0325-2160-4761-82C5-125EADA4E9C7}" presName="rootText1" presStyleLbl="node0" presStyleIdx="0" presStyleCnt="1" custScaleX="119342" custScaleY="108427">
        <dgm:presLayoutVars>
          <dgm:chPref val="3"/>
        </dgm:presLayoutVars>
      </dgm:prSet>
      <dgm:spPr/>
    </dgm:pt>
    <dgm:pt modelId="{2DD278F9-AD13-4E12-9EFC-5BA5FDBDF01B}" type="pres">
      <dgm:prSet presAssocID="{04AE0325-2160-4761-82C5-125EADA4E9C7}" presName="rootConnector1" presStyleLbl="node1" presStyleIdx="0" presStyleCnt="0"/>
      <dgm:spPr/>
    </dgm:pt>
    <dgm:pt modelId="{C6F00A14-191A-4998-A985-F386F7B7C6CB}" type="pres">
      <dgm:prSet presAssocID="{04AE0325-2160-4761-82C5-125EADA4E9C7}" presName="hierChild2" presStyleCnt="0"/>
      <dgm:spPr/>
    </dgm:pt>
    <dgm:pt modelId="{73DC655B-8941-4C7D-84CF-F2A1763DD65C}" type="pres">
      <dgm:prSet presAssocID="{9A09BA8B-6487-43DB-8972-FD0D4B95851E}" presName="Name37" presStyleLbl="parChTrans1D2" presStyleIdx="0" presStyleCnt="2"/>
      <dgm:spPr/>
    </dgm:pt>
    <dgm:pt modelId="{0C58FE4C-2441-4405-B6A6-0A908037112D}" type="pres">
      <dgm:prSet presAssocID="{F2C9882E-FFCE-49EB-B8C5-DE341652DA5E}" presName="hierRoot2" presStyleCnt="0">
        <dgm:presLayoutVars>
          <dgm:hierBranch val="init"/>
        </dgm:presLayoutVars>
      </dgm:prSet>
      <dgm:spPr/>
    </dgm:pt>
    <dgm:pt modelId="{7355BF99-BC62-4F12-8397-A09839952B84}" type="pres">
      <dgm:prSet presAssocID="{F2C9882E-FFCE-49EB-B8C5-DE341652DA5E}" presName="rootComposite" presStyleCnt="0"/>
      <dgm:spPr/>
    </dgm:pt>
    <dgm:pt modelId="{5F0EE59F-6BAF-4A85-B128-711B4BFD30CB}" type="pres">
      <dgm:prSet presAssocID="{F2C9882E-FFCE-49EB-B8C5-DE341652DA5E}" presName="rootText" presStyleLbl="node2" presStyleIdx="0" presStyleCnt="2">
        <dgm:presLayoutVars>
          <dgm:chPref val="3"/>
        </dgm:presLayoutVars>
      </dgm:prSet>
      <dgm:spPr/>
    </dgm:pt>
    <dgm:pt modelId="{22CAB00E-7975-47B4-823C-8FFACB211B8D}" type="pres">
      <dgm:prSet presAssocID="{F2C9882E-FFCE-49EB-B8C5-DE341652DA5E}" presName="rootConnector" presStyleLbl="node2" presStyleIdx="0" presStyleCnt="2"/>
      <dgm:spPr/>
    </dgm:pt>
    <dgm:pt modelId="{598621DF-FA23-4AC3-81AA-93C427DAF3D9}" type="pres">
      <dgm:prSet presAssocID="{F2C9882E-FFCE-49EB-B8C5-DE341652DA5E}" presName="hierChild4" presStyleCnt="0"/>
      <dgm:spPr/>
    </dgm:pt>
    <dgm:pt modelId="{2299069C-6107-43EC-9E9A-004CD47783D3}" type="pres">
      <dgm:prSet presAssocID="{F2C9882E-FFCE-49EB-B8C5-DE341652DA5E}" presName="hierChild5" presStyleCnt="0"/>
      <dgm:spPr/>
    </dgm:pt>
    <dgm:pt modelId="{792E88FF-8AB1-40C7-B078-AAEB7D1B56E9}" type="pres">
      <dgm:prSet presAssocID="{FC2D2CA7-4CE7-4822-A118-E8AEA09A92CD}" presName="Name37" presStyleLbl="parChTrans1D2" presStyleIdx="1" presStyleCnt="2"/>
      <dgm:spPr/>
    </dgm:pt>
    <dgm:pt modelId="{A10BE05B-0282-47A6-AFDF-D7A2347025EC}" type="pres">
      <dgm:prSet presAssocID="{2714A37B-638D-4326-B57F-40D9766B8AFE}" presName="hierRoot2" presStyleCnt="0">
        <dgm:presLayoutVars>
          <dgm:hierBranch val="init"/>
        </dgm:presLayoutVars>
      </dgm:prSet>
      <dgm:spPr/>
    </dgm:pt>
    <dgm:pt modelId="{04D0C257-802F-47FB-8386-AB30E812810D}" type="pres">
      <dgm:prSet presAssocID="{2714A37B-638D-4326-B57F-40D9766B8AFE}" presName="rootComposite" presStyleCnt="0"/>
      <dgm:spPr/>
    </dgm:pt>
    <dgm:pt modelId="{6CB7D2D5-066F-44BC-B9BF-D395FC574D26}" type="pres">
      <dgm:prSet presAssocID="{2714A37B-638D-4326-B57F-40D9766B8AFE}" presName="rootText" presStyleLbl="node2" presStyleIdx="1" presStyleCnt="2">
        <dgm:presLayoutVars>
          <dgm:chPref val="3"/>
        </dgm:presLayoutVars>
      </dgm:prSet>
      <dgm:spPr/>
    </dgm:pt>
    <dgm:pt modelId="{8ABB877F-CEDF-420C-861B-AAA5735CE535}" type="pres">
      <dgm:prSet presAssocID="{2714A37B-638D-4326-B57F-40D9766B8AFE}" presName="rootConnector" presStyleLbl="node2" presStyleIdx="1" presStyleCnt="2"/>
      <dgm:spPr/>
    </dgm:pt>
    <dgm:pt modelId="{DDE36B8A-EE84-403B-9779-7E80ABB2E658}" type="pres">
      <dgm:prSet presAssocID="{2714A37B-638D-4326-B57F-40D9766B8AFE}" presName="hierChild4" presStyleCnt="0"/>
      <dgm:spPr/>
    </dgm:pt>
    <dgm:pt modelId="{F2D65527-6596-40BA-BEAC-55F9FF461319}" type="pres">
      <dgm:prSet presAssocID="{5963E3FC-74F7-42B5-8401-8CFF6DF01CC0}" presName="Name37" presStyleLbl="parChTrans1D3" presStyleIdx="0" presStyleCnt="2"/>
      <dgm:spPr/>
    </dgm:pt>
    <dgm:pt modelId="{872C7130-F0E2-417C-9919-F167E0A682BC}" type="pres">
      <dgm:prSet presAssocID="{38F4FBAB-E4C6-4DFA-9259-B2EA0C0E7E08}" presName="hierRoot2" presStyleCnt="0">
        <dgm:presLayoutVars>
          <dgm:hierBranch val="init"/>
        </dgm:presLayoutVars>
      </dgm:prSet>
      <dgm:spPr/>
    </dgm:pt>
    <dgm:pt modelId="{4A51EDC1-2D81-4465-BAD6-5161F40D1865}" type="pres">
      <dgm:prSet presAssocID="{38F4FBAB-E4C6-4DFA-9259-B2EA0C0E7E08}" presName="rootComposite" presStyleCnt="0"/>
      <dgm:spPr/>
    </dgm:pt>
    <dgm:pt modelId="{0B06378F-672B-4290-AE31-13308555B532}" type="pres">
      <dgm:prSet presAssocID="{38F4FBAB-E4C6-4DFA-9259-B2EA0C0E7E08}" presName="rootText" presStyleLbl="node3" presStyleIdx="0" presStyleCnt="2">
        <dgm:presLayoutVars>
          <dgm:chPref val="3"/>
        </dgm:presLayoutVars>
      </dgm:prSet>
      <dgm:spPr/>
    </dgm:pt>
    <dgm:pt modelId="{7DC039FA-02B2-467A-B93A-B9858B1CAAE4}" type="pres">
      <dgm:prSet presAssocID="{38F4FBAB-E4C6-4DFA-9259-B2EA0C0E7E08}" presName="rootConnector" presStyleLbl="node3" presStyleIdx="0" presStyleCnt="2"/>
      <dgm:spPr/>
    </dgm:pt>
    <dgm:pt modelId="{0DC6BDB4-6D25-4865-A0F0-7D2BCF52C6DD}" type="pres">
      <dgm:prSet presAssocID="{38F4FBAB-E4C6-4DFA-9259-B2EA0C0E7E08}" presName="hierChild4" presStyleCnt="0"/>
      <dgm:spPr/>
    </dgm:pt>
    <dgm:pt modelId="{328F3CAB-E61A-4E6B-9C61-219DDEDD7556}" type="pres">
      <dgm:prSet presAssocID="{38F4FBAB-E4C6-4DFA-9259-B2EA0C0E7E08}" presName="hierChild5" presStyleCnt="0"/>
      <dgm:spPr/>
    </dgm:pt>
    <dgm:pt modelId="{7D6D8808-25C6-4888-8FC6-36A16C4D7B4E}" type="pres">
      <dgm:prSet presAssocID="{5A6F0263-53B1-456B-9EC1-6AE404F8B384}" presName="Name37" presStyleLbl="parChTrans1D3" presStyleIdx="1" presStyleCnt="2"/>
      <dgm:spPr/>
    </dgm:pt>
    <dgm:pt modelId="{908C3DE8-2FF8-4D86-947D-9AD0D82C6507}" type="pres">
      <dgm:prSet presAssocID="{2D3E1E64-D97B-41C7-B4D2-84CE1745D35D}" presName="hierRoot2" presStyleCnt="0">
        <dgm:presLayoutVars>
          <dgm:hierBranch val="init"/>
        </dgm:presLayoutVars>
      </dgm:prSet>
      <dgm:spPr/>
    </dgm:pt>
    <dgm:pt modelId="{09D69C5F-5C4A-42CD-A589-D826927D2CD4}" type="pres">
      <dgm:prSet presAssocID="{2D3E1E64-D97B-41C7-B4D2-84CE1745D35D}" presName="rootComposite" presStyleCnt="0"/>
      <dgm:spPr/>
    </dgm:pt>
    <dgm:pt modelId="{A50E2C4C-6F8A-4D78-BCFA-39683780B9CC}" type="pres">
      <dgm:prSet presAssocID="{2D3E1E64-D97B-41C7-B4D2-84CE1745D35D}" presName="rootText" presStyleLbl="node3" presStyleIdx="1" presStyleCnt="2">
        <dgm:presLayoutVars>
          <dgm:chPref val="3"/>
        </dgm:presLayoutVars>
      </dgm:prSet>
      <dgm:spPr/>
    </dgm:pt>
    <dgm:pt modelId="{1457F894-F019-4B1D-9734-AA0441AADAE5}" type="pres">
      <dgm:prSet presAssocID="{2D3E1E64-D97B-41C7-B4D2-84CE1745D35D}" presName="rootConnector" presStyleLbl="node3" presStyleIdx="1" presStyleCnt="2"/>
      <dgm:spPr/>
    </dgm:pt>
    <dgm:pt modelId="{0022792F-8747-407B-A761-6491CCF4ACD9}" type="pres">
      <dgm:prSet presAssocID="{2D3E1E64-D97B-41C7-B4D2-84CE1745D35D}" presName="hierChild4" presStyleCnt="0"/>
      <dgm:spPr/>
    </dgm:pt>
    <dgm:pt modelId="{6D2A5086-9EAA-4659-B591-23962C740D31}" type="pres">
      <dgm:prSet presAssocID="{2D3E1E64-D97B-41C7-B4D2-84CE1745D35D}" presName="hierChild5" presStyleCnt="0"/>
      <dgm:spPr/>
    </dgm:pt>
    <dgm:pt modelId="{30E28568-CFB4-40FC-A6EF-40F729EB1E48}" type="pres">
      <dgm:prSet presAssocID="{2714A37B-638D-4326-B57F-40D9766B8AFE}" presName="hierChild5" presStyleCnt="0"/>
      <dgm:spPr/>
    </dgm:pt>
    <dgm:pt modelId="{3506C70A-69D6-4291-A447-FF2BD1250C97}" type="pres">
      <dgm:prSet presAssocID="{04AE0325-2160-4761-82C5-125EADA4E9C7}" presName="hierChild3" presStyleCnt="0"/>
      <dgm:spPr/>
    </dgm:pt>
  </dgm:ptLst>
  <dgm:cxnLst>
    <dgm:cxn modelId="{93724014-BB3B-471E-A54C-F9BC7BE6C8C0}" type="presOf" srcId="{F2C9882E-FFCE-49EB-B8C5-DE341652DA5E}" destId="{5F0EE59F-6BAF-4A85-B128-711B4BFD30CB}" srcOrd="0" destOrd="0" presId="urn:microsoft.com/office/officeart/2005/8/layout/orgChart1"/>
    <dgm:cxn modelId="{4B529B15-2309-4138-9ED3-8A94A4B301B3}" type="presOf" srcId="{2714A37B-638D-4326-B57F-40D9766B8AFE}" destId="{8ABB877F-CEDF-420C-861B-AAA5735CE535}" srcOrd="1" destOrd="0" presId="urn:microsoft.com/office/officeart/2005/8/layout/orgChart1"/>
    <dgm:cxn modelId="{40EFF11D-06AF-4F27-B623-19ACCF9C6D3A}" srcId="{2714A37B-638D-4326-B57F-40D9766B8AFE}" destId="{2D3E1E64-D97B-41C7-B4D2-84CE1745D35D}" srcOrd="1" destOrd="0" parTransId="{5A6F0263-53B1-456B-9EC1-6AE404F8B384}" sibTransId="{B90D2A02-5C90-4761-9221-580A8C2A6D05}"/>
    <dgm:cxn modelId="{3AD4212E-EA86-4B36-938E-174C4DA6D82B}" srcId="{2714A37B-638D-4326-B57F-40D9766B8AFE}" destId="{38F4FBAB-E4C6-4DFA-9259-B2EA0C0E7E08}" srcOrd="0" destOrd="0" parTransId="{5963E3FC-74F7-42B5-8401-8CFF6DF01CC0}" sibTransId="{E848E653-9C8A-4C1A-AE25-07B13AD3692B}"/>
    <dgm:cxn modelId="{E58A7832-DB7D-402C-92A1-3D04F6F6FD95}" type="presOf" srcId="{38F4FBAB-E4C6-4DFA-9259-B2EA0C0E7E08}" destId="{0B06378F-672B-4290-AE31-13308555B532}" srcOrd="0" destOrd="0" presId="urn:microsoft.com/office/officeart/2005/8/layout/orgChart1"/>
    <dgm:cxn modelId="{6543C534-96A1-4AE5-924A-D408420BBDE8}" type="presOf" srcId="{2D3E1E64-D97B-41C7-B4D2-84CE1745D35D}" destId="{A50E2C4C-6F8A-4D78-BCFA-39683780B9CC}" srcOrd="0" destOrd="0" presId="urn:microsoft.com/office/officeart/2005/8/layout/orgChart1"/>
    <dgm:cxn modelId="{31AD0A5C-8D19-4EFC-B390-E003D5604932}" type="presOf" srcId="{38F4FBAB-E4C6-4DFA-9259-B2EA0C0E7E08}" destId="{7DC039FA-02B2-467A-B93A-B9858B1CAAE4}" srcOrd="1" destOrd="0" presId="urn:microsoft.com/office/officeart/2005/8/layout/orgChart1"/>
    <dgm:cxn modelId="{0E04D146-5514-4F02-940B-C2A62AABD3C0}" type="presOf" srcId="{2D3E1E64-D97B-41C7-B4D2-84CE1745D35D}" destId="{1457F894-F019-4B1D-9734-AA0441AADAE5}" srcOrd="1" destOrd="0" presId="urn:microsoft.com/office/officeart/2005/8/layout/orgChart1"/>
    <dgm:cxn modelId="{67040C4A-2BDB-4559-8AA8-BB54F5C2E551}" type="presOf" srcId="{2714A37B-638D-4326-B57F-40D9766B8AFE}" destId="{6CB7D2D5-066F-44BC-B9BF-D395FC574D26}" srcOrd="0" destOrd="0" presId="urn:microsoft.com/office/officeart/2005/8/layout/orgChart1"/>
    <dgm:cxn modelId="{41DACD56-27EE-4719-86F4-59751D353AF2}" type="presOf" srcId="{FC2D2CA7-4CE7-4822-A118-E8AEA09A92CD}" destId="{792E88FF-8AB1-40C7-B078-AAEB7D1B56E9}" srcOrd="0" destOrd="0" presId="urn:microsoft.com/office/officeart/2005/8/layout/orgChart1"/>
    <dgm:cxn modelId="{9230BE79-F491-4FB6-A4AA-831C3AF94E05}" type="presOf" srcId="{F2C9882E-FFCE-49EB-B8C5-DE341652DA5E}" destId="{22CAB00E-7975-47B4-823C-8FFACB211B8D}" srcOrd="1" destOrd="0" presId="urn:microsoft.com/office/officeart/2005/8/layout/orgChart1"/>
    <dgm:cxn modelId="{9993629B-DBA2-46D7-9A76-36ECFF457AEB}" type="presOf" srcId="{9A09BA8B-6487-43DB-8972-FD0D4B95851E}" destId="{73DC655B-8941-4C7D-84CF-F2A1763DD65C}" srcOrd="0" destOrd="0" presId="urn:microsoft.com/office/officeart/2005/8/layout/orgChart1"/>
    <dgm:cxn modelId="{24127CAE-E610-42A0-9AE9-5EFEB8117794}" type="presOf" srcId="{04AE0325-2160-4761-82C5-125EADA4E9C7}" destId="{0843C378-CC04-47DF-AF2A-74A08FFE5433}" srcOrd="0" destOrd="0" presId="urn:microsoft.com/office/officeart/2005/8/layout/orgChart1"/>
    <dgm:cxn modelId="{50E76CAF-3991-4027-8601-53E8E2FA2A77}" type="presOf" srcId="{04AE0325-2160-4761-82C5-125EADA4E9C7}" destId="{2DD278F9-AD13-4E12-9EFC-5BA5FDBDF01B}" srcOrd="1" destOrd="0" presId="urn:microsoft.com/office/officeart/2005/8/layout/orgChart1"/>
    <dgm:cxn modelId="{328D38BA-D294-48C7-B3F5-0DB4970EF0DB}" srcId="{04AE0325-2160-4761-82C5-125EADA4E9C7}" destId="{2714A37B-638D-4326-B57F-40D9766B8AFE}" srcOrd="1" destOrd="0" parTransId="{FC2D2CA7-4CE7-4822-A118-E8AEA09A92CD}" sibTransId="{A2B62C95-FB66-4AE8-A2F9-BEED552278E7}"/>
    <dgm:cxn modelId="{BF7F6ABA-FA36-49A5-BF13-061D5F738CA4}" type="presOf" srcId="{5A6F0263-53B1-456B-9EC1-6AE404F8B384}" destId="{7D6D8808-25C6-4888-8FC6-36A16C4D7B4E}" srcOrd="0" destOrd="0" presId="urn:microsoft.com/office/officeart/2005/8/layout/orgChart1"/>
    <dgm:cxn modelId="{197FC4BD-184B-4859-B9E0-541342C9E569}" type="presOf" srcId="{926E75B2-9277-4235-A971-7128B632FA7D}" destId="{B9B6F5CA-0617-4D71-BA5E-7F4BE21B7453}" srcOrd="0" destOrd="0" presId="urn:microsoft.com/office/officeart/2005/8/layout/orgChart1"/>
    <dgm:cxn modelId="{CCEB80C6-8C42-4CA4-B933-DD752ACE10B2}" type="presOf" srcId="{5963E3FC-74F7-42B5-8401-8CFF6DF01CC0}" destId="{F2D65527-6596-40BA-BEAC-55F9FF461319}" srcOrd="0" destOrd="0" presId="urn:microsoft.com/office/officeart/2005/8/layout/orgChart1"/>
    <dgm:cxn modelId="{DE579CF4-14D2-49C5-80B0-72C33469443B}" srcId="{926E75B2-9277-4235-A971-7128B632FA7D}" destId="{04AE0325-2160-4761-82C5-125EADA4E9C7}" srcOrd="0" destOrd="0" parTransId="{434AFABF-87C9-4F11-9A26-24BB0F566BE2}" sibTransId="{12396924-6B3D-422B-95D9-D60DAAFF2186}"/>
    <dgm:cxn modelId="{043B57FA-4F3A-4644-8495-3D25445D2682}" srcId="{04AE0325-2160-4761-82C5-125EADA4E9C7}" destId="{F2C9882E-FFCE-49EB-B8C5-DE341652DA5E}" srcOrd="0" destOrd="0" parTransId="{9A09BA8B-6487-43DB-8972-FD0D4B95851E}" sibTransId="{D790235D-525D-4AFE-9404-CB5F415B6974}"/>
    <dgm:cxn modelId="{BB3F014F-0EB9-4BBD-A151-B0D4BC2175A2}" type="presParOf" srcId="{B9B6F5CA-0617-4D71-BA5E-7F4BE21B7453}" destId="{9479CCC0-667D-4DC4-8F77-58AA0EF410A1}" srcOrd="0" destOrd="0" presId="urn:microsoft.com/office/officeart/2005/8/layout/orgChart1"/>
    <dgm:cxn modelId="{318B5636-9143-466B-BB83-8AC1B2948C42}" type="presParOf" srcId="{9479CCC0-667D-4DC4-8F77-58AA0EF410A1}" destId="{A9B1BE9B-595A-4A6F-B258-11CE964CB367}" srcOrd="0" destOrd="0" presId="urn:microsoft.com/office/officeart/2005/8/layout/orgChart1"/>
    <dgm:cxn modelId="{BAEEBB50-801F-48CC-AC8F-08E526628CCE}" type="presParOf" srcId="{A9B1BE9B-595A-4A6F-B258-11CE964CB367}" destId="{0843C378-CC04-47DF-AF2A-74A08FFE5433}" srcOrd="0" destOrd="0" presId="urn:microsoft.com/office/officeart/2005/8/layout/orgChart1"/>
    <dgm:cxn modelId="{6EC5C409-DF42-428C-9DB4-3EFBE244D434}" type="presParOf" srcId="{A9B1BE9B-595A-4A6F-B258-11CE964CB367}" destId="{2DD278F9-AD13-4E12-9EFC-5BA5FDBDF01B}" srcOrd="1" destOrd="0" presId="urn:microsoft.com/office/officeart/2005/8/layout/orgChart1"/>
    <dgm:cxn modelId="{08500F0E-3716-42A4-AC7D-D41F55980E6E}" type="presParOf" srcId="{9479CCC0-667D-4DC4-8F77-58AA0EF410A1}" destId="{C6F00A14-191A-4998-A985-F386F7B7C6CB}" srcOrd="1" destOrd="0" presId="urn:microsoft.com/office/officeart/2005/8/layout/orgChart1"/>
    <dgm:cxn modelId="{2670766D-496D-45AB-9D42-192788C6E222}" type="presParOf" srcId="{C6F00A14-191A-4998-A985-F386F7B7C6CB}" destId="{73DC655B-8941-4C7D-84CF-F2A1763DD65C}" srcOrd="0" destOrd="0" presId="urn:microsoft.com/office/officeart/2005/8/layout/orgChart1"/>
    <dgm:cxn modelId="{5A3CFD13-C238-425F-A98B-8C63C1F3EF86}" type="presParOf" srcId="{C6F00A14-191A-4998-A985-F386F7B7C6CB}" destId="{0C58FE4C-2441-4405-B6A6-0A908037112D}" srcOrd="1" destOrd="0" presId="urn:microsoft.com/office/officeart/2005/8/layout/orgChart1"/>
    <dgm:cxn modelId="{54DEBE45-F045-411D-8078-672DAABF69AA}" type="presParOf" srcId="{0C58FE4C-2441-4405-B6A6-0A908037112D}" destId="{7355BF99-BC62-4F12-8397-A09839952B84}" srcOrd="0" destOrd="0" presId="urn:microsoft.com/office/officeart/2005/8/layout/orgChart1"/>
    <dgm:cxn modelId="{12946B8F-AC27-4F3D-BB93-84561E4B5063}" type="presParOf" srcId="{7355BF99-BC62-4F12-8397-A09839952B84}" destId="{5F0EE59F-6BAF-4A85-B128-711B4BFD30CB}" srcOrd="0" destOrd="0" presId="urn:microsoft.com/office/officeart/2005/8/layout/orgChart1"/>
    <dgm:cxn modelId="{64B26429-4E07-4BFD-B307-CBFBF0AC467E}" type="presParOf" srcId="{7355BF99-BC62-4F12-8397-A09839952B84}" destId="{22CAB00E-7975-47B4-823C-8FFACB211B8D}" srcOrd="1" destOrd="0" presId="urn:microsoft.com/office/officeart/2005/8/layout/orgChart1"/>
    <dgm:cxn modelId="{F01BF5A3-9FE1-4BC9-BA48-62802B83CC95}" type="presParOf" srcId="{0C58FE4C-2441-4405-B6A6-0A908037112D}" destId="{598621DF-FA23-4AC3-81AA-93C427DAF3D9}" srcOrd="1" destOrd="0" presId="urn:microsoft.com/office/officeart/2005/8/layout/orgChart1"/>
    <dgm:cxn modelId="{844A3F83-9A37-4847-98F5-7FB1C7610B33}" type="presParOf" srcId="{0C58FE4C-2441-4405-B6A6-0A908037112D}" destId="{2299069C-6107-43EC-9E9A-004CD47783D3}" srcOrd="2" destOrd="0" presId="urn:microsoft.com/office/officeart/2005/8/layout/orgChart1"/>
    <dgm:cxn modelId="{E70D8EB4-E596-4BFF-8CAE-27077E56BA22}" type="presParOf" srcId="{C6F00A14-191A-4998-A985-F386F7B7C6CB}" destId="{792E88FF-8AB1-40C7-B078-AAEB7D1B56E9}" srcOrd="2" destOrd="0" presId="urn:microsoft.com/office/officeart/2005/8/layout/orgChart1"/>
    <dgm:cxn modelId="{E787930C-B417-43BE-AECD-3169B39B9327}" type="presParOf" srcId="{C6F00A14-191A-4998-A985-F386F7B7C6CB}" destId="{A10BE05B-0282-47A6-AFDF-D7A2347025EC}" srcOrd="3" destOrd="0" presId="urn:microsoft.com/office/officeart/2005/8/layout/orgChart1"/>
    <dgm:cxn modelId="{EFBBED10-2A6C-4429-8CCF-6F59FFAE4B63}" type="presParOf" srcId="{A10BE05B-0282-47A6-AFDF-D7A2347025EC}" destId="{04D0C257-802F-47FB-8386-AB30E812810D}" srcOrd="0" destOrd="0" presId="urn:microsoft.com/office/officeart/2005/8/layout/orgChart1"/>
    <dgm:cxn modelId="{63C26B12-D2F5-40F7-9480-59136F5A4961}" type="presParOf" srcId="{04D0C257-802F-47FB-8386-AB30E812810D}" destId="{6CB7D2D5-066F-44BC-B9BF-D395FC574D26}" srcOrd="0" destOrd="0" presId="urn:microsoft.com/office/officeart/2005/8/layout/orgChart1"/>
    <dgm:cxn modelId="{9A355EDC-65F0-493C-84B4-EBEE06D67024}" type="presParOf" srcId="{04D0C257-802F-47FB-8386-AB30E812810D}" destId="{8ABB877F-CEDF-420C-861B-AAA5735CE535}" srcOrd="1" destOrd="0" presId="urn:microsoft.com/office/officeart/2005/8/layout/orgChart1"/>
    <dgm:cxn modelId="{B12D831A-F018-40D3-B383-C84EF3F9F18A}" type="presParOf" srcId="{A10BE05B-0282-47A6-AFDF-D7A2347025EC}" destId="{DDE36B8A-EE84-403B-9779-7E80ABB2E658}" srcOrd="1" destOrd="0" presId="urn:microsoft.com/office/officeart/2005/8/layout/orgChart1"/>
    <dgm:cxn modelId="{FF1A6E4F-69AB-4534-869C-20A8AFB259B6}" type="presParOf" srcId="{DDE36B8A-EE84-403B-9779-7E80ABB2E658}" destId="{F2D65527-6596-40BA-BEAC-55F9FF461319}" srcOrd="0" destOrd="0" presId="urn:microsoft.com/office/officeart/2005/8/layout/orgChart1"/>
    <dgm:cxn modelId="{AF74082F-FB75-449F-AFC6-4A0E63074B0F}" type="presParOf" srcId="{DDE36B8A-EE84-403B-9779-7E80ABB2E658}" destId="{872C7130-F0E2-417C-9919-F167E0A682BC}" srcOrd="1" destOrd="0" presId="urn:microsoft.com/office/officeart/2005/8/layout/orgChart1"/>
    <dgm:cxn modelId="{A2C21C07-9390-44A3-9367-1CBFF0D9D5B5}" type="presParOf" srcId="{872C7130-F0E2-417C-9919-F167E0A682BC}" destId="{4A51EDC1-2D81-4465-BAD6-5161F40D1865}" srcOrd="0" destOrd="0" presId="urn:microsoft.com/office/officeart/2005/8/layout/orgChart1"/>
    <dgm:cxn modelId="{39151A4D-F3A0-4024-927A-CD9894058EBD}" type="presParOf" srcId="{4A51EDC1-2D81-4465-BAD6-5161F40D1865}" destId="{0B06378F-672B-4290-AE31-13308555B532}" srcOrd="0" destOrd="0" presId="urn:microsoft.com/office/officeart/2005/8/layout/orgChart1"/>
    <dgm:cxn modelId="{07C53EE9-21E2-419E-AFB4-51F42C7E8ACD}" type="presParOf" srcId="{4A51EDC1-2D81-4465-BAD6-5161F40D1865}" destId="{7DC039FA-02B2-467A-B93A-B9858B1CAAE4}" srcOrd="1" destOrd="0" presId="urn:microsoft.com/office/officeart/2005/8/layout/orgChart1"/>
    <dgm:cxn modelId="{958B5409-91E7-46EF-A731-DE1466C115D2}" type="presParOf" srcId="{872C7130-F0E2-417C-9919-F167E0A682BC}" destId="{0DC6BDB4-6D25-4865-A0F0-7D2BCF52C6DD}" srcOrd="1" destOrd="0" presId="urn:microsoft.com/office/officeart/2005/8/layout/orgChart1"/>
    <dgm:cxn modelId="{0C2C112C-1DF0-4B12-B66A-FB42888D2ED6}" type="presParOf" srcId="{872C7130-F0E2-417C-9919-F167E0A682BC}" destId="{328F3CAB-E61A-4E6B-9C61-219DDEDD7556}" srcOrd="2" destOrd="0" presId="urn:microsoft.com/office/officeart/2005/8/layout/orgChart1"/>
    <dgm:cxn modelId="{342C881D-B148-4B08-BA56-910324F01B15}" type="presParOf" srcId="{DDE36B8A-EE84-403B-9779-7E80ABB2E658}" destId="{7D6D8808-25C6-4888-8FC6-36A16C4D7B4E}" srcOrd="2" destOrd="0" presId="urn:microsoft.com/office/officeart/2005/8/layout/orgChart1"/>
    <dgm:cxn modelId="{BEF21614-E3A9-439C-9B72-3F0C4E43A898}" type="presParOf" srcId="{DDE36B8A-EE84-403B-9779-7E80ABB2E658}" destId="{908C3DE8-2FF8-4D86-947D-9AD0D82C6507}" srcOrd="3" destOrd="0" presId="urn:microsoft.com/office/officeart/2005/8/layout/orgChart1"/>
    <dgm:cxn modelId="{78321346-233B-4E4A-890F-672EA1187A36}" type="presParOf" srcId="{908C3DE8-2FF8-4D86-947D-9AD0D82C6507}" destId="{09D69C5F-5C4A-42CD-A589-D826927D2CD4}" srcOrd="0" destOrd="0" presId="urn:microsoft.com/office/officeart/2005/8/layout/orgChart1"/>
    <dgm:cxn modelId="{4BE08056-2A3C-4958-91D1-A98EA7F792D0}" type="presParOf" srcId="{09D69C5F-5C4A-42CD-A589-D826927D2CD4}" destId="{A50E2C4C-6F8A-4D78-BCFA-39683780B9CC}" srcOrd="0" destOrd="0" presId="urn:microsoft.com/office/officeart/2005/8/layout/orgChart1"/>
    <dgm:cxn modelId="{1D164B9E-FB05-4EA8-9106-95856994C25E}" type="presParOf" srcId="{09D69C5F-5C4A-42CD-A589-D826927D2CD4}" destId="{1457F894-F019-4B1D-9734-AA0441AADAE5}" srcOrd="1" destOrd="0" presId="urn:microsoft.com/office/officeart/2005/8/layout/orgChart1"/>
    <dgm:cxn modelId="{02B1E220-177D-46E6-8F15-C254AC7928C5}" type="presParOf" srcId="{908C3DE8-2FF8-4D86-947D-9AD0D82C6507}" destId="{0022792F-8747-407B-A761-6491CCF4ACD9}" srcOrd="1" destOrd="0" presId="urn:microsoft.com/office/officeart/2005/8/layout/orgChart1"/>
    <dgm:cxn modelId="{3D5EA249-2891-45AC-8B7E-02CC956E8C2C}" type="presParOf" srcId="{908C3DE8-2FF8-4D86-947D-9AD0D82C6507}" destId="{6D2A5086-9EAA-4659-B591-23962C740D31}" srcOrd="2" destOrd="0" presId="urn:microsoft.com/office/officeart/2005/8/layout/orgChart1"/>
    <dgm:cxn modelId="{4D20705E-5EAA-4894-8A2B-668F0153FC71}" type="presParOf" srcId="{A10BE05B-0282-47A6-AFDF-D7A2347025EC}" destId="{30E28568-CFB4-40FC-A6EF-40F729EB1E48}" srcOrd="2" destOrd="0" presId="urn:microsoft.com/office/officeart/2005/8/layout/orgChart1"/>
    <dgm:cxn modelId="{A028F6D7-4D8E-4C33-9F22-327AE57A6C10}" type="presParOf" srcId="{9479CCC0-667D-4DC4-8F77-58AA0EF410A1}" destId="{3506C70A-69D6-4291-A447-FF2BD1250C97}"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E638DBE-221B-47BF-87B8-844A29C81464}" type="doc">
      <dgm:prSet loTypeId="urn:microsoft.com/office/officeart/2005/8/layout/hierarchy3" loCatId="list" qsTypeId="urn:microsoft.com/office/officeart/2005/8/quickstyle/simple1" qsCatId="simple" csTypeId="urn:microsoft.com/office/officeart/2005/8/colors/accent5_1" csCatId="accent5" phldr="1"/>
      <dgm:spPr/>
      <dgm:t>
        <a:bodyPr/>
        <a:lstStyle/>
        <a:p>
          <a:endParaRPr lang="en-IN"/>
        </a:p>
      </dgm:t>
    </dgm:pt>
    <dgm:pt modelId="{86C11C89-862F-4AB8-BACF-F333D9A62138}">
      <dgm:prSet phldrT="[Text]" custT="1"/>
      <dgm:spPr/>
      <dgm:t>
        <a:bodyPr/>
        <a:lstStyle/>
        <a:p>
          <a:r>
            <a:rPr lang="en-IN" sz="2400" dirty="0">
              <a:latin typeface="+mn-lt"/>
            </a:rPr>
            <a:t>Online Submission – Scanned Copies</a:t>
          </a:r>
        </a:p>
      </dgm:t>
    </dgm:pt>
    <dgm:pt modelId="{3FF5A7BB-7D9F-4B71-9E12-D3C7263CF838}" type="parTrans" cxnId="{AC1546E8-D88E-41FE-98EA-2FACFB2C6EFD}">
      <dgm:prSet/>
      <dgm:spPr/>
      <dgm:t>
        <a:bodyPr/>
        <a:lstStyle/>
        <a:p>
          <a:endParaRPr lang="en-IN">
            <a:latin typeface="+mn-lt"/>
          </a:endParaRPr>
        </a:p>
      </dgm:t>
    </dgm:pt>
    <dgm:pt modelId="{C1893DB9-1099-40D3-AC0E-9011DA25860C}" type="sibTrans" cxnId="{AC1546E8-D88E-41FE-98EA-2FACFB2C6EFD}">
      <dgm:prSet/>
      <dgm:spPr/>
      <dgm:t>
        <a:bodyPr/>
        <a:lstStyle/>
        <a:p>
          <a:endParaRPr lang="en-IN">
            <a:latin typeface="+mn-lt"/>
          </a:endParaRPr>
        </a:p>
      </dgm:t>
    </dgm:pt>
    <dgm:pt modelId="{93879DBB-D287-4667-866B-3BDAD9442276}">
      <dgm:prSet phldrT="[Text]" custT="1"/>
      <dgm:spPr/>
      <dgm:t>
        <a:bodyPr/>
        <a:lstStyle/>
        <a:p>
          <a:r>
            <a:rPr lang="en-IN" sz="1800" dirty="0">
              <a:latin typeface="+mn-lt"/>
            </a:rPr>
            <a:t>Letter Comprising Technical Bid</a:t>
          </a:r>
        </a:p>
      </dgm:t>
    </dgm:pt>
    <dgm:pt modelId="{5C89E536-9820-47D4-AB86-31B5C71EC50A}" type="parTrans" cxnId="{48FF116E-10C9-4A6F-B8F7-36B96080D4F5}">
      <dgm:prSet/>
      <dgm:spPr/>
      <dgm:t>
        <a:bodyPr/>
        <a:lstStyle/>
        <a:p>
          <a:endParaRPr lang="en-IN">
            <a:latin typeface="+mn-lt"/>
          </a:endParaRPr>
        </a:p>
      </dgm:t>
    </dgm:pt>
    <dgm:pt modelId="{D3E97D17-1F23-4C71-A48C-34F9831CED4D}" type="sibTrans" cxnId="{48FF116E-10C9-4A6F-B8F7-36B96080D4F5}">
      <dgm:prSet/>
      <dgm:spPr/>
      <dgm:t>
        <a:bodyPr/>
        <a:lstStyle/>
        <a:p>
          <a:endParaRPr lang="en-IN">
            <a:latin typeface="+mn-lt"/>
          </a:endParaRPr>
        </a:p>
      </dgm:t>
    </dgm:pt>
    <dgm:pt modelId="{249C5683-45E2-49A5-8278-22AC93A441F5}">
      <dgm:prSet phldrT="[Text]" custT="1"/>
      <dgm:spPr/>
      <dgm:t>
        <a:bodyPr/>
        <a:lstStyle/>
        <a:p>
          <a:r>
            <a:rPr lang="en-IN" sz="2400" dirty="0">
              <a:latin typeface="+mn-lt"/>
            </a:rPr>
            <a:t>Offline Submission – Original Documents</a:t>
          </a:r>
        </a:p>
      </dgm:t>
    </dgm:pt>
    <dgm:pt modelId="{18D7EEB8-B1F0-4DD8-A666-310A0D590158}" type="parTrans" cxnId="{95766C39-6D32-4976-A3DC-83BFF886B8F9}">
      <dgm:prSet/>
      <dgm:spPr/>
      <dgm:t>
        <a:bodyPr/>
        <a:lstStyle/>
        <a:p>
          <a:endParaRPr lang="en-IN">
            <a:latin typeface="+mn-lt"/>
          </a:endParaRPr>
        </a:p>
      </dgm:t>
    </dgm:pt>
    <dgm:pt modelId="{2699AA14-58E6-4AD8-9FEC-EC8E381AA12A}" type="sibTrans" cxnId="{95766C39-6D32-4976-A3DC-83BFF886B8F9}">
      <dgm:prSet/>
      <dgm:spPr/>
      <dgm:t>
        <a:bodyPr/>
        <a:lstStyle/>
        <a:p>
          <a:endParaRPr lang="en-IN">
            <a:latin typeface="+mn-lt"/>
          </a:endParaRPr>
        </a:p>
      </dgm:t>
    </dgm:pt>
    <dgm:pt modelId="{716C814C-84A2-42F7-BE69-6A654453AB40}">
      <dgm:prSet phldrT="[Text]" custT="1"/>
      <dgm:spPr/>
      <dgm:t>
        <a:bodyPr/>
        <a:lstStyle/>
        <a:p>
          <a:r>
            <a:rPr lang="en-IN" sz="1800" dirty="0">
              <a:latin typeface="+mn-lt"/>
            </a:rPr>
            <a:t>Bid Security</a:t>
          </a:r>
        </a:p>
      </dgm:t>
    </dgm:pt>
    <dgm:pt modelId="{F4474A86-FCA8-4D4D-8873-9AAB4C544085}" type="parTrans" cxnId="{5B0B1CFD-421D-46FD-876D-F4019CF8F1CD}">
      <dgm:prSet/>
      <dgm:spPr/>
      <dgm:t>
        <a:bodyPr/>
        <a:lstStyle/>
        <a:p>
          <a:endParaRPr lang="en-IN">
            <a:latin typeface="+mn-lt"/>
          </a:endParaRPr>
        </a:p>
      </dgm:t>
    </dgm:pt>
    <dgm:pt modelId="{51506864-71DB-4A07-9703-2ED6C08714F3}" type="sibTrans" cxnId="{5B0B1CFD-421D-46FD-876D-F4019CF8F1CD}">
      <dgm:prSet/>
      <dgm:spPr/>
      <dgm:t>
        <a:bodyPr/>
        <a:lstStyle/>
        <a:p>
          <a:endParaRPr lang="en-IN">
            <a:latin typeface="+mn-lt"/>
          </a:endParaRPr>
        </a:p>
      </dgm:t>
    </dgm:pt>
    <dgm:pt modelId="{3D7EE086-2B3E-4F9B-AC4D-E963F8B2492D}">
      <dgm:prSet phldrT="[Text]" custT="1"/>
      <dgm:spPr/>
      <dgm:t>
        <a:bodyPr/>
        <a:lstStyle/>
        <a:p>
          <a:r>
            <a:rPr lang="en-IN" sz="1800" dirty="0">
              <a:latin typeface="+mn-lt"/>
            </a:rPr>
            <a:t>Board/Shareholder Resolution</a:t>
          </a:r>
        </a:p>
      </dgm:t>
    </dgm:pt>
    <dgm:pt modelId="{BBDC4749-7B2E-4B8D-AF96-078F4CC00C16}" type="parTrans" cxnId="{4A52868B-FB85-48C3-AC49-9CCD8CA62C61}">
      <dgm:prSet/>
      <dgm:spPr/>
      <dgm:t>
        <a:bodyPr/>
        <a:lstStyle/>
        <a:p>
          <a:endParaRPr lang="en-IN">
            <a:latin typeface="+mn-lt"/>
          </a:endParaRPr>
        </a:p>
      </dgm:t>
    </dgm:pt>
    <dgm:pt modelId="{C040A4FD-9ADD-45DE-A725-451BC25B20E7}" type="sibTrans" cxnId="{4A52868B-FB85-48C3-AC49-9CCD8CA62C61}">
      <dgm:prSet/>
      <dgm:spPr/>
      <dgm:t>
        <a:bodyPr/>
        <a:lstStyle/>
        <a:p>
          <a:endParaRPr lang="en-IN">
            <a:latin typeface="+mn-lt"/>
          </a:endParaRPr>
        </a:p>
      </dgm:t>
    </dgm:pt>
    <dgm:pt modelId="{2FADC8B2-BB10-4184-B1C2-B75E24157D8F}">
      <dgm:prSet phldrT="[Text]" custT="1"/>
      <dgm:spPr/>
      <dgm:t>
        <a:bodyPr/>
        <a:lstStyle/>
        <a:p>
          <a:r>
            <a:rPr lang="en-IN" sz="1800" dirty="0">
              <a:latin typeface="+mn-lt"/>
            </a:rPr>
            <a:t>Power of Attorney</a:t>
          </a:r>
        </a:p>
      </dgm:t>
    </dgm:pt>
    <dgm:pt modelId="{88BD827D-7276-40B2-9ED1-FB11EC8CC9F4}" type="parTrans" cxnId="{70C987CA-2B6F-4636-B5D6-65DAD52BA59E}">
      <dgm:prSet/>
      <dgm:spPr/>
      <dgm:t>
        <a:bodyPr/>
        <a:lstStyle/>
        <a:p>
          <a:endParaRPr lang="en-IN">
            <a:latin typeface="+mn-lt"/>
          </a:endParaRPr>
        </a:p>
      </dgm:t>
    </dgm:pt>
    <dgm:pt modelId="{7C5E8FD2-DF5F-4E11-B572-C3CEDEEA7277}" type="sibTrans" cxnId="{70C987CA-2B6F-4636-B5D6-65DAD52BA59E}">
      <dgm:prSet/>
      <dgm:spPr/>
      <dgm:t>
        <a:bodyPr/>
        <a:lstStyle/>
        <a:p>
          <a:endParaRPr lang="en-IN">
            <a:latin typeface="+mn-lt"/>
          </a:endParaRPr>
        </a:p>
      </dgm:t>
    </dgm:pt>
    <dgm:pt modelId="{F4CB432E-39AE-4049-8322-10CA5498AC31}">
      <dgm:prSet custT="1"/>
      <dgm:spPr/>
      <dgm:t>
        <a:bodyPr/>
        <a:lstStyle/>
        <a:p>
          <a:r>
            <a:rPr lang="en-IN" sz="1800" dirty="0">
              <a:latin typeface="+mn-lt"/>
            </a:rPr>
            <a:t>Affidavit</a:t>
          </a:r>
        </a:p>
      </dgm:t>
    </dgm:pt>
    <dgm:pt modelId="{B6733199-7AA6-4E66-AAE6-E7F1C1EF554A}" type="parTrans" cxnId="{3420F1C4-13A8-432F-8C03-60E62B64EE3E}">
      <dgm:prSet/>
      <dgm:spPr/>
      <dgm:t>
        <a:bodyPr/>
        <a:lstStyle/>
        <a:p>
          <a:endParaRPr lang="en-IN">
            <a:latin typeface="+mn-lt"/>
          </a:endParaRPr>
        </a:p>
      </dgm:t>
    </dgm:pt>
    <dgm:pt modelId="{39BAB1D6-1489-4F18-9044-4C7F37CCC3B8}" type="sibTrans" cxnId="{3420F1C4-13A8-432F-8C03-60E62B64EE3E}">
      <dgm:prSet/>
      <dgm:spPr/>
      <dgm:t>
        <a:bodyPr/>
        <a:lstStyle/>
        <a:p>
          <a:endParaRPr lang="en-IN">
            <a:latin typeface="+mn-lt"/>
          </a:endParaRPr>
        </a:p>
      </dgm:t>
    </dgm:pt>
    <dgm:pt modelId="{A4597F22-F522-4230-9774-E56C2841745C}">
      <dgm:prSet custT="1"/>
      <dgm:spPr/>
      <dgm:t>
        <a:bodyPr/>
        <a:lstStyle/>
        <a:p>
          <a:r>
            <a:rPr lang="en-IN" sz="1800" dirty="0">
              <a:latin typeface="+mn-lt"/>
            </a:rPr>
            <a:t>Scanned Copy of Documents to be submitted offline</a:t>
          </a:r>
        </a:p>
      </dgm:t>
    </dgm:pt>
    <dgm:pt modelId="{45C312BC-B1B1-4414-8640-776FCBEBC110}" type="parTrans" cxnId="{91E9D8A4-1D31-407B-A39D-67588F740CB9}">
      <dgm:prSet/>
      <dgm:spPr/>
      <dgm:t>
        <a:bodyPr/>
        <a:lstStyle/>
        <a:p>
          <a:endParaRPr lang="en-IN">
            <a:latin typeface="+mn-lt"/>
          </a:endParaRPr>
        </a:p>
      </dgm:t>
    </dgm:pt>
    <dgm:pt modelId="{ED28C0FB-5BD3-4F6C-AEED-61E27DA6F317}" type="sibTrans" cxnId="{91E9D8A4-1D31-407B-A39D-67588F740CB9}">
      <dgm:prSet/>
      <dgm:spPr/>
      <dgm:t>
        <a:bodyPr/>
        <a:lstStyle/>
        <a:p>
          <a:endParaRPr lang="en-IN">
            <a:latin typeface="+mn-lt"/>
          </a:endParaRPr>
        </a:p>
      </dgm:t>
    </dgm:pt>
    <dgm:pt modelId="{52B9624A-A4FA-47D7-8518-8D460FEC0D5A}">
      <dgm:prSet phldrT="[Text]" custT="1"/>
      <dgm:spPr/>
      <dgm:t>
        <a:bodyPr/>
        <a:lstStyle/>
        <a:p>
          <a:r>
            <a:rPr lang="en-IN" sz="1800" dirty="0" err="1">
              <a:latin typeface="+mn-lt"/>
            </a:rPr>
            <a:t>AoA</a:t>
          </a:r>
          <a:r>
            <a:rPr lang="en-IN" sz="1800" dirty="0">
              <a:latin typeface="+mn-lt"/>
            </a:rPr>
            <a:t>/ </a:t>
          </a:r>
          <a:r>
            <a:rPr lang="en-IN" sz="1800" dirty="0" err="1">
              <a:latin typeface="+mn-lt"/>
            </a:rPr>
            <a:t>MoA</a:t>
          </a:r>
          <a:endParaRPr lang="en-IN" sz="1800" dirty="0">
            <a:latin typeface="+mn-lt"/>
          </a:endParaRPr>
        </a:p>
      </dgm:t>
    </dgm:pt>
    <dgm:pt modelId="{EB8D0BEA-DBF5-49C7-B41B-62E29C2C3DA9}" type="parTrans" cxnId="{FF8F97CA-437C-4B9E-A9DE-8D8F0D364258}">
      <dgm:prSet/>
      <dgm:spPr/>
      <dgm:t>
        <a:bodyPr/>
        <a:lstStyle/>
        <a:p>
          <a:endParaRPr lang="en-IN"/>
        </a:p>
      </dgm:t>
    </dgm:pt>
    <dgm:pt modelId="{6857D887-CFCD-41CF-897C-D66E2A660F1F}" type="sibTrans" cxnId="{FF8F97CA-437C-4B9E-A9DE-8D8F0D364258}">
      <dgm:prSet/>
      <dgm:spPr/>
      <dgm:t>
        <a:bodyPr/>
        <a:lstStyle/>
        <a:p>
          <a:endParaRPr lang="en-IN"/>
        </a:p>
      </dgm:t>
    </dgm:pt>
    <dgm:pt modelId="{E09D80C0-68F0-4E24-B4A6-DA81903705C7}" type="pres">
      <dgm:prSet presAssocID="{7E638DBE-221B-47BF-87B8-844A29C81464}" presName="diagram" presStyleCnt="0">
        <dgm:presLayoutVars>
          <dgm:chPref val="1"/>
          <dgm:dir/>
          <dgm:animOne val="branch"/>
          <dgm:animLvl val="lvl"/>
          <dgm:resizeHandles/>
        </dgm:presLayoutVars>
      </dgm:prSet>
      <dgm:spPr/>
    </dgm:pt>
    <dgm:pt modelId="{55D6EAFD-26B9-4BC5-BB6D-FD8D43FCF5E4}" type="pres">
      <dgm:prSet presAssocID="{86C11C89-862F-4AB8-BACF-F333D9A62138}" presName="root" presStyleCnt="0"/>
      <dgm:spPr/>
    </dgm:pt>
    <dgm:pt modelId="{5A524AC1-693E-485B-B9FC-15B9F5E7B0B3}" type="pres">
      <dgm:prSet presAssocID="{86C11C89-862F-4AB8-BACF-F333D9A62138}" presName="rootComposite" presStyleCnt="0"/>
      <dgm:spPr/>
    </dgm:pt>
    <dgm:pt modelId="{5ED8729F-AB81-4E39-B0A3-03B1BC078A63}" type="pres">
      <dgm:prSet presAssocID="{86C11C89-862F-4AB8-BACF-F333D9A62138}" presName="rootText" presStyleLbl="node1" presStyleIdx="0" presStyleCnt="2" custScaleX="176130"/>
      <dgm:spPr/>
    </dgm:pt>
    <dgm:pt modelId="{5D8F60DD-040F-4273-ACA9-182792A075F7}" type="pres">
      <dgm:prSet presAssocID="{86C11C89-862F-4AB8-BACF-F333D9A62138}" presName="rootConnector" presStyleLbl="node1" presStyleIdx="0" presStyleCnt="2"/>
      <dgm:spPr/>
    </dgm:pt>
    <dgm:pt modelId="{4793C46A-B0C0-4450-8B30-A9EF145CA04F}" type="pres">
      <dgm:prSet presAssocID="{86C11C89-862F-4AB8-BACF-F333D9A62138}" presName="childShape" presStyleCnt="0"/>
      <dgm:spPr/>
    </dgm:pt>
    <dgm:pt modelId="{B1F7474D-2826-4B03-B785-0AE5FC12F1E9}" type="pres">
      <dgm:prSet presAssocID="{5C89E536-9820-47D4-AB86-31B5C71EC50A}" presName="Name13" presStyleLbl="parChTrans1D2" presStyleIdx="0" presStyleCnt="7"/>
      <dgm:spPr/>
    </dgm:pt>
    <dgm:pt modelId="{78A72878-3EF3-487D-BE73-A97A518BFA61}" type="pres">
      <dgm:prSet presAssocID="{93879DBB-D287-4667-866B-3BDAD9442276}" presName="childText" presStyleLbl="bgAcc1" presStyleIdx="0" presStyleCnt="7" custScaleX="192642" custScaleY="69304">
        <dgm:presLayoutVars>
          <dgm:bulletEnabled val="1"/>
        </dgm:presLayoutVars>
      </dgm:prSet>
      <dgm:spPr/>
    </dgm:pt>
    <dgm:pt modelId="{3A5E4ACA-3F50-41ED-B046-092B17EE0F38}" type="pres">
      <dgm:prSet presAssocID="{45C312BC-B1B1-4414-8640-776FCBEBC110}" presName="Name13" presStyleLbl="parChTrans1D2" presStyleIdx="1" presStyleCnt="7"/>
      <dgm:spPr/>
    </dgm:pt>
    <dgm:pt modelId="{C2555053-39A7-4803-9B8F-54564728C5D1}" type="pres">
      <dgm:prSet presAssocID="{A4597F22-F522-4230-9774-E56C2841745C}" presName="childText" presStyleLbl="bgAcc1" presStyleIdx="1" presStyleCnt="7" custScaleX="192642" custScaleY="69304">
        <dgm:presLayoutVars>
          <dgm:bulletEnabled val="1"/>
        </dgm:presLayoutVars>
      </dgm:prSet>
      <dgm:spPr/>
    </dgm:pt>
    <dgm:pt modelId="{0F7A5D45-6E8C-4682-BC62-E2F837635514}" type="pres">
      <dgm:prSet presAssocID="{249C5683-45E2-49A5-8278-22AC93A441F5}" presName="root" presStyleCnt="0"/>
      <dgm:spPr/>
    </dgm:pt>
    <dgm:pt modelId="{68EC0476-77B1-452B-B1B5-50B6433CECBD}" type="pres">
      <dgm:prSet presAssocID="{249C5683-45E2-49A5-8278-22AC93A441F5}" presName="rootComposite" presStyleCnt="0"/>
      <dgm:spPr/>
    </dgm:pt>
    <dgm:pt modelId="{37FA8FC7-DB62-4B97-80B8-55B42A330AA2}" type="pres">
      <dgm:prSet presAssocID="{249C5683-45E2-49A5-8278-22AC93A441F5}" presName="rootText" presStyleLbl="node1" presStyleIdx="1" presStyleCnt="2" custScaleX="194534"/>
      <dgm:spPr/>
    </dgm:pt>
    <dgm:pt modelId="{D2AE2A39-932F-40EE-987D-BF9332A8AECF}" type="pres">
      <dgm:prSet presAssocID="{249C5683-45E2-49A5-8278-22AC93A441F5}" presName="rootConnector" presStyleLbl="node1" presStyleIdx="1" presStyleCnt="2"/>
      <dgm:spPr/>
    </dgm:pt>
    <dgm:pt modelId="{1811F645-B395-490E-AA82-34189F0C510B}" type="pres">
      <dgm:prSet presAssocID="{249C5683-45E2-49A5-8278-22AC93A441F5}" presName="childShape" presStyleCnt="0"/>
      <dgm:spPr/>
    </dgm:pt>
    <dgm:pt modelId="{021FDE9B-C523-4D2C-8D30-A0E23581A6DA}" type="pres">
      <dgm:prSet presAssocID="{F4474A86-FCA8-4D4D-8873-9AAB4C544085}" presName="Name13" presStyleLbl="parChTrans1D2" presStyleIdx="2" presStyleCnt="7"/>
      <dgm:spPr/>
    </dgm:pt>
    <dgm:pt modelId="{309AC4BB-25C5-4480-B9B4-8BFB013B4D2A}" type="pres">
      <dgm:prSet presAssocID="{716C814C-84A2-42F7-BE69-6A654453AB40}" presName="childText" presStyleLbl="bgAcc1" presStyleIdx="2" presStyleCnt="7" custScaleX="192642" custScaleY="69304">
        <dgm:presLayoutVars>
          <dgm:bulletEnabled val="1"/>
        </dgm:presLayoutVars>
      </dgm:prSet>
      <dgm:spPr/>
    </dgm:pt>
    <dgm:pt modelId="{D5061474-DABB-4D80-AACC-0AB404739422}" type="pres">
      <dgm:prSet presAssocID="{BBDC4749-7B2E-4B8D-AF96-078F4CC00C16}" presName="Name13" presStyleLbl="parChTrans1D2" presStyleIdx="3" presStyleCnt="7"/>
      <dgm:spPr/>
    </dgm:pt>
    <dgm:pt modelId="{E3EFC367-E739-4254-8C55-BE526202C457}" type="pres">
      <dgm:prSet presAssocID="{3D7EE086-2B3E-4F9B-AC4D-E963F8B2492D}" presName="childText" presStyleLbl="bgAcc1" presStyleIdx="3" presStyleCnt="7" custScaleX="192642" custScaleY="69304">
        <dgm:presLayoutVars>
          <dgm:bulletEnabled val="1"/>
        </dgm:presLayoutVars>
      </dgm:prSet>
      <dgm:spPr/>
    </dgm:pt>
    <dgm:pt modelId="{0DF49F03-32D8-478B-A1D6-1BF320D1DA15}" type="pres">
      <dgm:prSet presAssocID="{88BD827D-7276-40B2-9ED1-FB11EC8CC9F4}" presName="Name13" presStyleLbl="parChTrans1D2" presStyleIdx="4" presStyleCnt="7"/>
      <dgm:spPr/>
    </dgm:pt>
    <dgm:pt modelId="{962BC492-3209-4B59-B956-D987A7B03F10}" type="pres">
      <dgm:prSet presAssocID="{2FADC8B2-BB10-4184-B1C2-B75E24157D8F}" presName="childText" presStyleLbl="bgAcc1" presStyleIdx="4" presStyleCnt="7" custScaleX="192642" custScaleY="69304">
        <dgm:presLayoutVars>
          <dgm:bulletEnabled val="1"/>
        </dgm:presLayoutVars>
      </dgm:prSet>
      <dgm:spPr/>
    </dgm:pt>
    <dgm:pt modelId="{3A30782A-EEC0-4879-836A-B99C13B32D70}" type="pres">
      <dgm:prSet presAssocID="{EB8D0BEA-DBF5-49C7-B41B-62E29C2C3DA9}" presName="Name13" presStyleLbl="parChTrans1D2" presStyleIdx="5" presStyleCnt="7"/>
      <dgm:spPr/>
    </dgm:pt>
    <dgm:pt modelId="{20C0E627-AEF2-4386-9E92-12A5900E912A}" type="pres">
      <dgm:prSet presAssocID="{52B9624A-A4FA-47D7-8518-8D460FEC0D5A}" presName="childText" presStyleLbl="bgAcc1" presStyleIdx="5" presStyleCnt="7" custScaleX="191539" custScaleY="74158">
        <dgm:presLayoutVars>
          <dgm:bulletEnabled val="1"/>
        </dgm:presLayoutVars>
      </dgm:prSet>
      <dgm:spPr/>
    </dgm:pt>
    <dgm:pt modelId="{6DD48550-5209-4FE3-8B01-32343BA40450}" type="pres">
      <dgm:prSet presAssocID="{B6733199-7AA6-4E66-AAE6-E7F1C1EF554A}" presName="Name13" presStyleLbl="parChTrans1D2" presStyleIdx="6" presStyleCnt="7"/>
      <dgm:spPr/>
    </dgm:pt>
    <dgm:pt modelId="{5082ADE4-C429-46EC-A3B1-75419F3C4BFE}" type="pres">
      <dgm:prSet presAssocID="{F4CB432E-39AE-4049-8322-10CA5498AC31}" presName="childText" presStyleLbl="bgAcc1" presStyleIdx="6" presStyleCnt="7" custScaleX="192642" custScaleY="69304">
        <dgm:presLayoutVars>
          <dgm:bulletEnabled val="1"/>
        </dgm:presLayoutVars>
      </dgm:prSet>
      <dgm:spPr/>
    </dgm:pt>
  </dgm:ptLst>
  <dgm:cxnLst>
    <dgm:cxn modelId="{3F65910B-78DE-48D7-AC71-C2CF0462E9AD}" type="presOf" srcId="{B6733199-7AA6-4E66-AAE6-E7F1C1EF554A}" destId="{6DD48550-5209-4FE3-8B01-32343BA40450}" srcOrd="0" destOrd="0" presId="urn:microsoft.com/office/officeart/2005/8/layout/hierarchy3"/>
    <dgm:cxn modelId="{260CED2A-66B6-40E7-8CFD-1F520E6411B1}" type="presOf" srcId="{3D7EE086-2B3E-4F9B-AC4D-E963F8B2492D}" destId="{E3EFC367-E739-4254-8C55-BE526202C457}" srcOrd="0" destOrd="0" presId="urn:microsoft.com/office/officeart/2005/8/layout/hierarchy3"/>
    <dgm:cxn modelId="{95766C39-6D32-4976-A3DC-83BFF886B8F9}" srcId="{7E638DBE-221B-47BF-87B8-844A29C81464}" destId="{249C5683-45E2-49A5-8278-22AC93A441F5}" srcOrd="1" destOrd="0" parTransId="{18D7EEB8-B1F0-4DD8-A666-310A0D590158}" sibTransId="{2699AA14-58E6-4AD8-9FEC-EC8E381AA12A}"/>
    <dgm:cxn modelId="{B776093C-3F28-40D2-831F-961B9FBD49F0}" type="presOf" srcId="{52B9624A-A4FA-47D7-8518-8D460FEC0D5A}" destId="{20C0E627-AEF2-4386-9E92-12A5900E912A}" srcOrd="0" destOrd="0" presId="urn:microsoft.com/office/officeart/2005/8/layout/hierarchy3"/>
    <dgm:cxn modelId="{45E5E946-FC7D-4E7B-8FF2-BF08D15F6EF9}" type="presOf" srcId="{716C814C-84A2-42F7-BE69-6A654453AB40}" destId="{309AC4BB-25C5-4480-B9B4-8BFB013B4D2A}" srcOrd="0" destOrd="0" presId="urn:microsoft.com/office/officeart/2005/8/layout/hierarchy3"/>
    <dgm:cxn modelId="{EF244D47-8EB9-4357-9910-F5DFC839CACB}" type="presOf" srcId="{45C312BC-B1B1-4414-8640-776FCBEBC110}" destId="{3A5E4ACA-3F50-41ED-B046-092B17EE0F38}" srcOrd="0" destOrd="0" presId="urn:microsoft.com/office/officeart/2005/8/layout/hierarchy3"/>
    <dgm:cxn modelId="{FC01BC4D-A80B-46F8-9223-5C369F3E86D9}" type="presOf" srcId="{249C5683-45E2-49A5-8278-22AC93A441F5}" destId="{D2AE2A39-932F-40EE-987D-BF9332A8AECF}" srcOrd="1" destOrd="0" presId="urn:microsoft.com/office/officeart/2005/8/layout/hierarchy3"/>
    <dgm:cxn modelId="{48FF116E-10C9-4A6F-B8F7-36B96080D4F5}" srcId="{86C11C89-862F-4AB8-BACF-F333D9A62138}" destId="{93879DBB-D287-4667-866B-3BDAD9442276}" srcOrd="0" destOrd="0" parTransId="{5C89E536-9820-47D4-AB86-31B5C71EC50A}" sibTransId="{D3E97D17-1F23-4C71-A48C-34F9831CED4D}"/>
    <dgm:cxn modelId="{ED8F1789-CD95-43D0-ACD1-73D53C2DA7F9}" type="presOf" srcId="{5C89E536-9820-47D4-AB86-31B5C71EC50A}" destId="{B1F7474D-2826-4B03-B785-0AE5FC12F1E9}" srcOrd="0" destOrd="0" presId="urn:microsoft.com/office/officeart/2005/8/layout/hierarchy3"/>
    <dgm:cxn modelId="{4A52868B-FB85-48C3-AC49-9CCD8CA62C61}" srcId="{249C5683-45E2-49A5-8278-22AC93A441F5}" destId="{3D7EE086-2B3E-4F9B-AC4D-E963F8B2492D}" srcOrd="1" destOrd="0" parTransId="{BBDC4749-7B2E-4B8D-AF96-078F4CC00C16}" sibTransId="{C040A4FD-9ADD-45DE-A725-451BC25B20E7}"/>
    <dgm:cxn modelId="{35858C91-C41D-4B0D-8E6B-D64A4B24D2B7}" type="presOf" srcId="{F4474A86-FCA8-4D4D-8873-9AAB4C544085}" destId="{021FDE9B-C523-4D2C-8D30-A0E23581A6DA}" srcOrd="0" destOrd="0" presId="urn:microsoft.com/office/officeart/2005/8/layout/hierarchy3"/>
    <dgm:cxn modelId="{84CB3096-036A-47A8-94EE-11810B7F1FC8}" type="presOf" srcId="{EB8D0BEA-DBF5-49C7-B41B-62E29C2C3DA9}" destId="{3A30782A-EEC0-4879-836A-B99C13B32D70}" srcOrd="0" destOrd="0" presId="urn:microsoft.com/office/officeart/2005/8/layout/hierarchy3"/>
    <dgm:cxn modelId="{311259A1-06F9-4B66-BB63-AD8238524D5E}" type="presOf" srcId="{2FADC8B2-BB10-4184-B1C2-B75E24157D8F}" destId="{962BC492-3209-4B59-B956-D987A7B03F10}" srcOrd="0" destOrd="0" presId="urn:microsoft.com/office/officeart/2005/8/layout/hierarchy3"/>
    <dgm:cxn modelId="{A26147A3-D745-4B23-94D4-0E9735E4637A}" type="presOf" srcId="{93879DBB-D287-4667-866B-3BDAD9442276}" destId="{78A72878-3EF3-487D-BE73-A97A518BFA61}" srcOrd="0" destOrd="0" presId="urn:microsoft.com/office/officeart/2005/8/layout/hierarchy3"/>
    <dgm:cxn modelId="{28004BA4-2CB8-4E94-ABEB-893DB8664487}" type="presOf" srcId="{A4597F22-F522-4230-9774-E56C2841745C}" destId="{C2555053-39A7-4803-9B8F-54564728C5D1}" srcOrd="0" destOrd="0" presId="urn:microsoft.com/office/officeart/2005/8/layout/hierarchy3"/>
    <dgm:cxn modelId="{91E9D8A4-1D31-407B-A39D-67588F740CB9}" srcId="{86C11C89-862F-4AB8-BACF-F333D9A62138}" destId="{A4597F22-F522-4230-9774-E56C2841745C}" srcOrd="1" destOrd="0" parTransId="{45C312BC-B1B1-4414-8640-776FCBEBC110}" sibTransId="{ED28C0FB-5BD3-4F6C-AEED-61E27DA6F317}"/>
    <dgm:cxn modelId="{CD283BAE-84F5-4E9D-9382-9381B5D0B6C0}" type="presOf" srcId="{7E638DBE-221B-47BF-87B8-844A29C81464}" destId="{E09D80C0-68F0-4E24-B4A6-DA81903705C7}" srcOrd="0" destOrd="0" presId="urn:microsoft.com/office/officeart/2005/8/layout/hierarchy3"/>
    <dgm:cxn modelId="{858601B3-9194-4057-9670-3332C3394C5E}" type="presOf" srcId="{BBDC4749-7B2E-4B8D-AF96-078F4CC00C16}" destId="{D5061474-DABB-4D80-AACC-0AB404739422}" srcOrd="0" destOrd="0" presId="urn:microsoft.com/office/officeart/2005/8/layout/hierarchy3"/>
    <dgm:cxn modelId="{1CC29EB9-E027-4C51-8FEC-745EDE73BB93}" type="presOf" srcId="{249C5683-45E2-49A5-8278-22AC93A441F5}" destId="{37FA8FC7-DB62-4B97-80B8-55B42A330AA2}" srcOrd="0" destOrd="0" presId="urn:microsoft.com/office/officeart/2005/8/layout/hierarchy3"/>
    <dgm:cxn modelId="{3420F1C4-13A8-432F-8C03-60E62B64EE3E}" srcId="{249C5683-45E2-49A5-8278-22AC93A441F5}" destId="{F4CB432E-39AE-4049-8322-10CA5498AC31}" srcOrd="4" destOrd="0" parTransId="{B6733199-7AA6-4E66-AAE6-E7F1C1EF554A}" sibTransId="{39BAB1D6-1489-4F18-9044-4C7F37CCC3B8}"/>
    <dgm:cxn modelId="{70C987CA-2B6F-4636-B5D6-65DAD52BA59E}" srcId="{249C5683-45E2-49A5-8278-22AC93A441F5}" destId="{2FADC8B2-BB10-4184-B1C2-B75E24157D8F}" srcOrd="2" destOrd="0" parTransId="{88BD827D-7276-40B2-9ED1-FB11EC8CC9F4}" sibTransId="{7C5E8FD2-DF5F-4E11-B572-C3CEDEEA7277}"/>
    <dgm:cxn modelId="{FF8F97CA-437C-4B9E-A9DE-8D8F0D364258}" srcId="{249C5683-45E2-49A5-8278-22AC93A441F5}" destId="{52B9624A-A4FA-47D7-8518-8D460FEC0D5A}" srcOrd="3" destOrd="0" parTransId="{EB8D0BEA-DBF5-49C7-B41B-62E29C2C3DA9}" sibTransId="{6857D887-CFCD-41CF-897C-D66E2A660F1F}"/>
    <dgm:cxn modelId="{D6E27DD6-BEB1-4AEA-B708-CE3BDA2FEF17}" type="presOf" srcId="{F4CB432E-39AE-4049-8322-10CA5498AC31}" destId="{5082ADE4-C429-46EC-A3B1-75419F3C4BFE}" srcOrd="0" destOrd="0" presId="urn:microsoft.com/office/officeart/2005/8/layout/hierarchy3"/>
    <dgm:cxn modelId="{4A0994DC-ED19-4851-987B-88F301368ADC}" type="presOf" srcId="{88BD827D-7276-40B2-9ED1-FB11EC8CC9F4}" destId="{0DF49F03-32D8-478B-A1D6-1BF320D1DA15}" srcOrd="0" destOrd="0" presId="urn:microsoft.com/office/officeart/2005/8/layout/hierarchy3"/>
    <dgm:cxn modelId="{ECF047E0-A169-4D1C-9B81-A52FFC617289}" type="presOf" srcId="{86C11C89-862F-4AB8-BACF-F333D9A62138}" destId="{5D8F60DD-040F-4273-ACA9-182792A075F7}" srcOrd="1" destOrd="0" presId="urn:microsoft.com/office/officeart/2005/8/layout/hierarchy3"/>
    <dgm:cxn modelId="{AC1546E8-D88E-41FE-98EA-2FACFB2C6EFD}" srcId="{7E638DBE-221B-47BF-87B8-844A29C81464}" destId="{86C11C89-862F-4AB8-BACF-F333D9A62138}" srcOrd="0" destOrd="0" parTransId="{3FF5A7BB-7D9F-4B71-9E12-D3C7263CF838}" sibTransId="{C1893DB9-1099-40D3-AC0E-9011DA25860C}"/>
    <dgm:cxn modelId="{2BE98CF5-7912-4B43-83F9-142DA25AC884}" type="presOf" srcId="{86C11C89-862F-4AB8-BACF-F333D9A62138}" destId="{5ED8729F-AB81-4E39-B0A3-03B1BC078A63}" srcOrd="0" destOrd="0" presId="urn:microsoft.com/office/officeart/2005/8/layout/hierarchy3"/>
    <dgm:cxn modelId="{5B0B1CFD-421D-46FD-876D-F4019CF8F1CD}" srcId="{249C5683-45E2-49A5-8278-22AC93A441F5}" destId="{716C814C-84A2-42F7-BE69-6A654453AB40}" srcOrd="0" destOrd="0" parTransId="{F4474A86-FCA8-4D4D-8873-9AAB4C544085}" sibTransId="{51506864-71DB-4A07-9703-2ED6C08714F3}"/>
    <dgm:cxn modelId="{858F8D8C-93D7-49A0-AFA1-2D926684196B}" type="presParOf" srcId="{E09D80C0-68F0-4E24-B4A6-DA81903705C7}" destId="{55D6EAFD-26B9-4BC5-BB6D-FD8D43FCF5E4}" srcOrd="0" destOrd="0" presId="urn:microsoft.com/office/officeart/2005/8/layout/hierarchy3"/>
    <dgm:cxn modelId="{E64DAEB4-E69B-44DA-9780-97638E7D7075}" type="presParOf" srcId="{55D6EAFD-26B9-4BC5-BB6D-FD8D43FCF5E4}" destId="{5A524AC1-693E-485B-B9FC-15B9F5E7B0B3}" srcOrd="0" destOrd="0" presId="urn:microsoft.com/office/officeart/2005/8/layout/hierarchy3"/>
    <dgm:cxn modelId="{BAD3CD60-EBE9-4D90-B81F-42F730996B68}" type="presParOf" srcId="{5A524AC1-693E-485B-B9FC-15B9F5E7B0B3}" destId="{5ED8729F-AB81-4E39-B0A3-03B1BC078A63}" srcOrd="0" destOrd="0" presId="urn:microsoft.com/office/officeart/2005/8/layout/hierarchy3"/>
    <dgm:cxn modelId="{50F01313-CDF6-4221-9DD7-651E93F288AC}" type="presParOf" srcId="{5A524AC1-693E-485B-B9FC-15B9F5E7B0B3}" destId="{5D8F60DD-040F-4273-ACA9-182792A075F7}" srcOrd="1" destOrd="0" presId="urn:microsoft.com/office/officeart/2005/8/layout/hierarchy3"/>
    <dgm:cxn modelId="{27E8B9E3-5268-41B5-B81B-2F448556DB85}" type="presParOf" srcId="{55D6EAFD-26B9-4BC5-BB6D-FD8D43FCF5E4}" destId="{4793C46A-B0C0-4450-8B30-A9EF145CA04F}" srcOrd="1" destOrd="0" presId="urn:microsoft.com/office/officeart/2005/8/layout/hierarchy3"/>
    <dgm:cxn modelId="{8E8B231A-6FA3-421D-BC2B-5AA7FED8B8F1}" type="presParOf" srcId="{4793C46A-B0C0-4450-8B30-A9EF145CA04F}" destId="{B1F7474D-2826-4B03-B785-0AE5FC12F1E9}" srcOrd="0" destOrd="0" presId="urn:microsoft.com/office/officeart/2005/8/layout/hierarchy3"/>
    <dgm:cxn modelId="{C81B9C1B-15FF-4617-83A0-EF3D28132425}" type="presParOf" srcId="{4793C46A-B0C0-4450-8B30-A9EF145CA04F}" destId="{78A72878-3EF3-487D-BE73-A97A518BFA61}" srcOrd="1" destOrd="0" presId="urn:microsoft.com/office/officeart/2005/8/layout/hierarchy3"/>
    <dgm:cxn modelId="{442E72DB-4241-48BD-A485-8FFDBE42C54F}" type="presParOf" srcId="{4793C46A-B0C0-4450-8B30-A9EF145CA04F}" destId="{3A5E4ACA-3F50-41ED-B046-092B17EE0F38}" srcOrd="2" destOrd="0" presId="urn:microsoft.com/office/officeart/2005/8/layout/hierarchy3"/>
    <dgm:cxn modelId="{6F526AF8-5537-47D1-8B8E-0CFF31004A35}" type="presParOf" srcId="{4793C46A-B0C0-4450-8B30-A9EF145CA04F}" destId="{C2555053-39A7-4803-9B8F-54564728C5D1}" srcOrd="3" destOrd="0" presId="urn:microsoft.com/office/officeart/2005/8/layout/hierarchy3"/>
    <dgm:cxn modelId="{A971F1F7-8F7E-44BD-AC6A-93EA946A5687}" type="presParOf" srcId="{E09D80C0-68F0-4E24-B4A6-DA81903705C7}" destId="{0F7A5D45-6E8C-4682-BC62-E2F837635514}" srcOrd="1" destOrd="0" presId="urn:microsoft.com/office/officeart/2005/8/layout/hierarchy3"/>
    <dgm:cxn modelId="{59B54FCD-2D41-4E79-8654-FDA1FEE8AA84}" type="presParOf" srcId="{0F7A5D45-6E8C-4682-BC62-E2F837635514}" destId="{68EC0476-77B1-452B-B1B5-50B6433CECBD}" srcOrd="0" destOrd="0" presId="urn:microsoft.com/office/officeart/2005/8/layout/hierarchy3"/>
    <dgm:cxn modelId="{6AEB09EF-A323-4D1E-AA02-E5DAD9BAC092}" type="presParOf" srcId="{68EC0476-77B1-452B-B1B5-50B6433CECBD}" destId="{37FA8FC7-DB62-4B97-80B8-55B42A330AA2}" srcOrd="0" destOrd="0" presId="urn:microsoft.com/office/officeart/2005/8/layout/hierarchy3"/>
    <dgm:cxn modelId="{968B3481-593C-4A73-9963-3E0D34EDCE9C}" type="presParOf" srcId="{68EC0476-77B1-452B-B1B5-50B6433CECBD}" destId="{D2AE2A39-932F-40EE-987D-BF9332A8AECF}" srcOrd="1" destOrd="0" presId="urn:microsoft.com/office/officeart/2005/8/layout/hierarchy3"/>
    <dgm:cxn modelId="{BBAE054F-BB77-477D-846F-CA7D22449871}" type="presParOf" srcId="{0F7A5D45-6E8C-4682-BC62-E2F837635514}" destId="{1811F645-B395-490E-AA82-34189F0C510B}" srcOrd="1" destOrd="0" presId="urn:microsoft.com/office/officeart/2005/8/layout/hierarchy3"/>
    <dgm:cxn modelId="{36557A4D-979D-4C4C-A5FD-023C0DE903E2}" type="presParOf" srcId="{1811F645-B395-490E-AA82-34189F0C510B}" destId="{021FDE9B-C523-4D2C-8D30-A0E23581A6DA}" srcOrd="0" destOrd="0" presId="urn:microsoft.com/office/officeart/2005/8/layout/hierarchy3"/>
    <dgm:cxn modelId="{BDAAF5FC-C51E-4CFF-BF60-5BD1580D3EA7}" type="presParOf" srcId="{1811F645-B395-490E-AA82-34189F0C510B}" destId="{309AC4BB-25C5-4480-B9B4-8BFB013B4D2A}" srcOrd="1" destOrd="0" presId="urn:microsoft.com/office/officeart/2005/8/layout/hierarchy3"/>
    <dgm:cxn modelId="{36EC754B-A535-418B-8C4C-90E260E69907}" type="presParOf" srcId="{1811F645-B395-490E-AA82-34189F0C510B}" destId="{D5061474-DABB-4D80-AACC-0AB404739422}" srcOrd="2" destOrd="0" presId="urn:microsoft.com/office/officeart/2005/8/layout/hierarchy3"/>
    <dgm:cxn modelId="{00ADA2BE-C072-40D2-8199-BF792FAC06BE}" type="presParOf" srcId="{1811F645-B395-490E-AA82-34189F0C510B}" destId="{E3EFC367-E739-4254-8C55-BE526202C457}" srcOrd="3" destOrd="0" presId="urn:microsoft.com/office/officeart/2005/8/layout/hierarchy3"/>
    <dgm:cxn modelId="{94DCC4E0-7764-4819-9E44-AFD601305826}" type="presParOf" srcId="{1811F645-B395-490E-AA82-34189F0C510B}" destId="{0DF49F03-32D8-478B-A1D6-1BF320D1DA15}" srcOrd="4" destOrd="0" presId="urn:microsoft.com/office/officeart/2005/8/layout/hierarchy3"/>
    <dgm:cxn modelId="{A36D42D3-E942-425D-94E5-35D6D17048BD}" type="presParOf" srcId="{1811F645-B395-490E-AA82-34189F0C510B}" destId="{962BC492-3209-4B59-B956-D987A7B03F10}" srcOrd="5" destOrd="0" presId="urn:microsoft.com/office/officeart/2005/8/layout/hierarchy3"/>
    <dgm:cxn modelId="{71A6FEA2-6196-4397-A96C-80A3B7808169}" type="presParOf" srcId="{1811F645-B395-490E-AA82-34189F0C510B}" destId="{3A30782A-EEC0-4879-836A-B99C13B32D70}" srcOrd="6" destOrd="0" presId="urn:microsoft.com/office/officeart/2005/8/layout/hierarchy3"/>
    <dgm:cxn modelId="{D08EA28E-A0F5-481E-B838-C11665C7B6F3}" type="presParOf" srcId="{1811F645-B395-490E-AA82-34189F0C510B}" destId="{20C0E627-AEF2-4386-9E92-12A5900E912A}" srcOrd="7" destOrd="0" presId="urn:microsoft.com/office/officeart/2005/8/layout/hierarchy3"/>
    <dgm:cxn modelId="{B08B8290-C866-4C58-B750-6BB266740095}" type="presParOf" srcId="{1811F645-B395-490E-AA82-34189F0C510B}" destId="{6DD48550-5209-4FE3-8B01-32343BA40450}" srcOrd="8" destOrd="0" presId="urn:microsoft.com/office/officeart/2005/8/layout/hierarchy3"/>
    <dgm:cxn modelId="{23F989B2-0A13-44BF-AD87-0F657999E6BB}" type="presParOf" srcId="{1811F645-B395-490E-AA82-34189F0C510B}" destId="{5082ADE4-C429-46EC-A3B1-75419F3C4BFE}" srcOrd="9"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6D8808-25C6-4888-8FC6-36A16C4D7B4E}">
      <dsp:nvSpPr>
        <dsp:cNvPr id="0" name=""/>
        <dsp:cNvSpPr/>
      </dsp:nvSpPr>
      <dsp:spPr>
        <a:xfrm>
          <a:off x="2224048" y="2485797"/>
          <a:ext cx="254656" cy="1986318"/>
        </a:xfrm>
        <a:custGeom>
          <a:avLst/>
          <a:gdLst/>
          <a:ahLst/>
          <a:cxnLst/>
          <a:rect l="0" t="0" r="0" b="0"/>
          <a:pathLst>
            <a:path>
              <a:moveTo>
                <a:pt x="0" y="0"/>
              </a:moveTo>
              <a:lnTo>
                <a:pt x="0" y="1986318"/>
              </a:lnTo>
              <a:lnTo>
                <a:pt x="254656" y="1986318"/>
              </a:lnTo>
            </a:path>
          </a:pathLst>
        </a:custGeom>
        <a:noFill/>
        <a:ln w="12700" cap="flat" cmpd="sng" algn="ctr">
          <a:solidFill>
            <a:schemeClr val="dk2">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2D65527-6596-40BA-BEAC-55F9FF461319}">
      <dsp:nvSpPr>
        <dsp:cNvPr id="0" name=""/>
        <dsp:cNvSpPr/>
      </dsp:nvSpPr>
      <dsp:spPr>
        <a:xfrm>
          <a:off x="2224048" y="2485797"/>
          <a:ext cx="254656" cy="780945"/>
        </a:xfrm>
        <a:custGeom>
          <a:avLst/>
          <a:gdLst/>
          <a:ahLst/>
          <a:cxnLst/>
          <a:rect l="0" t="0" r="0" b="0"/>
          <a:pathLst>
            <a:path>
              <a:moveTo>
                <a:pt x="0" y="0"/>
              </a:moveTo>
              <a:lnTo>
                <a:pt x="0" y="780945"/>
              </a:lnTo>
              <a:lnTo>
                <a:pt x="254656" y="780945"/>
              </a:lnTo>
            </a:path>
          </a:pathLst>
        </a:custGeom>
        <a:noFill/>
        <a:ln w="12700" cap="flat" cmpd="sng" algn="ctr">
          <a:solidFill>
            <a:schemeClr val="dk2">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92E88FF-8AB1-40C7-B078-AAEB7D1B56E9}">
      <dsp:nvSpPr>
        <dsp:cNvPr id="0" name=""/>
        <dsp:cNvSpPr/>
      </dsp:nvSpPr>
      <dsp:spPr>
        <a:xfrm>
          <a:off x="1876018" y="1280424"/>
          <a:ext cx="1027113" cy="356518"/>
        </a:xfrm>
        <a:custGeom>
          <a:avLst/>
          <a:gdLst/>
          <a:ahLst/>
          <a:cxnLst/>
          <a:rect l="0" t="0" r="0" b="0"/>
          <a:pathLst>
            <a:path>
              <a:moveTo>
                <a:pt x="0" y="0"/>
              </a:moveTo>
              <a:lnTo>
                <a:pt x="0" y="178259"/>
              </a:lnTo>
              <a:lnTo>
                <a:pt x="1027113" y="178259"/>
              </a:lnTo>
              <a:lnTo>
                <a:pt x="1027113" y="356518"/>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3DC655B-8941-4C7D-84CF-F2A1763DD65C}">
      <dsp:nvSpPr>
        <dsp:cNvPr id="0" name=""/>
        <dsp:cNvSpPr/>
      </dsp:nvSpPr>
      <dsp:spPr>
        <a:xfrm>
          <a:off x="848905" y="1280424"/>
          <a:ext cx="1027113" cy="356518"/>
        </a:xfrm>
        <a:custGeom>
          <a:avLst/>
          <a:gdLst/>
          <a:ahLst/>
          <a:cxnLst/>
          <a:rect l="0" t="0" r="0" b="0"/>
          <a:pathLst>
            <a:path>
              <a:moveTo>
                <a:pt x="1027113" y="0"/>
              </a:moveTo>
              <a:lnTo>
                <a:pt x="1027113" y="178259"/>
              </a:lnTo>
              <a:lnTo>
                <a:pt x="0" y="178259"/>
              </a:lnTo>
              <a:lnTo>
                <a:pt x="0" y="356518"/>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843C378-CC04-47DF-AF2A-74A08FFE5433}">
      <dsp:nvSpPr>
        <dsp:cNvPr id="0" name=""/>
        <dsp:cNvSpPr/>
      </dsp:nvSpPr>
      <dsp:spPr>
        <a:xfrm>
          <a:off x="862979" y="360037"/>
          <a:ext cx="2026078" cy="920387"/>
        </a:xfrm>
        <a:prstGeom prst="rect">
          <a:avLst/>
        </a:prstGeom>
        <a:no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IN" sz="2000" b="1" kern="1200" dirty="0">
              <a:latin typeface="+mn-lt"/>
            </a:rPr>
            <a:t>2-Stage Online Electronic Auction</a:t>
          </a:r>
        </a:p>
      </dsp:txBody>
      <dsp:txXfrm>
        <a:off x="862979" y="360037"/>
        <a:ext cx="2026078" cy="920387"/>
      </dsp:txXfrm>
    </dsp:sp>
    <dsp:sp modelId="{5F0EE59F-6BAF-4A85-B128-711B4BFD30CB}">
      <dsp:nvSpPr>
        <dsp:cNvPr id="0" name=""/>
        <dsp:cNvSpPr/>
      </dsp:nvSpPr>
      <dsp:spPr>
        <a:xfrm>
          <a:off x="50" y="1636943"/>
          <a:ext cx="1697708" cy="848854"/>
        </a:xfrm>
        <a:prstGeom prst="rect">
          <a:avLst/>
        </a:prstGeom>
        <a:no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IN" sz="2000" b="1" kern="1200" dirty="0">
              <a:latin typeface="+mn-lt"/>
            </a:rPr>
            <a:t>Technical Bid</a:t>
          </a:r>
        </a:p>
      </dsp:txBody>
      <dsp:txXfrm>
        <a:off x="50" y="1636943"/>
        <a:ext cx="1697708" cy="848854"/>
      </dsp:txXfrm>
    </dsp:sp>
    <dsp:sp modelId="{6CB7D2D5-066F-44BC-B9BF-D395FC574D26}">
      <dsp:nvSpPr>
        <dsp:cNvPr id="0" name=""/>
        <dsp:cNvSpPr/>
      </dsp:nvSpPr>
      <dsp:spPr>
        <a:xfrm>
          <a:off x="2054277" y="1636943"/>
          <a:ext cx="1697708" cy="848854"/>
        </a:xfrm>
        <a:prstGeom prst="rect">
          <a:avLst/>
        </a:prstGeom>
        <a:no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IN" sz="2000" b="1" kern="1200" dirty="0">
              <a:latin typeface="+mn-lt"/>
            </a:rPr>
            <a:t>Financial Bid</a:t>
          </a:r>
        </a:p>
      </dsp:txBody>
      <dsp:txXfrm>
        <a:off x="2054277" y="1636943"/>
        <a:ext cx="1697708" cy="848854"/>
      </dsp:txXfrm>
    </dsp:sp>
    <dsp:sp modelId="{0B06378F-672B-4290-AE31-13308555B532}">
      <dsp:nvSpPr>
        <dsp:cNvPr id="0" name=""/>
        <dsp:cNvSpPr/>
      </dsp:nvSpPr>
      <dsp:spPr>
        <a:xfrm>
          <a:off x="2478704" y="2842316"/>
          <a:ext cx="1697708" cy="848854"/>
        </a:xfrm>
        <a:prstGeom prst="rect">
          <a:avLst/>
        </a:prstGeom>
        <a:no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IN" sz="2000" b="1" kern="1200" dirty="0">
              <a:latin typeface="+mn-lt"/>
            </a:rPr>
            <a:t>Initial Offer</a:t>
          </a:r>
        </a:p>
      </dsp:txBody>
      <dsp:txXfrm>
        <a:off x="2478704" y="2842316"/>
        <a:ext cx="1697708" cy="848854"/>
      </dsp:txXfrm>
    </dsp:sp>
    <dsp:sp modelId="{A50E2C4C-6F8A-4D78-BCFA-39683780B9CC}">
      <dsp:nvSpPr>
        <dsp:cNvPr id="0" name=""/>
        <dsp:cNvSpPr/>
      </dsp:nvSpPr>
      <dsp:spPr>
        <a:xfrm>
          <a:off x="2478704" y="4047689"/>
          <a:ext cx="1697708" cy="848854"/>
        </a:xfrm>
        <a:prstGeom prst="rect">
          <a:avLst/>
        </a:prstGeom>
        <a:no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IN" sz="2000" b="1" kern="1200" dirty="0">
              <a:latin typeface="+mn-lt"/>
            </a:rPr>
            <a:t>Final Offer</a:t>
          </a:r>
        </a:p>
      </dsp:txBody>
      <dsp:txXfrm>
        <a:off x="2478704" y="4047689"/>
        <a:ext cx="1697708" cy="84885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D8729F-AB81-4E39-B0A3-03B1BC078A63}">
      <dsp:nvSpPr>
        <dsp:cNvPr id="0" name=""/>
        <dsp:cNvSpPr/>
      </dsp:nvSpPr>
      <dsp:spPr>
        <a:xfrm>
          <a:off x="101097" y="857"/>
          <a:ext cx="3211595" cy="911711"/>
        </a:xfrm>
        <a:prstGeom prst="roundRect">
          <a:avLst>
            <a:gd name="adj" fmla="val 10000"/>
          </a:avLst>
        </a:prstGeom>
        <a:solidFill>
          <a:schemeClr val="lt1">
            <a:hueOff val="0"/>
            <a:satOff val="0"/>
            <a:lumOff val="0"/>
            <a:alphaOff val="0"/>
          </a:schemeClr>
        </a:solid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IN" sz="2400" kern="1200" dirty="0">
              <a:latin typeface="+mn-lt"/>
            </a:rPr>
            <a:t>Online Submission – Scanned Copies</a:t>
          </a:r>
        </a:p>
      </dsp:txBody>
      <dsp:txXfrm>
        <a:off x="127800" y="27560"/>
        <a:ext cx="3158189" cy="858305"/>
      </dsp:txXfrm>
    </dsp:sp>
    <dsp:sp modelId="{B1F7474D-2826-4B03-B785-0AE5FC12F1E9}">
      <dsp:nvSpPr>
        <dsp:cNvPr id="0" name=""/>
        <dsp:cNvSpPr/>
      </dsp:nvSpPr>
      <dsp:spPr>
        <a:xfrm>
          <a:off x="422256" y="912569"/>
          <a:ext cx="321159" cy="543854"/>
        </a:xfrm>
        <a:custGeom>
          <a:avLst/>
          <a:gdLst/>
          <a:ahLst/>
          <a:cxnLst/>
          <a:rect l="0" t="0" r="0" b="0"/>
          <a:pathLst>
            <a:path>
              <a:moveTo>
                <a:pt x="0" y="0"/>
              </a:moveTo>
              <a:lnTo>
                <a:pt x="0" y="543854"/>
              </a:lnTo>
              <a:lnTo>
                <a:pt x="321159" y="543854"/>
              </a:lnTo>
            </a:path>
          </a:pathLst>
        </a:cu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8A72878-3EF3-487D-BE73-A97A518BFA61}">
      <dsp:nvSpPr>
        <dsp:cNvPr id="0" name=""/>
        <dsp:cNvSpPr/>
      </dsp:nvSpPr>
      <dsp:spPr>
        <a:xfrm>
          <a:off x="743416" y="1140497"/>
          <a:ext cx="2810143" cy="631852"/>
        </a:xfrm>
        <a:prstGeom prst="roundRect">
          <a:avLst>
            <a:gd name="adj" fmla="val 10000"/>
          </a:avLst>
        </a:prstGeom>
        <a:solidFill>
          <a:schemeClr val="accent5">
            <a:alpha val="90000"/>
            <a:tint val="4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en-IN" sz="1800" kern="1200" dirty="0">
              <a:latin typeface="+mn-lt"/>
            </a:rPr>
            <a:t>Letter Comprising Technical Bid</a:t>
          </a:r>
        </a:p>
      </dsp:txBody>
      <dsp:txXfrm>
        <a:off x="761922" y="1159003"/>
        <a:ext cx="2773131" cy="594840"/>
      </dsp:txXfrm>
    </dsp:sp>
    <dsp:sp modelId="{3A5E4ACA-3F50-41ED-B046-092B17EE0F38}">
      <dsp:nvSpPr>
        <dsp:cNvPr id="0" name=""/>
        <dsp:cNvSpPr/>
      </dsp:nvSpPr>
      <dsp:spPr>
        <a:xfrm>
          <a:off x="422256" y="912569"/>
          <a:ext cx="321159" cy="1403634"/>
        </a:xfrm>
        <a:custGeom>
          <a:avLst/>
          <a:gdLst/>
          <a:ahLst/>
          <a:cxnLst/>
          <a:rect l="0" t="0" r="0" b="0"/>
          <a:pathLst>
            <a:path>
              <a:moveTo>
                <a:pt x="0" y="0"/>
              </a:moveTo>
              <a:lnTo>
                <a:pt x="0" y="1403634"/>
              </a:lnTo>
              <a:lnTo>
                <a:pt x="321159" y="1403634"/>
              </a:lnTo>
            </a:path>
          </a:pathLst>
        </a:cu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2555053-39A7-4803-9B8F-54564728C5D1}">
      <dsp:nvSpPr>
        <dsp:cNvPr id="0" name=""/>
        <dsp:cNvSpPr/>
      </dsp:nvSpPr>
      <dsp:spPr>
        <a:xfrm>
          <a:off x="743416" y="2000277"/>
          <a:ext cx="2810143" cy="631852"/>
        </a:xfrm>
        <a:prstGeom prst="roundRect">
          <a:avLst>
            <a:gd name="adj" fmla="val 10000"/>
          </a:avLst>
        </a:prstGeom>
        <a:solidFill>
          <a:schemeClr val="accent5">
            <a:alpha val="90000"/>
            <a:tint val="4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en-IN" sz="1800" kern="1200" dirty="0">
              <a:latin typeface="+mn-lt"/>
            </a:rPr>
            <a:t>Scanned Copy of Documents to be submitted offline</a:t>
          </a:r>
        </a:p>
      </dsp:txBody>
      <dsp:txXfrm>
        <a:off x="761922" y="2018783"/>
        <a:ext cx="2773131" cy="594840"/>
      </dsp:txXfrm>
    </dsp:sp>
    <dsp:sp modelId="{37FA8FC7-DB62-4B97-80B8-55B42A330AA2}">
      <dsp:nvSpPr>
        <dsp:cNvPr id="0" name=""/>
        <dsp:cNvSpPr/>
      </dsp:nvSpPr>
      <dsp:spPr>
        <a:xfrm>
          <a:off x="3768548" y="857"/>
          <a:ext cx="3547178" cy="911711"/>
        </a:xfrm>
        <a:prstGeom prst="roundRect">
          <a:avLst>
            <a:gd name="adj" fmla="val 10000"/>
          </a:avLst>
        </a:prstGeom>
        <a:solidFill>
          <a:schemeClr val="lt1">
            <a:hueOff val="0"/>
            <a:satOff val="0"/>
            <a:lumOff val="0"/>
            <a:alphaOff val="0"/>
          </a:schemeClr>
        </a:solid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IN" sz="2400" kern="1200" dirty="0">
              <a:latin typeface="+mn-lt"/>
            </a:rPr>
            <a:t>Offline Submission – Original Documents</a:t>
          </a:r>
        </a:p>
      </dsp:txBody>
      <dsp:txXfrm>
        <a:off x="3795251" y="27560"/>
        <a:ext cx="3493772" cy="858305"/>
      </dsp:txXfrm>
    </dsp:sp>
    <dsp:sp modelId="{021FDE9B-C523-4D2C-8D30-A0E23581A6DA}">
      <dsp:nvSpPr>
        <dsp:cNvPr id="0" name=""/>
        <dsp:cNvSpPr/>
      </dsp:nvSpPr>
      <dsp:spPr>
        <a:xfrm>
          <a:off x="4123266" y="912569"/>
          <a:ext cx="354717" cy="543854"/>
        </a:xfrm>
        <a:custGeom>
          <a:avLst/>
          <a:gdLst/>
          <a:ahLst/>
          <a:cxnLst/>
          <a:rect l="0" t="0" r="0" b="0"/>
          <a:pathLst>
            <a:path>
              <a:moveTo>
                <a:pt x="0" y="0"/>
              </a:moveTo>
              <a:lnTo>
                <a:pt x="0" y="543854"/>
              </a:lnTo>
              <a:lnTo>
                <a:pt x="354717" y="543854"/>
              </a:lnTo>
            </a:path>
          </a:pathLst>
        </a:cu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09AC4BB-25C5-4480-B9B4-8BFB013B4D2A}">
      <dsp:nvSpPr>
        <dsp:cNvPr id="0" name=""/>
        <dsp:cNvSpPr/>
      </dsp:nvSpPr>
      <dsp:spPr>
        <a:xfrm>
          <a:off x="4477984" y="1140497"/>
          <a:ext cx="2810143" cy="631852"/>
        </a:xfrm>
        <a:prstGeom prst="roundRect">
          <a:avLst>
            <a:gd name="adj" fmla="val 10000"/>
          </a:avLst>
        </a:prstGeom>
        <a:solidFill>
          <a:schemeClr val="accent5">
            <a:alpha val="90000"/>
            <a:tint val="4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en-IN" sz="1800" kern="1200" dirty="0">
              <a:latin typeface="+mn-lt"/>
            </a:rPr>
            <a:t>Bid Security</a:t>
          </a:r>
        </a:p>
      </dsp:txBody>
      <dsp:txXfrm>
        <a:off x="4496490" y="1159003"/>
        <a:ext cx="2773131" cy="594840"/>
      </dsp:txXfrm>
    </dsp:sp>
    <dsp:sp modelId="{D5061474-DABB-4D80-AACC-0AB404739422}">
      <dsp:nvSpPr>
        <dsp:cNvPr id="0" name=""/>
        <dsp:cNvSpPr/>
      </dsp:nvSpPr>
      <dsp:spPr>
        <a:xfrm>
          <a:off x="4123266" y="912569"/>
          <a:ext cx="354717" cy="1403634"/>
        </a:xfrm>
        <a:custGeom>
          <a:avLst/>
          <a:gdLst/>
          <a:ahLst/>
          <a:cxnLst/>
          <a:rect l="0" t="0" r="0" b="0"/>
          <a:pathLst>
            <a:path>
              <a:moveTo>
                <a:pt x="0" y="0"/>
              </a:moveTo>
              <a:lnTo>
                <a:pt x="0" y="1403634"/>
              </a:lnTo>
              <a:lnTo>
                <a:pt x="354717" y="1403634"/>
              </a:lnTo>
            </a:path>
          </a:pathLst>
        </a:cu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3EFC367-E739-4254-8C55-BE526202C457}">
      <dsp:nvSpPr>
        <dsp:cNvPr id="0" name=""/>
        <dsp:cNvSpPr/>
      </dsp:nvSpPr>
      <dsp:spPr>
        <a:xfrm>
          <a:off x="4477984" y="2000277"/>
          <a:ext cx="2810143" cy="631852"/>
        </a:xfrm>
        <a:prstGeom prst="roundRect">
          <a:avLst>
            <a:gd name="adj" fmla="val 10000"/>
          </a:avLst>
        </a:prstGeom>
        <a:solidFill>
          <a:schemeClr val="accent5">
            <a:alpha val="90000"/>
            <a:tint val="4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en-IN" sz="1800" kern="1200" dirty="0">
              <a:latin typeface="+mn-lt"/>
            </a:rPr>
            <a:t>Board/Shareholder Resolution</a:t>
          </a:r>
        </a:p>
      </dsp:txBody>
      <dsp:txXfrm>
        <a:off x="4496490" y="2018783"/>
        <a:ext cx="2773131" cy="594840"/>
      </dsp:txXfrm>
    </dsp:sp>
    <dsp:sp modelId="{0DF49F03-32D8-478B-A1D6-1BF320D1DA15}">
      <dsp:nvSpPr>
        <dsp:cNvPr id="0" name=""/>
        <dsp:cNvSpPr/>
      </dsp:nvSpPr>
      <dsp:spPr>
        <a:xfrm>
          <a:off x="4123266" y="912569"/>
          <a:ext cx="354717" cy="2263415"/>
        </a:xfrm>
        <a:custGeom>
          <a:avLst/>
          <a:gdLst/>
          <a:ahLst/>
          <a:cxnLst/>
          <a:rect l="0" t="0" r="0" b="0"/>
          <a:pathLst>
            <a:path>
              <a:moveTo>
                <a:pt x="0" y="0"/>
              </a:moveTo>
              <a:lnTo>
                <a:pt x="0" y="2263415"/>
              </a:lnTo>
              <a:lnTo>
                <a:pt x="354717" y="2263415"/>
              </a:lnTo>
            </a:path>
          </a:pathLst>
        </a:cu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62BC492-3209-4B59-B956-D987A7B03F10}">
      <dsp:nvSpPr>
        <dsp:cNvPr id="0" name=""/>
        <dsp:cNvSpPr/>
      </dsp:nvSpPr>
      <dsp:spPr>
        <a:xfrm>
          <a:off x="4477984" y="2860058"/>
          <a:ext cx="2810143" cy="631852"/>
        </a:xfrm>
        <a:prstGeom prst="roundRect">
          <a:avLst>
            <a:gd name="adj" fmla="val 10000"/>
          </a:avLst>
        </a:prstGeom>
        <a:solidFill>
          <a:schemeClr val="accent5">
            <a:alpha val="90000"/>
            <a:tint val="4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en-IN" sz="1800" kern="1200" dirty="0">
              <a:latin typeface="+mn-lt"/>
            </a:rPr>
            <a:t>Power of Attorney</a:t>
          </a:r>
        </a:p>
      </dsp:txBody>
      <dsp:txXfrm>
        <a:off x="4496490" y="2878564"/>
        <a:ext cx="2773131" cy="594840"/>
      </dsp:txXfrm>
    </dsp:sp>
    <dsp:sp modelId="{3A30782A-EEC0-4879-836A-B99C13B32D70}">
      <dsp:nvSpPr>
        <dsp:cNvPr id="0" name=""/>
        <dsp:cNvSpPr/>
      </dsp:nvSpPr>
      <dsp:spPr>
        <a:xfrm>
          <a:off x="4123266" y="912569"/>
          <a:ext cx="354717" cy="3145323"/>
        </a:xfrm>
        <a:custGeom>
          <a:avLst/>
          <a:gdLst/>
          <a:ahLst/>
          <a:cxnLst/>
          <a:rect l="0" t="0" r="0" b="0"/>
          <a:pathLst>
            <a:path>
              <a:moveTo>
                <a:pt x="0" y="0"/>
              </a:moveTo>
              <a:lnTo>
                <a:pt x="0" y="3145323"/>
              </a:lnTo>
              <a:lnTo>
                <a:pt x="354717" y="3145323"/>
              </a:lnTo>
            </a:path>
          </a:pathLst>
        </a:cu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0C0E627-AEF2-4386-9E92-12A5900E912A}">
      <dsp:nvSpPr>
        <dsp:cNvPr id="0" name=""/>
        <dsp:cNvSpPr/>
      </dsp:nvSpPr>
      <dsp:spPr>
        <a:xfrm>
          <a:off x="4477984" y="3719838"/>
          <a:ext cx="2794053" cy="676107"/>
        </a:xfrm>
        <a:prstGeom prst="roundRect">
          <a:avLst>
            <a:gd name="adj" fmla="val 10000"/>
          </a:avLst>
        </a:prstGeom>
        <a:solidFill>
          <a:schemeClr val="accent5">
            <a:alpha val="90000"/>
            <a:tint val="4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en-IN" sz="1800" kern="1200" dirty="0" err="1">
              <a:latin typeface="+mn-lt"/>
            </a:rPr>
            <a:t>AoA</a:t>
          </a:r>
          <a:r>
            <a:rPr lang="en-IN" sz="1800" kern="1200" dirty="0">
              <a:latin typeface="+mn-lt"/>
            </a:rPr>
            <a:t>/ </a:t>
          </a:r>
          <a:r>
            <a:rPr lang="en-IN" sz="1800" kern="1200" dirty="0" err="1">
              <a:latin typeface="+mn-lt"/>
            </a:rPr>
            <a:t>MoA</a:t>
          </a:r>
          <a:endParaRPr lang="en-IN" sz="1800" kern="1200" dirty="0">
            <a:latin typeface="+mn-lt"/>
          </a:endParaRPr>
        </a:p>
      </dsp:txBody>
      <dsp:txXfrm>
        <a:off x="4497786" y="3739640"/>
        <a:ext cx="2754449" cy="636503"/>
      </dsp:txXfrm>
    </dsp:sp>
    <dsp:sp modelId="{6DD48550-5209-4FE3-8B01-32343BA40450}">
      <dsp:nvSpPr>
        <dsp:cNvPr id="0" name=""/>
        <dsp:cNvSpPr/>
      </dsp:nvSpPr>
      <dsp:spPr>
        <a:xfrm>
          <a:off x="4123266" y="912569"/>
          <a:ext cx="354717" cy="4027230"/>
        </a:xfrm>
        <a:custGeom>
          <a:avLst/>
          <a:gdLst/>
          <a:ahLst/>
          <a:cxnLst/>
          <a:rect l="0" t="0" r="0" b="0"/>
          <a:pathLst>
            <a:path>
              <a:moveTo>
                <a:pt x="0" y="0"/>
              </a:moveTo>
              <a:lnTo>
                <a:pt x="0" y="4027230"/>
              </a:lnTo>
              <a:lnTo>
                <a:pt x="354717" y="4027230"/>
              </a:lnTo>
            </a:path>
          </a:pathLst>
        </a:cu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082ADE4-C429-46EC-A3B1-75419F3C4BFE}">
      <dsp:nvSpPr>
        <dsp:cNvPr id="0" name=""/>
        <dsp:cNvSpPr/>
      </dsp:nvSpPr>
      <dsp:spPr>
        <a:xfrm>
          <a:off x="4477984" y="4623873"/>
          <a:ext cx="2810143" cy="631852"/>
        </a:xfrm>
        <a:prstGeom prst="roundRect">
          <a:avLst>
            <a:gd name="adj" fmla="val 10000"/>
          </a:avLst>
        </a:prstGeom>
        <a:solidFill>
          <a:schemeClr val="accent5">
            <a:alpha val="90000"/>
            <a:tint val="4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en-IN" sz="1800" kern="1200" dirty="0">
              <a:latin typeface="+mn-lt"/>
            </a:rPr>
            <a:t>Affidavit</a:t>
          </a:r>
        </a:p>
      </dsp:txBody>
      <dsp:txXfrm>
        <a:off x="4496490" y="4642379"/>
        <a:ext cx="2773131" cy="594840"/>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60" cy="496412"/>
          </a:xfrm>
          <a:prstGeom prst="rect">
            <a:avLst/>
          </a:prstGeom>
        </p:spPr>
        <p:txBody>
          <a:bodyPr vert="horz" lIns="92117" tIns="46058" rIns="92117" bIns="46058" rtlCol="0"/>
          <a:lstStyle>
            <a:lvl1pPr algn="l">
              <a:defRPr sz="1200"/>
            </a:lvl1pPr>
          </a:lstStyle>
          <a:p>
            <a:endParaRPr lang="en-IN" dirty="0"/>
          </a:p>
        </p:txBody>
      </p:sp>
      <p:sp>
        <p:nvSpPr>
          <p:cNvPr id="3" name="Date Placeholder 2"/>
          <p:cNvSpPr>
            <a:spLocks noGrp="1"/>
          </p:cNvSpPr>
          <p:nvPr>
            <p:ph type="dt" sz="quarter" idx="1"/>
          </p:nvPr>
        </p:nvSpPr>
        <p:spPr>
          <a:xfrm>
            <a:off x="3850442" y="0"/>
            <a:ext cx="2945660" cy="496412"/>
          </a:xfrm>
          <a:prstGeom prst="rect">
            <a:avLst/>
          </a:prstGeom>
        </p:spPr>
        <p:txBody>
          <a:bodyPr vert="horz" lIns="92117" tIns="46058" rIns="92117" bIns="46058" rtlCol="0"/>
          <a:lstStyle>
            <a:lvl1pPr algn="r">
              <a:defRPr sz="1200"/>
            </a:lvl1pPr>
          </a:lstStyle>
          <a:p>
            <a:fld id="{1CF4DA98-36AA-45D7-A57C-956DC0DDE400}" type="datetimeFigureOut">
              <a:rPr lang="en-IN" smtClean="0"/>
              <a:pPr/>
              <a:t>09-06-2021</a:t>
            </a:fld>
            <a:endParaRPr lang="en-IN" dirty="0"/>
          </a:p>
        </p:txBody>
      </p:sp>
      <p:sp>
        <p:nvSpPr>
          <p:cNvPr id="4" name="Footer Placeholder 3"/>
          <p:cNvSpPr>
            <a:spLocks noGrp="1"/>
          </p:cNvSpPr>
          <p:nvPr>
            <p:ph type="ftr" sz="quarter" idx="2"/>
          </p:nvPr>
        </p:nvSpPr>
        <p:spPr>
          <a:xfrm>
            <a:off x="0" y="9430090"/>
            <a:ext cx="2945660" cy="496412"/>
          </a:xfrm>
          <a:prstGeom prst="rect">
            <a:avLst/>
          </a:prstGeom>
        </p:spPr>
        <p:txBody>
          <a:bodyPr vert="horz" lIns="92117" tIns="46058" rIns="92117" bIns="46058" rtlCol="0" anchor="b"/>
          <a:lstStyle>
            <a:lvl1pPr algn="l">
              <a:defRPr sz="1200"/>
            </a:lvl1pPr>
          </a:lstStyle>
          <a:p>
            <a:endParaRPr lang="en-IN" dirty="0"/>
          </a:p>
        </p:txBody>
      </p:sp>
      <p:sp>
        <p:nvSpPr>
          <p:cNvPr id="5" name="Slide Number Placeholder 4"/>
          <p:cNvSpPr>
            <a:spLocks noGrp="1"/>
          </p:cNvSpPr>
          <p:nvPr>
            <p:ph type="sldNum" sz="quarter" idx="3"/>
          </p:nvPr>
        </p:nvSpPr>
        <p:spPr>
          <a:xfrm>
            <a:off x="3850442" y="9430090"/>
            <a:ext cx="2945660" cy="496412"/>
          </a:xfrm>
          <a:prstGeom prst="rect">
            <a:avLst/>
          </a:prstGeom>
        </p:spPr>
        <p:txBody>
          <a:bodyPr vert="horz" lIns="92117" tIns="46058" rIns="92117" bIns="46058" rtlCol="0" anchor="b"/>
          <a:lstStyle>
            <a:lvl1pPr algn="r">
              <a:defRPr sz="1200"/>
            </a:lvl1pPr>
          </a:lstStyle>
          <a:p>
            <a:fld id="{A9C61614-1A92-4E0D-8408-14CB42472C57}" type="slidenum">
              <a:rPr lang="en-IN" smtClean="0"/>
              <a:pPr/>
              <a:t>‹#›</a:t>
            </a:fld>
            <a:endParaRPr lang="en-IN" dirty="0"/>
          </a:p>
        </p:txBody>
      </p:sp>
    </p:spTree>
    <p:extLst>
      <p:ext uri="{BB962C8B-B14F-4D97-AF65-F5344CB8AC3E}">
        <p14:creationId xmlns:p14="http://schemas.microsoft.com/office/powerpoint/2010/main" val="4375643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60" cy="496412"/>
          </a:xfrm>
          <a:prstGeom prst="rect">
            <a:avLst/>
          </a:prstGeom>
        </p:spPr>
        <p:txBody>
          <a:bodyPr vert="horz" lIns="92117" tIns="46058" rIns="92117" bIns="46058" rtlCol="0"/>
          <a:lstStyle>
            <a:lvl1pPr algn="l">
              <a:defRPr sz="1200"/>
            </a:lvl1pPr>
          </a:lstStyle>
          <a:p>
            <a:endParaRPr lang="en-IN" dirty="0"/>
          </a:p>
        </p:txBody>
      </p:sp>
      <p:sp>
        <p:nvSpPr>
          <p:cNvPr id="3" name="Date Placeholder 2"/>
          <p:cNvSpPr>
            <a:spLocks noGrp="1"/>
          </p:cNvSpPr>
          <p:nvPr>
            <p:ph type="dt" idx="1"/>
          </p:nvPr>
        </p:nvSpPr>
        <p:spPr>
          <a:xfrm>
            <a:off x="3850442" y="0"/>
            <a:ext cx="2945660" cy="496412"/>
          </a:xfrm>
          <a:prstGeom prst="rect">
            <a:avLst/>
          </a:prstGeom>
        </p:spPr>
        <p:txBody>
          <a:bodyPr vert="horz" lIns="92117" tIns="46058" rIns="92117" bIns="46058" rtlCol="0"/>
          <a:lstStyle>
            <a:lvl1pPr algn="r">
              <a:defRPr sz="1200"/>
            </a:lvl1pPr>
          </a:lstStyle>
          <a:p>
            <a:fld id="{D3950B2B-29A1-47FA-9D29-8DF49465AA56}" type="datetimeFigureOut">
              <a:rPr lang="en-IN" smtClean="0"/>
              <a:pPr/>
              <a:t>09-06-2021</a:t>
            </a:fld>
            <a:endParaRPr lang="en-IN" dirty="0"/>
          </a:p>
        </p:txBody>
      </p:sp>
      <p:sp>
        <p:nvSpPr>
          <p:cNvPr id="4" name="Slide Image Placeholder 3"/>
          <p:cNvSpPr>
            <a:spLocks noGrp="1" noRot="1" noChangeAspect="1"/>
          </p:cNvSpPr>
          <p:nvPr>
            <p:ph type="sldImg" idx="2"/>
          </p:nvPr>
        </p:nvSpPr>
        <p:spPr>
          <a:xfrm>
            <a:off x="915988" y="744538"/>
            <a:ext cx="4965700" cy="3724275"/>
          </a:xfrm>
          <a:prstGeom prst="rect">
            <a:avLst/>
          </a:prstGeom>
          <a:noFill/>
          <a:ln w="12700">
            <a:solidFill>
              <a:prstClr val="black"/>
            </a:solidFill>
          </a:ln>
        </p:spPr>
        <p:txBody>
          <a:bodyPr vert="horz" lIns="92117" tIns="46058" rIns="92117" bIns="46058" rtlCol="0" anchor="ctr"/>
          <a:lstStyle/>
          <a:p>
            <a:endParaRPr lang="en-IN" dirty="0"/>
          </a:p>
        </p:txBody>
      </p:sp>
      <p:sp>
        <p:nvSpPr>
          <p:cNvPr id="5" name="Notes Placeholder 4"/>
          <p:cNvSpPr>
            <a:spLocks noGrp="1"/>
          </p:cNvSpPr>
          <p:nvPr>
            <p:ph type="body" sz="quarter" idx="3"/>
          </p:nvPr>
        </p:nvSpPr>
        <p:spPr>
          <a:xfrm>
            <a:off x="679768" y="4715908"/>
            <a:ext cx="5438140" cy="4467701"/>
          </a:xfrm>
          <a:prstGeom prst="rect">
            <a:avLst/>
          </a:prstGeom>
        </p:spPr>
        <p:txBody>
          <a:bodyPr vert="horz" lIns="92117" tIns="46058" rIns="92117" bIns="46058"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9430090"/>
            <a:ext cx="2945660" cy="496412"/>
          </a:xfrm>
          <a:prstGeom prst="rect">
            <a:avLst/>
          </a:prstGeom>
        </p:spPr>
        <p:txBody>
          <a:bodyPr vert="horz" lIns="92117" tIns="46058" rIns="92117" bIns="46058" rtlCol="0" anchor="b"/>
          <a:lstStyle>
            <a:lvl1pPr algn="l">
              <a:defRPr sz="1200"/>
            </a:lvl1pPr>
          </a:lstStyle>
          <a:p>
            <a:endParaRPr lang="en-IN" dirty="0"/>
          </a:p>
        </p:txBody>
      </p:sp>
      <p:sp>
        <p:nvSpPr>
          <p:cNvPr id="7" name="Slide Number Placeholder 6"/>
          <p:cNvSpPr>
            <a:spLocks noGrp="1"/>
          </p:cNvSpPr>
          <p:nvPr>
            <p:ph type="sldNum" sz="quarter" idx="5"/>
          </p:nvPr>
        </p:nvSpPr>
        <p:spPr>
          <a:xfrm>
            <a:off x="3850442" y="9430090"/>
            <a:ext cx="2945660" cy="496412"/>
          </a:xfrm>
          <a:prstGeom prst="rect">
            <a:avLst/>
          </a:prstGeom>
        </p:spPr>
        <p:txBody>
          <a:bodyPr vert="horz" lIns="92117" tIns="46058" rIns="92117" bIns="46058" rtlCol="0" anchor="b"/>
          <a:lstStyle>
            <a:lvl1pPr algn="r">
              <a:defRPr sz="1200"/>
            </a:lvl1pPr>
          </a:lstStyle>
          <a:p>
            <a:fld id="{980A70E3-9EB4-4721-8325-C76E17C31E7F}" type="slidenum">
              <a:rPr lang="en-IN" smtClean="0"/>
              <a:pPr/>
              <a:t>‹#›</a:t>
            </a:fld>
            <a:endParaRPr lang="en-IN" dirty="0"/>
          </a:p>
        </p:txBody>
      </p:sp>
    </p:spTree>
    <p:extLst>
      <p:ext uri="{BB962C8B-B14F-4D97-AF65-F5344CB8AC3E}">
        <p14:creationId xmlns:p14="http://schemas.microsoft.com/office/powerpoint/2010/main" val="23829676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noTextEdit="1"/>
          </p:cNvSpPr>
          <p:nvPr>
            <p:ph type="sldImg"/>
          </p:nvPr>
        </p:nvSpPr>
        <p:spPr bwMode="auto">
          <a:xfrm>
            <a:off x="915988" y="744538"/>
            <a:ext cx="4965700" cy="3724275"/>
          </a:xfrm>
          <a:noFill/>
          <a:ln>
            <a:solidFill>
              <a:srgbClr val="000000"/>
            </a:solidFill>
            <a:miter lim="800000"/>
            <a:headEnd/>
            <a:tailEnd/>
          </a:ln>
        </p:spPr>
      </p:sp>
      <p:sp>
        <p:nvSpPr>
          <p:cNvPr id="20483" name="Notes Placeholder 2"/>
          <p:cNvSpPr>
            <a:spLocks noGrp="1"/>
          </p:cNvSpPr>
          <p:nvPr>
            <p:ph type="body" idx="1"/>
          </p:nvPr>
        </p:nvSpPr>
        <p:spPr>
          <a:noFill/>
          <a:ln/>
        </p:spPr>
        <p:txBody>
          <a:bodyPr/>
          <a:lstStyle/>
          <a:p>
            <a:endParaRPr lang="en-IN" dirty="0"/>
          </a:p>
        </p:txBody>
      </p:sp>
      <p:sp>
        <p:nvSpPr>
          <p:cNvPr id="20484" name="Slide Number Placeholder 3"/>
          <p:cNvSpPr>
            <a:spLocks noGrp="1"/>
          </p:cNvSpPr>
          <p:nvPr>
            <p:ph type="sldNum" sz="quarter" idx="4294967295"/>
          </p:nvPr>
        </p:nvSpPr>
        <p:spPr bwMode="auto">
          <a:xfrm>
            <a:off x="3849826" y="9429819"/>
            <a:ext cx="2946246" cy="496810"/>
          </a:xfrm>
          <a:prstGeom prst="rect">
            <a:avLst/>
          </a:prstGeom>
          <a:noFill/>
          <a:ln>
            <a:miter lim="800000"/>
            <a:headEnd/>
            <a:tailEnd/>
          </a:ln>
        </p:spPr>
        <p:txBody>
          <a:bodyPr lIns="92363" tIns="46182" rIns="92363" bIns="46182"/>
          <a:lstStyle/>
          <a:p>
            <a:fld id="{F209ADC7-8741-4950-8C0C-B719EDBA0B18}" type="slidenum">
              <a:rPr lang="en-US" sz="1100"/>
              <a:pPr/>
              <a:t>1</a:t>
            </a:fld>
            <a:endParaRPr lang="en-US" sz="1100"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noTextEdit="1"/>
          </p:cNvSpPr>
          <p:nvPr>
            <p:ph type="sldImg"/>
          </p:nvPr>
        </p:nvSpPr>
        <p:spPr bwMode="auto">
          <a:xfrm>
            <a:off x="915988" y="744538"/>
            <a:ext cx="4965700" cy="3724275"/>
          </a:xfrm>
          <a:noFill/>
          <a:ln>
            <a:solidFill>
              <a:srgbClr val="000000"/>
            </a:solidFill>
            <a:miter lim="800000"/>
            <a:headEnd/>
            <a:tailEnd/>
          </a:ln>
        </p:spPr>
      </p:sp>
      <p:sp>
        <p:nvSpPr>
          <p:cNvPr id="20483" name="Notes Placeholder 2"/>
          <p:cNvSpPr>
            <a:spLocks noGrp="1"/>
          </p:cNvSpPr>
          <p:nvPr>
            <p:ph type="body" idx="1"/>
          </p:nvPr>
        </p:nvSpPr>
        <p:spPr>
          <a:noFill/>
          <a:ln/>
        </p:spPr>
        <p:txBody>
          <a:bodyPr/>
          <a:lstStyle/>
          <a:p>
            <a:endParaRPr lang="en-IN" dirty="0"/>
          </a:p>
        </p:txBody>
      </p:sp>
      <p:sp>
        <p:nvSpPr>
          <p:cNvPr id="20484" name="Slide Number Placeholder 3"/>
          <p:cNvSpPr>
            <a:spLocks noGrp="1"/>
          </p:cNvSpPr>
          <p:nvPr>
            <p:ph type="sldNum" sz="quarter" idx="4294967295"/>
          </p:nvPr>
        </p:nvSpPr>
        <p:spPr bwMode="auto">
          <a:xfrm>
            <a:off x="3849826" y="9429819"/>
            <a:ext cx="2946246" cy="496810"/>
          </a:xfrm>
          <a:prstGeom prst="rect">
            <a:avLst/>
          </a:prstGeom>
          <a:noFill/>
          <a:ln>
            <a:miter lim="800000"/>
            <a:headEnd/>
            <a:tailEnd/>
          </a:ln>
        </p:spPr>
        <p:txBody>
          <a:bodyPr lIns="92363" tIns="46182" rIns="92363" bIns="46182"/>
          <a:lstStyle/>
          <a:p>
            <a:fld id="{F209ADC7-8741-4950-8C0C-B719EDBA0B18}" type="slidenum">
              <a:rPr lang="en-US" sz="1100"/>
              <a:pPr/>
              <a:t>28</a:t>
            </a:fld>
            <a:endParaRPr lang="en-US" sz="1100" dirty="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 Id="rId5" Type="http://schemas.microsoft.com/office/2007/relationships/hdphoto" Target="../media/hdphoto2.wdp"/><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 Id="rId5" Type="http://schemas.microsoft.com/office/2007/relationships/hdphoto" Target="../media/hdphoto2.wdp"/><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0EF93C-1F21-4885-9FA6-A39BE4C2C1A5}"/>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endParaRPr lang="en-IN"/>
          </a:p>
        </p:txBody>
      </p:sp>
      <p:sp>
        <p:nvSpPr>
          <p:cNvPr id="3" name="Subtitle 2">
            <a:extLst>
              <a:ext uri="{FF2B5EF4-FFF2-40B4-BE49-F238E27FC236}">
                <a16:creationId xmlns:a16="http://schemas.microsoft.com/office/drawing/2014/main" id="{9B7172D1-6745-4018-B364-69905FF83B96}"/>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37353685-191D-4BA8-B87B-8DA0747ED97E}"/>
              </a:ext>
            </a:extLst>
          </p:cNvPr>
          <p:cNvSpPr>
            <a:spLocks noGrp="1"/>
          </p:cNvSpPr>
          <p:nvPr>
            <p:ph type="dt" sz="half" idx="10"/>
          </p:nvPr>
        </p:nvSpPr>
        <p:spPr/>
        <p:txBody>
          <a:bodyPr/>
          <a:lstStyle/>
          <a:p>
            <a:fld id="{16D2B7F6-C7AD-4F07-98A8-5E1EB0570B11}" type="datetimeFigureOut">
              <a:rPr lang="en-IN" smtClean="0"/>
              <a:t>09-06-2021</a:t>
            </a:fld>
            <a:endParaRPr lang="en-IN"/>
          </a:p>
        </p:txBody>
      </p:sp>
      <p:sp>
        <p:nvSpPr>
          <p:cNvPr id="5" name="Footer Placeholder 4">
            <a:extLst>
              <a:ext uri="{FF2B5EF4-FFF2-40B4-BE49-F238E27FC236}">
                <a16:creationId xmlns:a16="http://schemas.microsoft.com/office/drawing/2014/main" id="{6721330F-35D9-4358-B907-834D191A3916}"/>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BA2A101F-0DBA-4EB6-9402-80EB8B69F890}"/>
              </a:ext>
            </a:extLst>
          </p:cNvPr>
          <p:cNvSpPr>
            <a:spLocks noGrp="1"/>
          </p:cNvSpPr>
          <p:nvPr>
            <p:ph type="sldNum" sz="quarter" idx="12"/>
          </p:nvPr>
        </p:nvSpPr>
        <p:spPr/>
        <p:txBody>
          <a:bodyPr/>
          <a:lstStyle/>
          <a:p>
            <a:fld id="{13B2878B-5E4E-49D7-BA8B-28994DD5E098}" type="slidenum">
              <a:rPr lang="en-IN" smtClean="0"/>
              <a:t>‹#›</a:t>
            </a:fld>
            <a:endParaRPr lang="en-IN"/>
          </a:p>
        </p:txBody>
      </p:sp>
      <p:pic>
        <p:nvPicPr>
          <p:cNvPr id="7" name="Picture 2" descr="C:\Users\Taruna.Kumar.SBICAPASIA\Desktop\satui-coal-mine-012_800x800fit.jpg">
            <a:extLst>
              <a:ext uri="{FF2B5EF4-FFF2-40B4-BE49-F238E27FC236}">
                <a16:creationId xmlns:a16="http://schemas.microsoft.com/office/drawing/2014/main" id="{F3CA177E-9797-4C9D-B699-90EB73C2D0B2}"/>
              </a:ext>
            </a:extLst>
          </p:cNvPr>
          <p:cNvPicPr>
            <a:picLocks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27383"/>
            <a:ext cx="4572000" cy="3420000"/>
          </a:xfrm>
          <a:prstGeom prst="rect">
            <a:avLst/>
          </a:prstGeom>
          <a:noFill/>
          <a:ln w="12700">
            <a:noFill/>
          </a:ln>
          <a:extLst>
            <a:ext uri="{909E8E84-426E-40DD-AFC4-6F175D3DCCD1}">
              <a14:hiddenFill xmlns:a14="http://schemas.microsoft.com/office/drawing/2010/main">
                <a:solidFill>
                  <a:srgbClr val="FFFFFF"/>
                </a:solidFill>
              </a14:hiddenFill>
            </a:ext>
          </a:extLst>
        </p:spPr>
      </p:pic>
      <p:pic>
        <p:nvPicPr>
          <p:cNvPr id="8" name="Picture 4" descr="http://www.nautilus-intl.com/wordpress/wp-content/uploads/coal_buddy_miner_and_operator.jpg">
            <a:extLst>
              <a:ext uri="{FF2B5EF4-FFF2-40B4-BE49-F238E27FC236}">
                <a16:creationId xmlns:a16="http://schemas.microsoft.com/office/drawing/2014/main" id="{B36B88E2-1BC4-4101-8697-8855B0B04570}"/>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572000" y="-29635"/>
            <a:ext cx="4572000" cy="3422252"/>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a:extLst>
              <a:ext uri="{FF2B5EF4-FFF2-40B4-BE49-F238E27FC236}">
                <a16:creationId xmlns:a16="http://schemas.microsoft.com/office/drawing/2014/main" id="{3775D433-81D6-4D3A-AB12-6CFD9647B264}"/>
              </a:ext>
            </a:extLst>
          </p:cNvPr>
          <p:cNvPicPr>
            <a:picLocks noChangeAspect="1" noChangeArrowheads="1"/>
          </p:cNvPicPr>
          <p:nvPr userDrawn="1"/>
        </p:nvPicPr>
        <p:blipFill>
          <a:blip r:embed="rId4">
            <a:extLst>
              <a:ext uri="{BEBA8EAE-BF5A-486C-A8C5-ECC9F3942E4B}">
                <a14:imgProps xmlns:a14="http://schemas.microsoft.com/office/drawing/2010/main">
                  <a14:imgLayer r:embed="rId5">
                    <a14:imgEffect>
                      <a14:backgroundRemoval t="0" b="100000" l="1493" r="97015"/>
                    </a14:imgEffect>
                  </a14:imgLayer>
                </a14:imgProps>
              </a:ext>
              <a:ext uri="{28A0092B-C50C-407E-A947-70E740481C1C}">
                <a14:useLocalDpi xmlns:a14="http://schemas.microsoft.com/office/drawing/2010/main" val="0"/>
              </a:ext>
            </a:extLst>
          </a:blip>
          <a:srcRect/>
          <a:stretch>
            <a:fillRect/>
          </a:stretch>
        </p:blipFill>
        <p:spPr bwMode="auto">
          <a:xfrm>
            <a:off x="3779912" y="4869160"/>
            <a:ext cx="1584176" cy="1978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458702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DE9485-3648-40B5-A2C5-99AAF01A8A1D}"/>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C89FE87F-89CF-4EA8-BB22-2688AEEA98B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88FCDDBF-5065-40E7-BECE-61F3C50179E0}"/>
              </a:ext>
            </a:extLst>
          </p:cNvPr>
          <p:cNvSpPr>
            <a:spLocks noGrp="1"/>
          </p:cNvSpPr>
          <p:nvPr>
            <p:ph type="dt" sz="half" idx="10"/>
          </p:nvPr>
        </p:nvSpPr>
        <p:spPr/>
        <p:txBody>
          <a:bodyPr/>
          <a:lstStyle/>
          <a:p>
            <a:endParaRPr lang="en-IN" dirty="0"/>
          </a:p>
        </p:txBody>
      </p:sp>
      <p:sp>
        <p:nvSpPr>
          <p:cNvPr id="5" name="Footer Placeholder 4">
            <a:extLst>
              <a:ext uri="{FF2B5EF4-FFF2-40B4-BE49-F238E27FC236}">
                <a16:creationId xmlns:a16="http://schemas.microsoft.com/office/drawing/2014/main" id="{6D8D9B0B-7150-4041-9276-8269D5F99474}"/>
              </a:ext>
            </a:extLst>
          </p:cNvPr>
          <p:cNvSpPr>
            <a:spLocks noGrp="1"/>
          </p:cNvSpPr>
          <p:nvPr>
            <p:ph type="ftr" sz="quarter" idx="11"/>
          </p:nvPr>
        </p:nvSpPr>
        <p:spPr/>
        <p:txBody>
          <a:bodyPr/>
          <a:lstStyle/>
          <a:p>
            <a:endParaRPr lang="en-IN" dirty="0"/>
          </a:p>
        </p:txBody>
      </p:sp>
      <p:sp>
        <p:nvSpPr>
          <p:cNvPr id="6" name="Slide Number Placeholder 5">
            <a:extLst>
              <a:ext uri="{FF2B5EF4-FFF2-40B4-BE49-F238E27FC236}">
                <a16:creationId xmlns:a16="http://schemas.microsoft.com/office/drawing/2014/main" id="{03707D01-6F3E-4486-B0B7-E8061FAF543A}"/>
              </a:ext>
            </a:extLst>
          </p:cNvPr>
          <p:cNvSpPr>
            <a:spLocks noGrp="1"/>
          </p:cNvSpPr>
          <p:nvPr>
            <p:ph type="sldNum" sz="quarter" idx="12"/>
          </p:nvPr>
        </p:nvSpPr>
        <p:spPr/>
        <p:txBody>
          <a:bodyPr/>
          <a:lstStyle/>
          <a:p>
            <a:fld id="{13B2878B-5E4E-49D7-BA8B-28994DD5E098}" type="slidenum">
              <a:rPr lang="en-IN" smtClean="0"/>
              <a:t>‹#›</a:t>
            </a:fld>
            <a:endParaRPr lang="en-IN"/>
          </a:p>
        </p:txBody>
      </p:sp>
    </p:spTree>
    <p:extLst>
      <p:ext uri="{BB962C8B-B14F-4D97-AF65-F5344CB8AC3E}">
        <p14:creationId xmlns:p14="http://schemas.microsoft.com/office/powerpoint/2010/main" val="6313745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BB7164C-35A5-447B-82AE-7672843AD34C}"/>
              </a:ext>
            </a:extLst>
          </p:cNvPr>
          <p:cNvSpPr>
            <a:spLocks noGrp="1"/>
          </p:cNvSpPr>
          <p:nvPr>
            <p:ph type="title" orient="vert"/>
          </p:nvPr>
        </p:nvSpPr>
        <p:spPr>
          <a:xfrm>
            <a:off x="6543675" y="365125"/>
            <a:ext cx="1971675"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ABE648DD-A34F-4070-9711-90D8537A5C62}"/>
              </a:ext>
            </a:extLst>
          </p:cNvPr>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95A2608C-A4AD-4E46-BC9C-339231EA3A7C}"/>
              </a:ext>
            </a:extLst>
          </p:cNvPr>
          <p:cNvSpPr>
            <a:spLocks noGrp="1"/>
          </p:cNvSpPr>
          <p:nvPr>
            <p:ph type="dt" sz="half" idx="10"/>
          </p:nvPr>
        </p:nvSpPr>
        <p:spPr/>
        <p:txBody>
          <a:bodyPr/>
          <a:lstStyle/>
          <a:p>
            <a:endParaRPr lang="en-IN" dirty="0"/>
          </a:p>
        </p:txBody>
      </p:sp>
      <p:sp>
        <p:nvSpPr>
          <p:cNvPr id="5" name="Footer Placeholder 4">
            <a:extLst>
              <a:ext uri="{FF2B5EF4-FFF2-40B4-BE49-F238E27FC236}">
                <a16:creationId xmlns:a16="http://schemas.microsoft.com/office/drawing/2014/main" id="{D16C6152-3105-41C5-9E95-48BC06A5DF0D}"/>
              </a:ext>
            </a:extLst>
          </p:cNvPr>
          <p:cNvSpPr>
            <a:spLocks noGrp="1"/>
          </p:cNvSpPr>
          <p:nvPr>
            <p:ph type="ftr" sz="quarter" idx="11"/>
          </p:nvPr>
        </p:nvSpPr>
        <p:spPr/>
        <p:txBody>
          <a:bodyPr/>
          <a:lstStyle/>
          <a:p>
            <a:endParaRPr lang="en-IN" dirty="0"/>
          </a:p>
        </p:txBody>
      </p:sp>
      <p:sp>
        <p:nvSpPr>
          <p:cNvPr id="6" name="Slide Number Placeholder 5">
            <a:extLst>
              <a:ext uri="{FF2B5EF4-FFF2-40B4-BE49-F238E27FC236}">
                <a16:creationId xmlns:a16="http://schemas.microsoft.com/office/drawing/2014/main" id="{29B95AFF-3BCC-4B33-9DD7-086E1801F93D}"/>
              </a:ext>
            </a:extLst>
          </p:cNvPr>
          <p:cNvSpPr>
            <a:spLocks noGrp="1"/>
          </p:cNvSpPr>
          <p:nvPr>
            <p:ph type="sldNum" sz="quarter" idx="12"/>
          </p:nvPr>
        </p:nvSpPr>
        <p:spPr/>
        <p:txBody>
          <a:bodyPr/>
          <a:lstStyle/>
          <a:p>
            <a:fld id="{13B2878B-5E4E-49D7-BA8B-28994DD5E098}" type="slidenum">
              <a:rPr lang="en-IN" smtClean="0"/>
              <a:t>‹#›</a:t>
            </a:fld>
            <a:endParaRPr lang="en-IN"/>
          </a:p>
        </p:txBody>
      </p:sp>
    </p:spTree>
    <p:extLst>
      <p:ext uri="{BB962C8B-B14F-4D97-AF65-F5344CB8AC3E}">
        <p14:creationId xmlns:p14="http://schemas.microsoft.com/office/powerpoint/2010/main" val="35207323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4844752"/>
            <a:ext cx="6400800" cy="1752600"/>
          </a:xfrm>
        </p:spPr>
        <p:txBody>
          <a:bodyPr>
            <a:normAutofit/>
          </a:bodyPr>
          <a:lstStyle>
            <a:lvl1pPr marL="0" indent="0" algn="ctr">
              <a:buNone/>
              <a:defRPr sz="2400" b="1">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IN" dirty="0"/>
          </a:p>
        </p:txBody>
      </p:sp>
      <p:sp>
        <p:nvSpPr>
          <p:cNvPr id="12" name="Title 1"/>
          <p:cNvSpPr>
            <a:spLocks noGrp="1"/>
          </p:cNvSpPr>
          <p:nvPr>
            <p:ph type="ctrTitle"/>
          </p:nvPr>
        </p:nvSpPr>
        <p:spPr>
          <a:xfrm>
            <a:off x="685800" y="3399138"/>
            <a:ext cx="7772400" cy="1470025"/>
          </a:xfrm>
        </p:spPr>
        <p:txBody>
          <a:bodyPr>
            <a:normAutofit/>
          </a:bodyPr>
          <a:lstStyle>
            <a:lvl1pPr>
              <a:defRPr sz="3600" b="1">
                <a:solidFill>
                  <a:schemeClr val="tx1"/>
                </a:solidFill>
              </a:defRPr>
            </a:lvl1pPr>
          </a:lstStyle>
          <a:p>
            <a:r>
              <a:rPr lang="en-US" dirty="0"/>
              <a:t>Click to edit Master title style</a:t>
            </a:r>
            <a:endParaRPr lang="en-IN" dirty="0"/>
          </a:p>
        </p:txBody>
      </p:sp>
      <p:pic>
        <p:nvPicPr>
          <p:cNvPr id="14338" name="Picture 2" descr="C:\Users\Taruna.Kumar.SBICAPASIA\Desktop\satui-coal-mine-012_800x800fit.jpg"/>
          <p:cNvPicPr>
            <a:picLocks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27383"/>
            <a:ext cx="4572000" cy="3420000"/>
          </a:xfrm>
          <a:prstGeom prst="rect">
            <a:avLst/>
          </a:prstGeom>
          <a:noFill/>
          <a:ln w="12700">
            <a:noFill/>
          </a:ln>
          <a:extLst>
            <a:ext uri="{909E8E84-426E-40DD-AFC4-6F175D3DCCD1}">
              <a14:hiddenFill xmlns:a14="http://schemas.microsoft.com/office/drawing/2010/main">
                <a:solidFill>
                  <a:srgbClr val="FFFFFF"/>
                </a:solidFill>
              </a14:hiddenFill>
            </a:ext>
          </a:extLst>
        </p:spPr>
      </p:pic>
      <p:pic>
        <p:nvPicPr>
          <p:cNvPr id="7" name="Picture 4" descr="http://www.nautilus-intl.com/wordpress/wp-content/uploads/coal_buddy_miner_and_operator.jp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572000" y="-29635"/>
            <a:ext cx="4572000" cy="342225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p:cNvPicPr>
            <a:picLocks noChangeAspect="1" noChangeArrowheads="1"/>
          </p:cNvPicPr>
          <p:nvPr userDrawn="1"/>
        </p:nvPicPr>
        <p:blipFill>
          <a:blip r:embed="rId4">
            <a:extLst>
              <a:ext uri="{BEBA8EAE-BF5A-486C-A8C5-ECC9F3942E4B}">
                <a14:imgProps xmlns:a14="http://schemas.microsoft.com/office/drawing/2010/main">
                  <a14:imgLayer r:embed="rId5">
                    <a14:imgEffect>
                      <a14:backgroundRemoval t="0" b="100000" l="1493" r="97015"/>
                    </a14:imgEffect>
                  </a14:imgLayer>
                </a14:imgProps>
              </a:ext>
              <a:ext uri="{28A0092B-C50C-407E-A947-70E740481C1C}">
                <a14:useLocalDpi xmlns:a14="http://schemas.microsoft.com/office/drawing/2010/main" val="0"/>
              </a:ext>
            </a:extLst>
          </a:blip>
          <a:srcRect/>
          <a:stretch>
            <a:fillRect/>
          </a:stretch>
        </p:blipFill>
        <p:spPr bwMode="auto">
          <a:xfrm>
            <a:off x="3779912" y="4869160"/>
            <a:ext cx="1584176" cy="1978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662587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266B3-E272-4506-A3FC-751B99890D7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5CAD686D-1C74-4140-AA43-F67DE2FFD80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C32CA7CB-8A82-4A44-80A7-4CF40EFCE70E}"/>
              </a:ext>
            </a:extLst>
          </p:cNvPr>
          <p:cNvSpPr>
            <a:spLocks noGrp="1"/>
          </p:cNvSpPr>
          <p:nvPr>
            <p:ph type="dt" sz="half" idx="10"/>
          </p:nvPr>
        </p:nvSpPr>
        <p:spPr/>
        <p:txBody>
          <a:bodyPr/>
          <a:lstStyle/>
          <a:p>
            <a:endParaRPr lang="en-IN" dirty="0"/>
          </a:p>
        </p:txBody>
      </p:sp>
      <p:sp>
        <p:nvSpPr>
          <p:cNvPr id="5" name="Footer Placeholder 4">
            <a:extLst>
              <a:ext uri="{FF2B5EF4-FFF2-40B4-BE49-F238E27FC236}">
                <a16:creationId xmlns:a16="http://schemas.microsoft.com/office/drawing/2014/main" id="{EC3BB28C-577F-48A2-97E6-216D7E790C80}"/>
              </a:ext>
            </a:extLst>
          </p:cNvPr>
          <p:cNvSpPr>
            <a:spLocks noGrp="1"/>
          </p:cNvSpPr>
          <p:nvPr>
            <p:ph type="ftr" sz="quarter" idx="11"/>
          </p:nvPr>
        </p:nvSpPr>
        <p:spPr/>
        <p:txBody>
          <a:bodyPr/>
          <a:lstStyle/>
          <a:p>
            <a:endParaRPr lang="en-IN" dirty="0"/>
          </a:p>
        </p:txBody>
      </p:sp>
      <p:sp>
        <p:nvSpPr>
          <p:cNvPr id="6" name="Slide Number Placeholder 5">
            <a:extLst>
              <a:ext uri="{FF2B5EF4-FFF2-40B4-BE49-F238E27FC236}">
                <a16:creationId xmlns:a16="http://schemas.microsoft.com/office/drawing/2014/main" id="{3FB0D9E4-8E4A-4438-A850-C69E5EC63942}"/>
              </a:ext>
            </a:extLst>
          </p:cNvPr>
          <p:cNvSpPr>
            <a:spLocks noGrp="1"/>
          </p:cNvSpPr>
          <p:nvPr>
            <p:ph type="sldNum" sz="quarter" idx="12"/>
          </p:nvPr>
        </p:nvSpPr>
        <p:spPr/>
        <p:txBody>
          <a:bodyPr/>
          <a:lstStyle/>
          <a:p>
            <a:fld id="{13B2878B-5E4E-49D7-BA8B-28994DD5E098}" type="slidenum">
              <a:rPr lang="en-IN" smtClean="0"/>
              <a:t>‹#›</a:t>
            </a:fld>
            <a:endParaRPr lang="en-IN"/>
          </a:p>
        </p:txBody>
      </p:sp>
    </p:spTree>
    <p:extLst>
      <p:ext uri="{BB962C8B-B14F-4D97-AF65-F5344CB8AC3E}">
        <p14:creationId xmlns:p14="http://schemas.microsoft.com/office/powerpoint/2010/main" val="29176002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196A4E-4D78-4B99-84D7-1EC092DAF2B7}"/>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4B4E4517-2650-4368-A42D-43B61F5CAF93}"/>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274CB2B-B8E1-4F0E-9A68-4C3B0B98A21D}"/>
              </a:ext>
            </a:extLst>
          </p:cNvPr>
          <p:cNvSpPr>
            <a:spLocks noGrp="1"/>
          </p:cNvSpPr>
          <p:nvPr>
            <p:ph type="dt" sz="half" idx="10"/>
          </p:nvPr>
        </p:nvSpPr>
        <p:spPr/>
        <p:txBody>
          <a:bodyPr/>
          <a:lstStyle/>
          <a:p>
            <a:fld id="{16D2B7F6-C7AD-4F07-98A8-5E1EB0570B11}" type="datetimeFigureOut">
              <a:rPr lang="en-IN" smtClean="0"/>
              <a:t>09-06-2021</a:t>
            </a:fld>
            <a:endParaRPr lang="en-IN"/>
          </a:p>
        </p:txBody>
      </p:sp>
      <p:sp>
        <p:nvSpPr>
          <p:cNvPr id="5" name="Footer Placeholder 4">
            <a:extLst>
              <a:ext uri="{FF2B5EF4-FFF2-40B4-BE49-F238E27FC236}">
                <a16:creationId xmlns:a16="http://schemas.microsoft.com/office/drawing/2014/main" id="{D8CF8F00-7F5A-4EF2-B26D-7039416DC8D2}"/>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F918F2E0-F3C4-4FCC-AF5C-309DD1DF25BD}"/>
              </a:ext>
            </a:extLst>
          </p:cNvPr>
          <p:cNvSpPr>
            <a:spLocks noGrp="1"/>
          </p:cNvSpPr>
          <p:nvPr>
            <p:ph type="sldNum" sz="quarter" idx="12"/>
          </p:nvPr>
        </p:nvSpPr>
        <p:spPr/>
        <p:txBody>
          <a:bodyPr/>
          <a:lstStyle/>
          <a:p>
            <a:fld id="{13B2878B-5E4E-49D7-BA8B-28994DD5E098}" type="slidenum">
              <a:rPr lang="en-IN" smtClean="0"/>
              <a:t>‹#›</a:t>
            </a:fld>
            <a:endParaRPr lang="en-IN"/>
          </a:p>
        </p:txBody>
      </p:sp>
      <p:sp>
        <p:nvSpPr>
          <p:cNvPr id="7" name="AutoShape 4" descr="http://www.google.co.in/url?sa=i&amp;source=images&amp;cd=&amp;ved=0CAUQjBw&amp;url=http%3A%2F%2Fwww.indiawaterportal.org%2Fsites%2Findiawaterportal.org%2Ffiles%2Fan_open_cast_coal_mine.jpg&amp;ei=7PiCVI7cJoyauQSu34Fw&amp;psig=AFQjCNHrw5HcPxtLP8IpdGTquseAyt_lRw&amp;ust=1417955948730727">
            <a:extLst>
              <a:ext uri="{FF2B5EF4-FFF2-40B4-BE49-F238E27FC236}">
                <a16:creationId xmlns:a16="http://schemas.microsoft.com/office/drawing/2014/main" id="{5C7C4743-283B-4C10-9D20-A0BADC03D5BF}"/>
              </a:ext>
            </a:extLst>
          </p:cNvPr>
          <p:cNvSpPr>
            <a:spLocks noChangeAspect="1" noChangeArrowheads="1"/>
          </p:cNvSpPr>
          <p:nvPr userDrawn="1"/>
        </p:nvSpPr>
        <p:spPr bwMode="auto">
          <a:xfrm>
            <a:off x="63501" y="-136523"/>
            <a:ext cx="8963025" cy="62579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8" name="AutoShape 8" descr="http://www.google.co.in/url?sa=i&amp;source=images&amp;cd=&amp;ved=0CAUQjBw&amp;url=http%3A%2F%2Fwww.indiawaterportal.org%2Fsites%2Findiawaterportal.org%2Ffiles%2Fan_open_cast_coal_mine.jpg&amp;ei=7PiCVI7cJoyauQSu34Fw&amp;psig=AFQjCNHrw5HcPxtLP8IpdGTquseAyt_lRw&amp;ust=1417955948730727">
            <a:extLst>
              <a:ext uri="{FF2B5EF4-FFF2-40B4-BE49-F238E27FC236}">
                <a16:creationId xmlns:a16="http://schemas.microsoft.com/office/drawing/2014/main" id="{D08223ED-F020-4679-82C3-428BD3936722}"/>
              </a:ext>
            </a:extLst>
          </p:cNvPr>
          <p:cNvSpPr>
            <a:spLocks noChangeAspect="1" noChangeArrowheads="1"/>
          </p:cNvSpPr>
          <p:nvPr userDrawn="1"/>
        </p:nvSpPr>
        <p:spPr bwMode="auto">
          <a:xfrm>
            <a:off x="368301" y="168278"/>
            <a:ext cx="8963025" cy="62579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9" name="AutoShape 15" descr="http://www.google.co.in/url?sa=i&amp;source=images&amp;cd=&amp;ved=0CAUQjBw&amp;url=http%3A%2F%2Fupload.wikimedia.org%2Fwikipedia%2Fcommons%2Fb%2Fb3%2FStrip_coal_mining.jpg&amp;ei=6fSCVNPVIsmGuASysoHwBg&amp;psig=AFQjCNHLPyrjpUHGgKbKQEuxcMcX4WrfgQ&amp;ust=1417954921682202">
            <a:extLst>
              <a:ext uri="{FF2B5EF4-FFF2-40B4-BE49-F238E27FC236}">
                <a16:creationId xmlns:a16="http://schemas.microsoft.com/office/drawing/2014/main" id="{EBF964B7-F844-43B6-849B-C82FD11A195C}"/>
              </a:ext>
            </a:extLst>
          </p:cNvPr>
          <p:cNvSpPr>
            <a:spLocks noChangeAspect="1" noChangeArrowheads="1"/>
          </p:cNvSpPr>
          <p:nvPr userDrawn="1"/>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dirty="0"/>
          </a:p>
        </p:txBody>
      </p:sp>
      <p:pic>
        <p:nvPicPr>
          <p:cNvPr id="10" name="Picture 4" descr="C:\Users\Taruna.Kumar.SBICAPASIA\Desktop\The worlds biggest coal reserves by country list.jpg">
            <a:extLst>
              <a:ext uri="{FF2B5EF4-FFF2-40B4-BE49-F238E27FC236}">
                <a16:creationId xmlns:a16="http://schemas.microsoft.com/office/drawing/2014/main" id="{3FFCDE70-6402-4C3F-B90E-0C2F6A6EAE8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6512" y="-27384"/>
            <a:ext cx="4680520" cy="3602039"/>
          </a:xfrm>
          <a:prstGeom prst="rect">
            <a:avLst/>
          </a:prstGeom>
          <a:noFill/>
          <a:ln w="19050">
            <a:noFill/>
          </a:ln>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5EA945CC-A956-4933-9D0F-E3C9BD69D8D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608512" y="-27384"/>
            <a:ext cx="4572000" cy="3600400"/>
          </a:xfrm>
          <a:prstGeom prst="rect">
            <a:avLst/>
          </a:prstGeom>
        </p:spPr>
      </p:pic>
      <p:sp>
        <p:nvSpPr>
          <p:cNvPr id="12" name="AutoShape 2" descr="Image result for lion emblem of india">
            <a:extLst>
              <a:ext uri="{FF2B5EF4-FFF2-40B4-BE49-F238E27FC236}">
                <a16:creationId xmlns:a16="http://schemas.microsoft.com/office/drawing/2014/main" id="{2D2FFC3D-001C-4E8A-A0F0-638481749FF4}"/>
              </a:ext>
            </a:extLst>
          </p:cNvPr>
          <p:cNvSpPr>
            <a:spLocks noChangeAspect="1" noChangeArrowheads="1"/>
          </p:cNvSpPr>
          <p:nvPr userDrawn="1"/>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dirty="0"/>
          </a:p>
        </p:txBody>
      </p:sp>
    </p:spTree>
    <p:extLst>
      <p:ext uri="{BB962C8B-B14F-4D97-AF65-F5344CB8AC3E}">
        <p14:creationId xmlns:p14="http://schemas.microsoft.com/office/powerpoint/2010/main" val="14597883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DB4E48-C556-412E-99D8-7D3D15772709}"/>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E28E1F4A-B3EB-4D95-9F96-F26B7453EF70}"/>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6CEC7A2A-2E98-42AF-89F2-78554C756BAA}"/>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5228B80B-8815-45B2-B7E3-15B272D26D10}"/>
              </a:ext>
            </a:extLst>
          </p:cNvPr>
          <p:cNvSpPr>
            <a:spLocks noGrp="1"/>
          </p:cNvSpPr>
          <p:nvPr>
            <p:ph type="dt" sz="half" idx="10"/>
          </p:nvPr>
        </p:nvSpPr>
        <p:spPr/>
        <p:txBody>
          <a:bodyPr/>
          <a:lstStyle/>
          <a:p>
            <a:endParaRPr lang="en-IN" dirty="0"/>
          </a:p>
        </p:txBody>
      </p:sp>
      <p:sp>
        <p:nvSpPr>
          <p:cNvPr id="6" name="Footer Placeholder 5">
            <a:extLst>
              <a:ext uri="{FF2B5EF4-FFF2-40B4-BE49-F238E27FC236}">
                <a16:creationId xmlns:a16="http://schemas.microsoft.com/office/drawing/2014/main" id="{FD37DD14-785D-4FF6-8760-C11123874413}"/>
              </a:ext>
            </a:extLst>
          </p:cNvPr>
          <p:cNvSpPr>
            <a:spLocks noGrp="1"/>
          </p:cNvSpPr>
          <p:nvPr>
            <p:ph type="ftr" sz="quarter" idx="11"/>
          </p:nvPr>
        </p:nvSpPr>
        <p:spPr/>
        <p:txBody>
          <a:bodyPr/>
          <a:lstStyle/>
          <a:p>
            <a:endParaRPr lang="en-IN" dirty="0"/>
          </a:p>
        </p:txBody>
      </p:sp>
      <p:sp>
        <p:nvSpPr>
          <p:cNvPr id="7" name="Slide Number Placeholder 6">
            <a:extLst>
              <a:ext uri="{FF2B5EF4-FFF2-40B4-BE49-F238E27FC236}">
                <a16:creationId xmlns:a16="http://schemas.microsoft.com/office/drawing/2014/main" id="{0A2928E4-C4D0-4A1A-A4B7-12666560BA62}"/>
              </a:ext>
            </a:extLst>
          </p:cNvPr>
          <p:cNvSpPr>
            <a:spLocks noGrp="1"/>
          </p:cNvSpPr>
          <p:nvPr>
            <p:ph type="sldNum" sz="quarter" idx="12"/>
          </p:nvPr>
        </p:nvSpPr>
        <p:spPr/>
        <p:txBody>
          <a:bodyPr/>
          <a:lstStyle/>
          <a:p>
            <a:fld id="{13B2878B-5E4E-49D7-BA8B-28994DD5E098}" type="slidenum">
              <a:rPr lang="en-IN" smtClean="0"/>
              <a:t>‹#›</a:t>
            </a:fld>
            <a:endParaRPr lang="en-IN"/>
          </a:p>
        </p:txBody>
      </p:sp>
    </p:spTree>
    <p:extLst>
      <p:ext uri="{BB962C8B-B14F-4D97-AF65-F5344CB8AC3E}">
        <p14:creationId xmlns:p14="http://schemas.microsoft.com/office/powerpoint/2010/main" val="31752775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1DE8F0-1518-4A6F-BC18-44A8D729CE2D}"/>
              </a:ext>
            </a:extLst>
          </p:cNvPr>
          <p:cNvSpPr>
            <a:spLocks noGrp="1"/>
          </p:cNvSpPr>
          <p:nvPr>
            <p:ph type="title"/>
          </p:nvPr>
        </p:nvSpPr>
        <p:spPr>
          <a:xfrm>
            <a:off x="629841" y="365126"/>
            <a:ext cx="78867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0E17A31C-B8F0-4586-8EDB-23582EB7B1C3}"/>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F8D65B9E-5A5C-4DD1-9F21-EDAE6F70226D}"/>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71D43B2E-D6EC-4EC1-AB47-58FE96EE9503}"/>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38F7D5BC-9C2F-4337-BA16-1BA7D8974A8C}"/>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86157F7F-6C3A-4CAB-A187-608EC3ADE638}"/>
              </a:ext>
            </a:extLst>
          </p:cNvPr>
          <p:cNvSpPr>
            <a:spLocks noGrp="1"/>
          </p:cNvSpPr>
          <p:nvPr>
            <p:ph type="dt" sz="half" idx="10"/>
          </p:nvPr>
        </p:nvSpPr>
        <p:spPr/>
        <p:txBody>
          <a:bodyPr/>
          <a:lstStyle/>
          <a:p>
            <a:endParaRPr lang="en-IN" dirty="0"/>
          </a:p>
        </p:txBody>
      </p:sp>
      <p:sp>
        <p:nvSpPr>
          <p:cNvPr id="8" name="Footer Placeholder 7">
            <a:extLst>
              <a:ext uri="{FF2B5EF4-FFF2-40B4-BE49-F238E27FC236}">
                <a16:creationId xmlns:a16="http://schemas.microsoft.com/office/drawing/2014/main" id="{1774B8FD-0759-4598-ACBB-8A10205B8460}"/>
              </a:ext>
            </a:extLst>
          </p:cNvPr>
          <p:cNvSpPr>
            <a:spLocks noGrp="1"/>
          </p:cNvSpPr>
          <p:nvPr>
            <p:ph type="ftr" sz="quarter" idx="11"/>
          </p:nvPr>
        </p:nvSpPr>
        <p:spPr/>
        <p:txBody>
          <a:bodyPr/>
          <a:lstStyle/>
          <a:p>
            <a:endParaRPr lang="en-IN" dirty="0"/>
          </a:p>
        </p:txBody>
      </p:sp>
      <p:sp>
        <p:nvSpPr>
          <p:cNvPr id="9" name="Slide Number Placeholder 8">
            <a:extLst>
              <a:ext uri="{FF2B5EF4-FFF2-40B4-BE49-F238E27FC236}">
                <a16:creationId xmlns:a16="http://schemas.microsoft.com/office/drawing/2014/main" id="{516F0E1A-43BB-4166-8F03-39362D8805E8}"/>
              </a:ext>
            </a:extLst>
          </p:cNvPr>
          <p:cNvSpPr>
            <a:spLocks noGrp="1"/>
          </p:cNvSpPr>
          <p:nvPr>
            <p:ph type="sldNum" sz="quarter" idx="12"/>
          </p:nvPr>
        </p:nvSpPr>
        <p:spPr/>
        <p:txBody>
          <a:bodyPr/>
          <a:lstStyle/>
          <a:p>
            <a:fld id="{13B2878B-5E4E-49D7-BA8B-28994DD5E098}" type="slidenum">
              <a:rPr lang="en-IN" smtClean="0"/>
              <a:t>‹#›</a:t>
            </a:fld>
            <a:endParaRPr lang="en-IN"/>
          </a:p>
        </p:txBody>
      </p:sp>
    </p:spTree>
    <p:extLst>
      <p:ext uri="{BB962C8B-B14F-4D97-AF65-F5344CB8AC3E}">
        <p14:creationId xmlns:p14="http://schemas.microsoft.com/office/powerpoint/2010/main" val="11697768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AD92E2-1337-442A-937D-E4C72912FD53}"/>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64FFE49B-BFE7-42EE-8D21-63CDBC6C84FC}"/>
              </a:ext>
            </a:extLst>
          </p:cNvPr>
          <p:cNvSpPr>
            <a:spLocks noGrp="1"/>
          </p:cNvSpPr>
          <p:nvPr>
            <p:ph type="dt" sz="half" idx="10"/>
          </p:nvPr>
        </p:nvSpPr>
        <p:spPr/>
        <p:txBody>
          <a:bodyPr/>
          <a:lstStyle/>
          <a:p>
            <a:endParaRPr lang="en-IN" dirty="0"/>
          </a:p>
        </p:txBody>
      </p:sp>
      <p:sp>
        <p:nvSpPr>
          <p:cNvPr id="4" name="Footer Placeholder 3">
            <a:extLst>
              <a:ext uri="{FF2B5EF4-FFF2-40B4-BE49-F238E27FC236}">
                <a16:creationId xmlns:a16="http://schemas.microsoft.com/office/drawing/2014/main" id="{76FF3460-B999-4DAE-9000-5DFA235156E9}"/>
              </a:ext>
            </a:extLst>
          </p:cNvPr>
          <p:cNvSpPr>
            <a:spLocks noGrp="1"/>
          </p:cNvSpPr>
          <p:nvPr>
            <p:ph type="ftr" sz="quarter" idx="11"/>
          </p:nvPr>
        </p:nvSpPr>
        <p:spPr/>
        <p:txBody>
          <a:bodyPr/>
          <a:lstStyle/>
          <a:p>
            <a:endParaRPr lang="en-IN" dirty="0"/>
          </a:p>
        </p:txBody>
      </p:sp>
      <p:sp>
        <p:nvSpPr>
          <p:cNvPr id="5" name="Slide Number Placeholder 4">
            <a:extLst>
              <a:ext uri="{FF2B5EF4-FFF2-40B4-BE49-F238E27FC236}">
                <a16:creationId xmlns:a16="http://schemas.microsoft.com/office/drawing/2014/main" id="{65D13559-E264-48D3-90AE-AB614E0659A2}"/>
              </a:ext>
            </a:extLst>
          </p:cNvPr>
          <p:cNvSpPr>
            <a:spLocks noGrp="1"/>
          </p:cNvSpPr>
          <p:nvPr>
            <p:ph type="sldNum" sz="quarter" idx="12"/>
          </p:nvPr>
        </p:nvSpPr>
        <p:spPr/>
        <p:txBody>
          <a:bodyPr/>
          <a:lstStyle/>
          <a:p>
            <a:fld id="{13B2878B-5E4E-49D7-BA8B-28994DD5E098}" type="slidenum">
              <a:rPr lang="en-IN" smtClean="0"/>
              <a:t>‹#›</a:t>
            </a:fld>
            <a:endParaRPr lang="en-IN"/>
          </a:p>
        </p:txBody>
      </p:sp>
    </p:spTree>
    <p:extLst>
      <p:ext uri="{BB962C8B-B14F-4D97-AF65-F5344CB8AC3E}">
        <p14:creationId xmlns:p14="http://schemas.microsoft.com/office/powerpoint/2010/main" val="39787882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CAF1CC6-DA7D-4BC7-87D8-F85BE33F605A}"/>
              </a:ext>
            </a:extLst>
          </p:cNvPr>
          <p:cNvSpPr>
            <a:spLocks noGrp="1"/>
          </p:cNvSpPr>
          <p:nvPr>
            <p:ph type="dt" sz="half" idx="10"/>
          </p:nvPr>
        </p:nvSpPr>
        <p:spPr/>
        <p:txBody>
          <a:bodyPr/>
          <a:lstStyle/>
          <a:p>
            <a:endParaRPr lang="en-IN" dirty="0"/>
          </a:p>
        </p:txBody>
      </p:sp>
      <p:sp>
        <p:nvSpPr>
          <p:cNvPr id="3" name="Footer Placeholder 2">
            <a:extLst>
              <a:ext uri="{FF2B5EF4-FFF2-40B4-BE49-F238E27FC236}">
                <a16:creationId xmlns:a16="http://schemas.microsoft.com/office/drawing/2014/main" id="{AE8DF187-17CC-43E4-8FB6-5ED2D25C6797}"/>
              </a:ext>
            </a:extLst>
          </p:cNvPr>
          <p:cNvSpPr>
            <a:spLocks noGrp="1"/>
          </p:cNvSpPr>
          <p:nvPr>
            <p:ph type="ftr" sz="quarter" idx="11"/>
          </p:nvPr>
        </p:nvSpPr>
        <p:spPr/>
        <p:txBody>
          <a:bodyPr/>
          <a:lstStyle/>
          <a:p>
            <a:endParaRPr lang="en-IN" dirty="0"/>
          </a:p>
        </p:txBody>
      </p:sp>
      <p:sp>
        <p:nvSpPr>
          <p:cNvPr id="4" name="Slide Number Placeholder 3">
            <a:extLst>
              <a:ext uri="{FF2B5EF4-FFF2-40B4-BE49-F238E27FC236}">
                <a16:creationId xmlns:a16="http://schemas.microsoft.com/office/drawing/2014/main" id="{88AA7411-24B0-4913-8611-B411FCF73E64}"/>
              </a:ext>
            </a:extLst>
          </p:cNvPr>
          <p:cNvSpPr>
            <a:spLocks noGrp="1"/>
          </p:cNvSpPr>
          <p:nvPr>
            <p:ph type="sldNum" sz="quarter" idx="12"/>
          </p:nvPr>
        </p:nvSpPr>
        <p:spPr/>
        <p:txBody>
          <a:bodyPr/>
          <a:lstStyle/>
          <a:p>
            <a:fld id="{13B2878B-5E4E-49D7-BA8B-28994DD5E098}" type="slidenum">
              <a:rPr lang="en-IN" smtClean="0"/>
              <a:t>‹#›</a:t>
            </a:fld>
            <a:endParaRPr lang="en-IN"/>
          </a:p>
        </p:txBody>
      </p:sp>
    </p:spTree>
    <p:extLst>
      <p:ext uri="{BB962C8B-B14F-4D97-AF65-F5344CB8AC3E}">
        <p14:creationId xmlns:p14="http://schemas.microsoft.com/office/powerpoint/2010/main" val="10262055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68370E-9274-438C-81DC-E051CE3E69E6}"/>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24781029-3325-4A42-96FA-454880513487}"/>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BDE70769-C5B2-45AF-BE54-C434F9F34CCA}"/>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ED163763-D4E2-47A5-AC07-3EC1AB871485}"/>
              </a:ext>
            </a:extLst>
          </p:cNvPr>
          <p:cNvSpPr>
            <a:spLocks noGrp="1"/>
          </p:cNvSpPr>
          <p:nvPr>
            <p:ph type="dt" sz="half" idx="10"/>
          </p:nvPr>
        </p:nvSpPr>
        <p:spPr/>
        <p:txBody>
          <a:bodyPr/>
          <a:lstStyle/>
          <a:p>
            <a:endParaRPr lang="en-IN" dirty="0"/>
          </a:p>
        </p:txBody>
      </p:sp>
      <p:sp>
        <p:nvSpPr>
          <p:cNvPr id="6" name="Footer Placeholder 5">
            <a:extLst>
              <a:ext uri="{FF2B5EF4-FFF2-40B4-BE49-F238E27FC236}">
                <a16:creationId xmlns:a16="http://schemas.microsoft.com/office/drawing/2014/main" id="{A7A5C0FE-5294-422E-9887-44D0AFAEC9A9}"/>
              </a:ext>
            </a:extLst>
          </p:cNvPr>
          <p:cNvSpPr>
            <a:spLocks noGrp="1"/>
          </p:cNvSpPr>
          <p:nvPr>
            <p:ph type="ftr" sz="quarter" idx="11"/>
          </p:nvPr>
        </p:nvSpPr>
        <p:spPr/>
        <p:txBody>
          <a:bodyPr/>
          <a:lstStyle/>
          <a:p>
            <a:endParaRPr lang="en-IN" dirty="0"/>
          </a:p>
        </p:txBody>
      </p:sp>
      <p:sp>
        <p:nvSpPr>
          <p:cNvPr id="7" name="Slide Number Placeholder 6">
            <a:extLst>
              <a:ext uri="{FF2B5EF4-FFF2-40B4-BE49-F238E27FC236}">
                <a16:creationId xmlns:a16="http://schemas.microsoft.com/office/drawing/2014/main" id="{8D2DD41A-D7B6-4EAB-9AC6-6708B632720F}"/>
              </a:ext>
            </a:extLst>
          </p:cNvPr>
          <p:cNvSpPr>
            <a:spLocks noGrp="1"/>
          </p:cNvSpPr>
          <p:nvPr>
            <p:ph type="sldNum" sz="quarter" idx="12"/>
          </p:nvPr>
        </p:nvSpPr>
        <p:spPr/>
        <p:txBody>
          <a:bodyPr/>
          <a:lstStyle/>
          <a:p>
            <a:fld id="{13B2878B-5E4E-49D7-BA8B-28994DD5E098}" type="slidenum">
              <a:rPr lang="en-IN" smtClean="0"/>
              <a:t>‹#›</a:t>
            </a:fld>
            <a:endParaRPr lang="en-IN"/>
          </a:p>
        </p:txBody>
      </p:sp>
    </p:spTree>
    <p:extLst>
      <p:ext uri="{BB962C8B-B14F-4D97-AF65-F5344CB8AC3E}">
        <p14:creationId xmlns:p14="http://schemas.microsoft.com/office/powerpoint/2010/main" val="20536203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33B70-78F4-4CAC-8AE7-A85D7CBA77EE}"/>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1A3B1E16-F8C4-4F94-8168-5C8A1EA82C72}"/>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IN"/>
          </a:p>
        </p:txBody>
      </p:sp>
      <p:sp>
        <p:nvSpPr>
          <p:cNvPr id="4" name="Text Placeholder 3">
            <a:extLst>
              <a:ext uri="{FF2B5EF4-FFF2-40B4-BE49-F238E27FC236}">
                <a16:creationId xmlns:a16="http://schemas.microsoft.com/office/drawing/2014/main" id="{4F046927-BD25-4059-A81C-911FC66122C6}"/>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E36BBDD0-8147-4918-B82B-842BB66D80B7}"/>
              </a:ext>
            </a:extLst>
          </p:cNvPr>
          <p:cNvSpPr>
            <a:spLocks noGrp="1"/>
          </p:cNvSpPr>
          <p:nvPr>
            <p:ph type="dt" sz="half" idx="10"/>
          </p:nvPr>
        </p:nvSpPr>
        <p:spPr/>
        <p:txBody>
          <a:bodyPr/>
          <a:lstStyle/>
          <a:p>
            <a:endParaRPr lang="en-IN" dirty="0"/>
          </a:p>
        </p:txBody>
      </p:sp>
      <p:sp>
        <p:nvSpPr>
          <p:cNvPr id="6" name="Footer Placeholder 5">
            <a:extLst>
              <a:ext uri="{FF2B5EF4-FFF2-40B4-BE49-F238E27FC236}">
                <a16:creationId xmlns:a16="http://schemas.microsoft.com/office/drawing/2014/main" id="{76E827B7-3428-4DD4-BD4A-B5C91E02D875}"/>
              </a:ext>
            </a:extLst>
          </p:cNvPr>
          <p:cNvSpPr>
            <a:spLocks noGrp="1"/>
          </p:cNvSpPr>
          <p:nvPr>
            <p:ph type="ftr" sz="quarter" idx="11"/>
          </p:nvPr>
        </p:nvSpPr>
        <p:spPr/>
        <p:txBody>
          <a:bodyPr/>
          <a:lstStyle/>
          <a:p>
            <a:endParaRPr lang="en-IN" dirty="0"/>
          </a:p>
        </p:txBody>
      </p:sp>
      <p:sp>
        <p:nvSpPr>
          <p:cNvPr id="7" name="Slide Number Placeholder 6">
            <a:extLst>
              <a:ext uri="{FF2B5EF4-FFF2-40B4-BE49-F238E27FC236}">
                <a16:creationId xmlns:a16="http://schemas.microsoft.com/office/drawing/2014/main" id="{A82211F3-F079-44DF-896C-91A7B0E76230}"/>
              </a:ext>
            </a:extLst>
          </p:cNvPr>
          <p:cNvSpPr>
            <a:spLocks noGrp="1"/>
          </p:cNvSpPr>
          <p:nvPr>
            <p:ph type="sldNum" sz="quarter" idx="12"/>
          </p:nvPr>
        </p:nvSpPr>
        <p:spPr/>
        <p:txBody>
          <a:bodyPr/>
          <a:lstStyle/>
          <a:p>
            <a:fld id="{13B2878B-5E4E-49D7-BA8B-28994DD5E098}" type="slidenum">
              <a:rPr lang="en-IN" smtClean="0"/>
              <a:t>‹#›</a:t>
            </a:fld>
            <a:endParaRPr lang="en-IN"/>
          </a:p>
        </p:txBody>
      </p:sp>
    </p:spTree>
    <p:extLst>
      <p:ext uri="{BB962C8B-B14F-4D97-AF65-F5344CB8AC3E}">
        <p14:creationId xmlns:p14="http://schemas.microsoft.com/office/powerpoint/2010/main" val="42053848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microsoft.com/office/2007/relationships/hdphoto" Target="../media/hdphoto1.wdp"/><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CF9B232-B803-4764-B794-AA94FF55F1EF}"/>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C7E8D96B-28A4-4900-AE97-82D90F576829}"/>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0754C039-1766-4AB6-A592-A2E19519D83D}"/>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IN" dirty="0"/>
          </a:p>
        </p:txBody>
      </p:sp>
      <p:sp>
        <p:nvSpPr>
          <p:cNvPr id="5" name="Footer Placeholder 4">
            <a:extLst>
              <a:ext uri="{FF2B5EF4-FFF2-40B4-BE49-F238E27FC236}">
                <a16:creationId xmlns:a16="http://schemas.microsoft.com/office/drawing/2014/main" id="{81EFD5DB-35DF-41E7-A318-7C05E6E565D7}"/>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IN" dirty="0"/>
          </a:p>
        </p:txBody>
      </p:sp>
      <p:sp>
        <p:nvSpPr>
          <p:cNvPr id="6" name="Slide Number Placeholder 5">
            <a:extLst>
              <a:ext uri="{FF2B5EF4-FFF2-40B4-BE49-F238E27FC236}">
                <a16:creationId xmlns:a16="http://schemas.microsoft.com/office/drawing/2014/main" id="{84848130-09E9-4510-A343-C125512738C4}"/>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13B2878B-5E4E-49D7-BA8B-28994DD5E098}" type="slidenum">
              <a:rPr lang="en-IN" smtClean="0"/>
              <a:t>‹#›</a:t>
            </a:fld>
            <a:endParaRPr lang="en-IN"/>
          </a:p>
        </p:txBody>
      </p:sp>
      <p:grpSp>
        <p:nvGrpSpPr>
          <p:cNvPr id="7" name="Group 8">
            <a:extLst>
              <a:ext uri="{FF2B5EF4-FFF2-40B4-BE49-F238E27FC236}">
                <a16:creationId xmlns:a16="http://schemas.microsoft.com/office/drawing/2014/main" id="{AC1797CE-8779-451F-AD7E-213FF33B2541}"/>
              </a:ext>
            </a:extLst>
          </p:cNvPr>
          <p:cNvGrpSpPr>
            <a:grpSpLocks/>
          </p:cNvGrpSpPr>
          <p:nvPr userDrawn="1"/>
        </p:nvGrpSpPr>
        <p:grpSpPr bwMode="auto">
          <a:xfrm>
            <a:off x="1588" y="800303"/>
            <a:ext cx="9144000" cy="36000"/>
            <a:chOff x="0" y="914400"/>
            <a:chExt cx="9144000" cy="228600"/>
          </a:xfrm>
        </p:grpSpPr>
        <p:sp>
          <p:nvSpPr>
            <p:cNvPr id="8" name="Rectangle 7">
              <a:extLst>
                <a:ext uri="{FF2B5EF4-FFF2-40B4-BE49-F238E27FC236}">
                  <a16:creationId xmlns:a16="http://schemas.microsoft.com/office/drawing/2014/main" id="{FCECF968-F2DC-41DE-96B5-ED8C30E3C2BC}"/>
                </a:ext>
              </a:extLst>
            </p:cNvPr>
            <p:cNvSpPr/>
            <p:nvPr userDrawn="1"/>
          </p:nvSpPr>
          <p:spPr>
            <a:xfrm>
              <a:off x="0" y="914400"/>
              <a:ext cx="609600" cy="228600"/>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9" name="Rectangle 8">
              <a:extLst>
                <a:ext uri="{FF2B5EF4-FFF2-40B4-BE49-F238E27FC236}">
                  <a16:creationId xmlns:a16="http://schemas.microsoft.com/office/drawing/2014/main" id="{71920CA9-4117-418B-94EE-776D8AD1425D}"/>
                </a:ext>
              </a:extLst>
            </p:cNvPr>
            <p:cNvSpPr/>
            <p:nvPr userDrawn="1"/>
          </p:nvSpPr>
          <p:spPr>
            <a:xfrm>
              <a:off x="685800" y="914400"/>
              <a:ext cx="8458200" cy="228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grpSp>
      <p:sp>
        <p:nvSpPr>
          <p:cNvPr id="10" name="Oval 9">
            <a:extLst>
              <a:ext uri="{FF2B5EF4-FFF2-40B4-BE49-F238E27FC236}">
                <a16:creationId xmlns:a16="http://schemas.microsoft.com/office/drawing/2014/main" id="{E64B7CA4-417B-428A-B7E6-28D2C69AC0AC}"/>
              </a:ext>
            </a:extLst>
          </p:cNvPr>
          <p:cNvSpPr/>
          <p:nvPr userDrawn="1"/>
        </p:nvSpPr>
        <p:spPr>
          <a:xfrm>
            <a:off x="8766000" y="6489376"/>
            <a:ext cx="324000" cy="324000"/>
          </a:xfrm>
          <a:prstGeom prst="ellipse">
            <a:avLst/>
          </a:prstGeom>
          <a:noFill/>
          <a:ln w="3175">
            <a:solidFill>
              <a:srgbClr val="003399"/>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1"/>
          <a:lstStyle/>
          <a:p>
            <a:pPr marL="0" marR="0" indent="0" algn="ctr" defTabSz="914400" rtl="0" eaLnBrk="1" fontAlgn="auto" latinLnBrk="0" hangingPunct="1">
              <a:lnSpc>
                <a:spcPct val="100000"/>
              </a:lnSpc>
              <a:spcBef>
                <a:spcPts val="0"/>
              </a:spcBef>
              <a:spcAft>
                <a:spcPts val="0"/>
              </a:spcAft>
              <a:buClrTx/>
              <a:buSzTx/>
              <a:buFontTx/>
              <a:buNone/>
              <a:tabLst/>
              <a:defRPr/>
            </a:pPr>
            <a:fld id="{89BFA429-D6DD-412C-8725-234ADC3A3B3A}" type="slidenum">
              <a:rPr lang="en-IN" sz="1100" smtClean="0">
                <a:solidFill>
                  <a:srgbClr val="0033CC"/>
                </a:solidFill>
              </a:rPr>
              <a:pPr marL="0" marR="0" indent="0" algn="ctr" defTabSz="914400" rtl="0" eaLnBrk="1" fontAlgn="auto" latinLnBrk="0" hangingPunct="1">
                <a:lnSpc>
                  <a:spcPct val="100000"/>
                </a:lnSpc>
                <a:spcBef>
                  <a:spcPts val="0"/>
                </a:spcBef>
                <a:spcAft>
                  <a:spcPts val="0"/>
                </a:spcAft>
                <a:buClrTx/>
                <a:buSzTx/>
                <a:buFontTx/>
                <a:buNone/>
                <a:tabLst/>
                <a:defRPr/>
              </a:pPr>
              <a:t>‹#›</a:t>
            </a:fld>
            <a:endParaRPr lang="en-IN" sz="1100" dirty="0">
              <a:solidFill>
                <a:srgbClr val="0033CC"/>
              </a:solidFill>
            </a:endParaRPr>
          </a:p>
        </p:txBody>
      </p:sp>
      <p:pic>
        <p:nvPicPr>
          <p:cNvPr id="11" name="Picture 10">
            <a:extLst>
              <a:ext uri="{FF2B5EF4-FFF2-40B4-BE49-F238E27FC236}">
                <a16:creationId xmlns:a16="http://schemas.microsoft.com/office/drawing/2014/main" id="{5DEC7154-2E00-4CA7-97FA-221150169B14}"/>
              </a:ext>
            </a:extLst>
          </p:cNvPr>
          <p:cNvPicPr>
            <a:picLocks noChangeAspect="1"/>
          </p:cNvPicPr>
          <p:nvPr userDrawn="1"/>
        </p:nvPicPr>
        <p:blipFill>
          <a:blip r:embed="rId14" cstate="print">
            <a:extLst>
              <a:ext uri="{BEBA8EAE-BF5A-486C-A8C5-ECC9F3942E4B}">
                <a14:imgProps xmlns:a14="http://schemas.microsoft.com/office/drawing/2010/main">
                  <a14:imgLayer r:embed="rId15">
                    <a14:imgEffect>
                      <a14:backgroundRemoval t="0" b="89627" l="9569" r="89952"/>
                    </a14:imgEffect>
                  </a14:imgLayer>
                </a14:imgProps>
              </a:ext>
              <a:ext uri="{28A0092B-C50C-407E-A947-70E740481C1C}">
                <a14:useLocalDpi xmlns:a14="http://schemas.microsoft.com/office/drawing/2010/main" val="0"/>
              </a:ext>
            </a:extLst>
          </a:blip>
          <a:stretch>
            <a:fillRect/>
          </a:stretch>
        </p:blipFill>
        <p:spPr>
          <a:xfrm>
            <a:off x="-71052" y="0"/>
            <a:ext cx="779339" cy="898664"/>
          </a:xfrm>
          <a:prstGeom prst="rect">
            <a:avLst/>
          </a:prstGeom>
        </p:spPr>
      </p:pic>
    </p:spTree>
    <p:extLst>
      <p:ext uri="{BB962C8B-B14F-4D97-AF65-F5344CB8AC3E}">
        <p14:creationId xmlns:p14="http://schemas.microsoft.com/office/powerpoint/2010/main" val="288149824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49" r:id="rId12"/>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slide" Target="slide3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slide" Target="slide36.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slide" Target="slide37.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slide" Target="slide38.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slide" Target="slide40.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slide" Target="slide9.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slide" Target="slide20.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slide" Target="slide24.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slide" Target="slide25.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slide" Target="slide2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slide" Target="slide27.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slide" Target="slide3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3430492"/>
            <a:ext cx="9144000" cy="1470025"/>
          </a:xfrm>
          <a:ln>
            <a:noFill/>
          </a:ln>
        </p:spPr>
        <p:txBody>
          <a:bodyPr>
            <a:noAutofit/>
          </a:bodyPr>
          <a:lstStyle/>
          <a:p>
            <a:r>
              <a:rPr lang="en-IN" sz="240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CONSULTATION ON </a:t>
            </a:r>
            <a:br>
              <a:rPr lang="en-IN" sz="240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br>
            <a:r>
              <a:rPr lang="en-IN" sz="240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AUCTION OF COAL MINES FOR SALE OF COAL</a:t>
            </a:r>
            <a:br>
              <a:rPr lang="en-IN" sz="240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br>
            <a:r>
              <a:rPr lang="en-IN" sz="240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Tranche 12 under CM(SP) Act &amp; Tranche 2 under MMDR Act</a:t>
            </a:r>
            <a:br>
              <a:rPr lang="en-IN" sz="240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br>
            <a:endParaRPr lang="en-IN" sz="240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3" name="AutoShape 2" descr="Image result for lion emblem of india"/>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4" name="Title 1">
            <a:extLst>
              <a:ext uri="{FF2B5EF4-FFF2-40B4-BE49-F238E27FC236}">
                <a16:creationId xmlns:a16="http://schemas.microsoft.com/office/drawing/2014/main" id="{85A8E60B-EC20-4CFC-9A0E-4CC4D8D76670}"/>
              </a:ext>
            </a:extLst>
          </p:cNvPr>
          <p:cNvSpPr txBox="1">
            <a:spLocks/>
          </p:cNvSpPr>
          <p:nvPr/>
        </p:nvSpPr>
        <p:spPr>
          <a:xfrm>
            <a:off x="2952328" y="3933056"/>
            <a:ext cx="3239344" cy="1470025"/>
          </a:xfrm>
          <a:prstGeom prst="rect">
            <a:avLst/>
          </a:prstGeom>
          <a:ln>
            <a:noFill/>
          </a:ln>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Garamond" pitchFamily="18" charset="0"/>
                <a:ea typeface="+mj-ea"/>
                <a:cs typeface="+mj-cs"/>
              </a:defRPr>
            </a:lvl1pPr>
          </a:lstStyle>
          <a:p>
            <a:r>
              <a:rPr lang="en-IN" sz="180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mn-lt"/>
              </a:rPr>
              <a:t>10 June 2021</a:t>
            </a:r>
          </a:p>
        </p:txBody>
      </p:sp>
    </p:spTree>
    <p:extLst>
      <p:ext uri="{BB962C8B-B14F-4D97-AF65-F5344CB8AC3E}">
        <p14:creationId xmlns:p14="http://schemas.microsoft.com/office/powerpoint/2010/main" val="12639815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99392"/>
            <a:ext cx="7886700" cy="1325563"/>
          </a:xfrm>
        </p:spPr>
        <p:txBody>
          <a:bodyPr/>
          <a:lstStyle/>
          <a:p>
            <a:r>
              <a:rPr lang="en-US" b="1" dirty="0"/>
              <a:t>Electronic Auction – Submission of Final Offer</a:t>
            </a:r>
          </a:p>
        </p:txBody>
      </p:sp>
      <p:sp>
        <p:nvSpPr>
          <p:cNvPr id="16" name="TextBox 15"/>
          <p:cNvSpPr txBox="1"/>
          <p:nvPr/>
        </p:nvSpPr>
        <p:spPr>
          <a:xfrm>
            <a:off x="899592" y="1291378"/>
            <a:ext cx="2304256" cy="4478149"/>
          </a:xfrm>
          <a:prstGeom prst="rect">
            <a:avLst/>
          </a:prstGeom>
          <a:noFill/>
        </p:spPr>
        <p:txBody>
          <a:bodyPr wrap="square" rtlCol="0">
            <a:spAutoFit/>
          </a:bodyPr>
          <a:lstStyle/>
          <a:p>
            <a:pPr>
              <a:spcAft>
                <a:spcPts val="600"/>
              </a:spcAft>
            </a:pPr>
            <a:r>
              <a:rPr lang="en-US" dirty="0"/>
              <a:t>Say, the Initial Offers of the Technically Qualified Bidders were:</a:t>
            </a:r>
          </a:p>
          <a:p>
            <a:r>
              <a:rPr lang="en-US" b="1" dirty="0">
                <a:solidFill>
                  <a:srgbClr val="002060"/>
                </a:solidFill>
              </a:rPr>
              <a:t>21%</a:t>
            </a:r>
          </a:p>
          <a:p>
            <a:r>
              <a:rPr lang="en-US" b="1" dirty="0">
                <a:solidFill>
                  <a:srgbClr val="002060"/>
                </a:solidFill>
              </a:rPr>
              <a:t>19.5%</a:t>
            </a:r>
          </a:p>
          <a:p>
            <a:r>
              <a:rPr lang="en-US" b="1" dirty="0">
                <a:solidFill>
                  <a:srgbClr val="002060"/>
                </a:solidFill>
              </a:rPr>
              <a:t>18%</a:t>
            </a:r>
          </a:p>
          <a:p>
            <a:r>
              <a:rPr lang="en-US" b="1" dirty="0">
                <a:solidFill>
                  <a:srgbClr val="002060"/>
                </a:solidFill>
              </a:rPr>
              <a:t>14%</a:t>
            </a:r>
          </a:p>
          <a:p>
            <a:r>
              <a:rPr lang="en-US" b="1" dirty="0">
                <a:solidFill>
                  <a:srgbClr val="002060"/>
                </a:solidFill>
              </a:rPr>
              <a:t>12%</a:t>
            </a:r>
          </a:p>
          <a:p>
            <a:r>
              <a:rPr lang="en-US" b="1" dirty="0">
                <a:solidFill>
                  <a:srgbClr val="002060"/>
                </a:solidFill>
              </a:rPr>
              <a:t>11.5%</a:t>
            </a:r>
          </a:p>
          <a:p>
            <a:r>
              <a:rPr lang="en-US" b="1" dirty="0">
                <a:solidFill>
                  <a:srgbClr val="002060"/>
                </a:solidFill>
              </a:rPr>
              <a:t>9%</a:t>
            </a:r>
          </a:p>
          <a:p>
            <a:r>
              <a:rPr lang="en-US" b="1" dirty="0">
                <a:solidFill>
                  <a:srgbClr val="FF0000"/>
                </a:solidFill>
              </a:rPr>
              <a:t>8%</a:t>
            </a:r>
          </a:p>
          <a:p>
            <a:r>
              <a:rPr lang="en-US" b="1" dirty="0">
                <a:solidFill>
                  <a:srgbClr val="FF0000"/>
                </a:solidFill>
              </a:rPr>
              <a:t>7%</a:t>
            </a:r>
          </a:p>
          <a:p>
            <a:r>
              <a:rPr lang="en-US" b="1" dirty="0">
                <a:solidFill>
                  <a:srgbClr val="FF0000"/>
                </a:solidFill>
              </a:rPr>
              <a:t>5%</a:t>
            </a:r>
          </a:p>
          <a:p>
            <a:pPr>
              <a:spcBef>
                <a:spcPts val="1200"/>
              </a:spcBef>
            </a:pPr>
            <a:r>
              <a:rPr lang="en-US" b="1" dirty="0"/>
              <a:t>4% is Floor Price </a:t>
            </a:r>
          </a:p>
        </p:txBody>
      </p:sp>
      <p:cxnSp>
        <p:nvCxnSpPr>
          <p:cNvPr id="10" name="Straight Arrow Connector 9"/>
          <p:cNvCxnSpPr/>
          <p:nvPr/>
        </p:nvCxnSpPr>
        <p:spPr>
          <a:xfrm flipV="1">
            <a:off x="611560" y="2515664"/>
            <a:ext cx="0" cy="2497512"/>
          </a:xfrm>
          <a:prstGeom prst="straightConnector1">
            <a:avLst/>
          </a:prstGeom>
          <a:ln w="38100">
            <a:tailEnd type="stealth" w="med" len="lg"/>
          </a:ln>
        </p:spPr>
        <p:style>
          <a:lnRef idx="1">
            <a:schemeClr val="accent1"/>
          </a:lnRef>
          <a:fillRef idx="0">
            <a:schemeClr val="accent1"/>
          </a:fillRef>
          <a:effectRef idx="0">
            <a:schemeClr val="accent1"/>
          </a:effectRef>
          <a:fontRef idx="minor">
            <a:schemeClr val="tx1"/>
          </a:fontRef>
        </p:style>
      </p:cxnSp>
      <p:graphicFrame>
        <p:nvGraphicFramePr>
          <p:cNvPr id="11" name="Chart 10"/>
          <p:cNvGraphicFramePr/>
          <p:nvPr>
            <p:extLst>
              <p:ext uri="{D42A27DB-BD31-4B8C-83A1-F6EECF244321}">
                <p14:modId xmlns:p14="http://schemas.microsoft.com/office/powerpoint/2010/main" val="1543658641"/>
              </p:ext>
            </p:extLst>
          </p:nvPr>
        </p:nvGraphicFramePr>
        <p:xfrm>
          <a:off x="5148064" y="1161353"/>
          <a:ext cx="2016224" cy="5570715"/>
        </p:xfrm>
        <a:graphic>
          <a:graphicData uri="http://schemas.openxmlformats.org/drawingml/2006/chart">
            <c:chart xmlns:c="http://schemas.openxmlformats.org/drawingml/2006/chart" xmlns:r="http://schemas.openxmlformats.org/officeDocument/2006/relationships" r:id="rId2"/>
          </a:graphicData>
        </a:graphic>
      </p:graphicFrame>
      <p:sp>
        <p:nvSpPr>
          <p:cNvPr id="12" name="TextBox 11"/>
          <p:cNvSpPr txBox="1"/>
          <p:nvPr/>
        </p:nvSpPr>
        <p:spPr>
          <a:xfrm>
            <a:off x="4206813" y="6165304"/>
            <a:ext cx="2102948" cy="646331"/>
          </a:xfrm>
          <a:prstGeom prst="rect">
            <a:avLst/>
          </a:prstGeom>
          <a:noFill/>
        </p:spPr>
        <p:txBody>
          <a:bodyPr wrap="none" rtlCol="0">
            <a:spAutoFit/>
          </a:bodyPr>
          <a:lstStyle/>
          <a:p>
            <a:r>
              <a:rPr lang="en-US" b="1" dirty="0"/>
              <a:t>Floor Price</a:t>
            </a:r>
          </a:p>
          <a:p>
            <a:r>
              <a:rPr lang="en-US" dirty="0"/>
              <a:t>In electronic auction</a:t>
            </a:r>
            <a:endParaRPr lang="en-US" b="1" dirty="0"/>
          </a:p>
        </p:txBody>
      </p:sp>
      <p:sp>
        <p:nvSpPr>
          <p:cNvPr id="14" name="TextBox 13"/>
          <p:cNvSpPr txBox="1"/>
          <p:nvPr/>
        </p:nvSpPr>
        <p:spPr>
          <a:xfrm>
            <a:off x="4860032" y="943228"/>
            <a:ext cx="3384376" cy="369332"/>
          </a:xfrm>
          <a:prstGeom prst="rect">
            <a:avLst/>
          </a:prstGeom>
          <a:noFill/>
        </p:spPr>
        <p:txBody>
          <a:bodyPr wrap="square" rtlCol="0">
            <a:spAutoFit/>
          </a:bodyPr>
          <a:lstStyle/>
          <a:p>
            <a:r>
              <a:rPr lang="en-US" b="1" dirty="0"/>
              <a:t>Ascending Forward Auction (%)</a:t>
            </a:r>
          </a:p>
        </p:txBody>
      </p:sp>
      <p:sp>
        <p:nvSpPr>
          <p:cNvPr id="5" name="Right Brace 4"/>
          <p:cNvSpPr/>
          <p:nvPr/>
        </p:nvSpPr>
        <p:spPr>
          <a:xfrm>
            <a:off x="2123728" y="2636912"/>
            <a:ext cx="864096" cy="1728192"/>
          </a:xfrm>
          <a:prstGeom prst="rightBrace">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N" dirty="0"/>
          </a:p>
        </p:txBody>
      </p:sp>
      <p:sp>
        <p:nvSpPr>
          <p:cNvPr id="15" name="TextBox 14"/>
          <p:cNvSpPr txBox="1"/>
          <p:nvPr/>
        </p:nvSpPr>
        <p:spPr>
          <a:xfrm>
            <a:off x="3152525" y="3023380"/>
            <a:ext cx="1931206" cy="923330"/>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pPr algn="just"/>
            <a:r>
              <a:rPr lang="en-IN" dirty="0"/>
              <a:t>Qualified Bidders shall participate in electronic auction</a:t>
            </a:r>
          </a:p>
        </p:txBody>
      </p:sp>
      <p:sp>
        <p:nvSpPr>
          <p:cNvPr id="13" name="TextBox 12"/>
          <p:cNvSpPr txBox="1"/>
          <p:nvPr/>
        </p:nvSpPr>
        <p:spPr>
          <a:xfrm>
            <a:off x="7093846" y="1556792"/>
            <a:ext cx="1931206" cy="1200329"/>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pPr algn="just"/>
            <a:r>
              <a:rPr lang="en-IN" b="1" dirty="0"/>
              <a:t>Preferred Bidder shall be the one submitting the highest Final Offer</a:t>
            </a:r>
          </a:p>
        </p:txBody>
      </p:sp>
      <p:sp>
        <p:nvSpPr>
          <p:cNvPr id="17" name="Right Brace 16">
            <a:extLst>
              <a:ext uri="{FF2B5EF4-FFF2-40B4-BE49-F238E27FC236}">
                <a16:creationId xmlns:a16="http://schemas.microsoft.com/office/drawing/2014/main" id="{DEAAC4D1-9418-4ECA-87F9-E01426AE4F13}"/>
              </a:ext>
            </a:extLst>
          </p:cNvPr>
          <p:cNvSpPr/>
          <p:nvPr/>
        </p:nvSpPr>
        <p:spPr>
          <a:xfrm>
            <a:off x="2123728" y="4461732"/>
            <a:ext cx="864096" cy="767468"/>
          </a:xfrm>
          <a:prstGeom prst="rightBrace">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N" dirty="0"/>
          </a:p>
        </p:txBody>
      </p:sp>
      <p:sp>
        <p:nvSpPr>
          <p:cNvPr id="18" name="TextBox 17">
            <a:extLst>
              <a:ext uri="{FF2B5EF4-FFF2-40B4-BE49-F238E27FC236}">
                <a16:creationId xmlns:a16="http://schemas.microsoft.com/office/drawing/2014/main" id="{4ACC134D-A820-46CE-B533-E3D505291C09}"/>
              </a:ext>
            </a:extLst>
          </p:cNvPr>
          <p:cNvSpPr txBox="1"/>
          <p:nvPr/>
        </p:nvSpPr>
        <p:spPr>
          <a:xfrm>
            <a:off x="3102341" y="4628165"/>
            <a:ext cx="1931206" cy="369332"/>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pPr algn="just"/>
            <a:r>
              <a:rPr lang="en-IN" dirty="0">
                <a:solidFill>
                  <a:srgbClr val="FF0000"/>
                </a:solidFill>
              </a:rPr>
              <a:t>Eliminated</a:t>
            </a:r>
          </a:p>
        </p:txBody>
      </p:sp>
    </p:spTree>
    <p:extLst>
      <p:ext uri="{BB962C8B-B14F-4D97-AF65-F5344CB8AC3E}">
        <p14:creationId xmlns:p14="http://schemas.microsoft.com/office/powerpoint/2010/main" val="2081107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left)">
                                      <p:cBhvr>
                                        <p:cTn id="7" dur="500"/>
                                        <p:tgtEl>
                                          <p:spTgt spid="16"/>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ipe(down)">
                                      <p:cBhvr>
                                        <p:cTn id="11" dur="500"/>
                                        <p:tgtEl>
                                          <p:spTgt spid="10"/>
                                        </p:tgtEl>
                                      </p:cBhvr>
                                    </p:animEffect>
                                  </p:childTnLst>
                                </p:cTn>
                              </p:par>
                              <p:par>
                                <p:cTn id="12" presetID="26" presetClass="entr" presetSubtype="0" fill="hold" grpId="0" nodeType="with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wipe(down)">
                                      <p:cBhvr>
                                        <p:cTn id="14" dur="580">
                                          <p:stCondLst>
                                            <p:cond delay="0"/>
                                          </p:stCondLst>
                                        </p:cTn>
                                        <p:tgtEl>
                                          <p:spTgt spid="15"/>
                                        </p:tgtEl>
                                      </p:cBhvr>
                                    </p:animEffect>
                                    <p:anim calcmode="lin" valueType="num">
                                      <p:cBhvr>
                                        <p:cTn id="15"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20" dur="26">
                                          <p:stCondLst>
                                            <p:cond delay="650"/>
                                          </p:stCondLst>
                                        </p:cTn>
                                        <p:tgtEl>
                                          <p:spTgt spid="15"/>
                                        </p:tgtEl>
                                      </p:cBhvr>
                                      <p:to x="100000" y="60000"/>
                                    </p:animScale>
                                    <p:animScale>
                                      <p:cBhvr>
                                        <p:cTn id="21" dur="166" decel="50000">
                                          <p:stCondLst>
                                            <p:cond delay="676"/>
                                          </p:stCondLst>
                                        </p:cTn>
                                        <p:tgtEl>
                                          <p:spTgt spid="15"/>
                                        </p:tgtEl>
                                      </p:cBhvr>
                                      <p:to x="100000" y="100000"/>
                                    </p:animScale>
                                    <p:animScale>
                                      <p:cBhvr>
                                        <p:cTn id="22" dur="26">
                                          <p:stCondLst>
                                            <p:cond delay="1312"/>
                                          </p:stCondLst>
                                        </p:cTn>
                                        <p:tgtEl>
                                          <p:spTgt spid="15"/>
                                        </p:tgtEl>
                                      </p:cBhvr>
                                      <p:to x="100000" y="80000"/>
                                    </p:animScale>
                                    <p:animScale>
                                      <p:cBhvr>
                                        <p:cTn id="23" dur="166" decel="50000">
                                          <p:stCondLst>
                                            <p:cond delay="1338"/>
                                          </p:stCondLst>
                                        </p:cTn>
                                        <p:tgtEl>
                                          <p:spTgt spid="15"/>
                                        </p:tgtEl>
                                      </p:cBhvr>
                                      <p:to x="100000" y="100000"/>
                                    </p:animScale>
                                    <p:animScale>
                                      <p:cBhvr>
                                        <p:cTn id="24" dur="26">
                                          <p:stCondLst>
                                            <p:cond delay="1642"/>
                                          </p:stCondLst>
                                        </p:cTn>
                                        <p:tgtEl>
                                          <p:spTgt spid="15"/>
                                        </p:tgtEl>
                                      </p:cBhvr>
                                      <p:to x="100000" y="90000"/>
                                    </p:animScale>
                                    <p:animScale>
                                      <p:cBhvr>
                                        <p:cTn id="25" dur="166" decel="50000">
                                          <p:stCondLst>
                                            <p:cond delay="1668"/>
                                          </p:stCondLst>
                                        </p:cTn>
                                        <p:tgtEl>
                                          <p:spTgt spid="15"/>
                                        </p:tgtEl>
                                      </p:cBhvr>
                                      <p:to x="100000" y="100000"/>
                                    </p:animScale>
                                    <p:animScale>
                                      <p:cBhvr>
                                        <p:cTn id="26" dur="26">
                                          <p:stCondLst>
                                            <p:cond delay="1808"/>
                                          </p:stCondLst>
                                        </p:cTn>
                                        <p:tgtEl>
                                          <p:spTgt spid="15"/>
                                        </p:tgtEl>
                                      </p:cBhvr>
                                      <p:to x="100000" y="95000"/>
                                    </p:animScale>
                                    <p:animScale>
                                      <p:cBhvr>
                                        <p:cTn id="27" dur="166" decel="50000">
                                          <p:stCondLst>
                                            <p:cond delay="1834"/>
                                          </p:stCondLst>
                                        </p:cTn>
                                        <p:tgtEl>
                                          <p:spTgt spid="15"/>
                                        </p:tgtEl>
                                      </p:cBhvr>
                                      <p:to x="100000" y="100000"/>
                                    </p:animScale>
                                  </p:childTnLst>
                                </p:cTn>
                              </p:par>
                              <p:par>
                                <p:cTn id="28" presetID="26" presetClass="entr" presetSubtype="0" fill="hold" grpId="0" nodeType="withEffect">
                                  <p:stCondLst>
                                    <p:cond delay="0"/>
                                  </p:stCondLst>
                                  <p:childTnLst>
                                    <p:set>
                                      <p:cBhvr>
                                        <p:cTn id="29" dur="1" fill="hold">
                                          <p:stCondLst>
                                            <p:cond delay="0"/>
                                          </p:stCondLst>
                                        </p:cTn>
                                        <p:tgtEl>
                                          <p:spTgt spid="5"/>
                                        </p:tgtEl>
                                        <p:attrNameLst>
                                          <p:attrName>style.visibility</p:attrName>
                                        </p:attrNameLst>
                                      </p:cBhvr>
                                      <p:to>
                                        <p:strVal val="visible"/>
                                      </p:to>
                                    </p:set>
                                    <p:animEffect transition="in" filter="wipe(down)">
                                      <p:cBhvr>
                                        <p:cTn id="30" dur="580">
                                          <p:stCondLst>
                                            <p:cond delay="0"/>
                                          </p:stCondLst>
                                        </p:cTn>
                                        <p:tgtEl>
                                          <p:spTgt spid="5"/>
                                        </p:tgtEl>
                                      </p:cBhvr>
                                    </p:animEffect>
                                    <p:anim calcmode="lin" valueType="num">
                                      <p:cBhvr>
                                        <p:cTn id="31"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32"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33"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34"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35"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36" dur="26">
                                          <p:stCondLst>
                                            <p:cond delay="650"/>
                                          </p:stCondLst>
                                        </p:cTn>
                                        <p:tgtEl>
                                          <p:spTgt spid="5"/>
                                        </p:tgtEl>
                                      </p:cBhvr>
                                      <p:to x="100000" y="60000"/>
                                    </p:animScale>
                                    <p:animScale>
                                      <p:cBhvr>
                                        <p:cTn id="37" dur="166" decel="50000">
                                          <p:stCondLst>
                                            <p:cond delay="676"/>
                                          </p:stCondLst>
                                        </p:cTn>
                                        <p:tgtEl>
                                          <p:spTgt spid="5"/>
                                        </p:tgtEl>
                                      </p:cBhvr>
                                      <p:to x="100000" y="100000"/>
                                    </p:animScale>
                                    <p:animScale>
                                      <p:cBhvr>
                                        <p:cTn id="38" dur="26">
                                          <p:stCondLst>
                                            <p:cond delay="1312"/>
                                          </p:stCondLst>
                                        </p:cTn>
                                        <p:tgtEl>
                                          <p:spTgt spid="5"/>
                                        </p:tgtEl>
                                      </p:cBhvr>
                                      <p:to x="100000" y="80000"/>
                                    </p:animScale>
                                    <p:animScale>
                                      <p:cBhvr>
                                        <p:cTn id="39" dur="166" decel="50000">
                                          <p:stCondLst>
                                            <p:cond delay="1338"/>
                                          </p:stCondLst>
                                        </p:cTn>
                                        <p:tgtEl>
                                          <p:spTgt spid="5"/>
                                        </p:tgtEl>
                                      </p:cBhvr>
                                      <p:to x="100000" y="100000"/>
                                    </p:animScale>
                                    <p:animScale>
                                      <p:cBhvr>
                                        <p:cTn id="40" dur="26">
                                          <p:stCondLst>
                                            <p:cond delay="1642"/>
                                          </p:stCondLst>
                                        </p:cTn>
                                        <p:tgtEl>
                                          <p:spTgt spid="5"/>
                                        </p:tgtEl>
                                      </p:cBhvr>
                                      <p:to x="100000" y="90000"/>
                                    </p:animScale>
                                    <p:animScale>
                                      <p:cBhvr>
                                        <p:cTn id="41" dur="166" decel="50000">
                                          <p:stCondLst>
                                            <p:cond delay="1668"/>
                                          </p:stCondLst>
                                        </p:cTn>
                                        <p:tgtEl>
                                          <p:spTgt spid="5"/>
                                        </p:tgtEl>
                                      </p:cBhvr>
                                      <p:to x="100000" y="100000"/>
                                    </p:animScale>
                                    <p:animScale>
                                      <p:cBhvr>
                                        <p:cTn id="42" dur="26">
                                          <p:stCondLst>
                                            <p:cond delay="1808"/>
                                          </p:stCondLst>
                                        </p:cTn>
                                        <p:tgtEl>
                                          <p:spTgt spid="5"/>
                                        </p:tgtEl>
                                      </p:cBhvr>
                                      <p:to x="100000" y="95000"/>
                                    </p:animScale>
                                    <p:animScale>
                                      <p:cBhvr>
                                        <p:cTn id="43" dur="166" decel="50000">
                                          <p:stCondLst>
                                            <p:cond delay="1834"/>
                                          </p:stCondLst>
                                        </p:cTn>
                                        <p:tgtEl>
                                          <p:spTgt spid="5"/>
                                        </p:tgtEl>
                                      </p:cBhvr>
                                      <p:to x="100000" y="100000"/>
                                    </p:animScale>
                                  </p:childTnLst>
                                </p:cTn>
                              </p:par>
                            </p:childTnLst>
                          </p:cTn>
                        </p:par>
                        <p:par>
                          <p:cTn id="44" fill="hold">
                            <p:stCondLst>
                              <p:cond delay="2500"/>
                            </p:stCondLst>
                            <p:childTnLst>
                              <p:par>
                                <p:cTn id="45" presetID="22" presetClass="entr" presetSubtype="8" fill="hold" grpId="0" nodeType="afterEffect">
                                  <p:stCondLst>
                                    <p:cond delay="0"/>
                                  </p:stCondLst>
                                  <p:childTnLst>
                                    <p:set>
                                      <p:cBhvr>
                                        <p:cTn id="46" dur="1" fill="hold">
                                          <p:stCondLst>
                                            <p:cond delay="0"/>
                                          </p:stCondLst>
                                        </p:cTn>
                                        <p:tgtEl>
                                          <p:spTgt spid="14"/>
                                        </p:tgtEl>
                                        <p:attrNameLst>
                                          <p:attrName>style.visibility</p:attrName>
                                        </p:attrNameLst>
                                      </p:cBhvr>
                                      <p:to>
                                        <p:strVal val="visible"/>
                                      </p:to>
                                    </p:set>
                                    <p:animEffect transition="in" filter="wipe(left)">
                                      <p:cBhvr>
                                        <p:cTn id="47" dur="500"/>
                                        <p:tgtEl>
                                          <p:spTgt spid="14"/>
                                        </p:tgtEl>
                                      </p:cBhvr>
                                    </p:animEffect>
                                  </p:childTnLst>
                                </p:cTn>
                              </p:par>
                            </p:childTnLst>
                          </p:cTn>
                        </p:par>
                        <p:par>
                          <p:cTn id="48" fill="hold">
                            <p:stCondLst>
                              <p:cond delay="3000"/>
                            </p:stCondLst>
                            <p:childTnLst>
                              <p:par>
                                <p:cTn id="49" presetID="22" presetClass="entr" presetSubtype="8" fill="hold" grpId="0" nodeType="afterEffect">
                                  <p:stCondLst>
                                    <p:cond delay="0"/>
                                  </p:stCondLst>
                                  <p:childTnLst>
                                    <p:set>
                                      <p:cBhvr>
                                        <p:cTn id="50" dur="1" fill="hold">
                                          <p:stCondLst>
                                            <p:cond delay="0"/>
                                          </p:stCondLst>
                                        </p:cTn>
                                        <p:tgtEl>
                                          <p:spTgt spid="12"/>
                                        </p:tgtEl>
                                        <p:attrNameLst>
                                          <p:attrName>style.visibility</p:attrName>
                                        </p:attrNameLst>
                                      </p:cBhvr>
                                      <p:to>
                                        <p:strVal val="visible"/>
                                      </p:to>
                                    </p:set>
                                    <p:animEffect transition="in" filter="wipe(left)">
                                      <p:cBhvr>
                                        <p:cTn id="51" dur="500"/>
                                        <p:tgtEl>
                                          <p:spTgt spid="12"/>
                                        </p:tgtEl>
                                      </p:cBhvr>
                                    </p:animEffect>
                                  </p:childTnLst>
                                </p:cTn>
                              </p:par>
                            </p:childTnLst>
                          </p:cTn>
                        </p:par>
                        <p:par>
                          <p:cTn id="52" fill="hold">
                            <p:stCondLst>
                              <p:cond delay="3500"/>
                            </p:stCondLst>
                            <p:childTnLst>
                              <p:par>
                                <p:cTn id="53" presetID="22" presetClass="entr" presetSubtype="4" fill="hold" grpId="0" nodeType="afterEffect">
                                  <p:stCondLst>
                                    <p:cond delay="0"/>
                                  </p:stCondLst>
                                  <p:childTnLst>
                                    <p:set>
                                      <p:cBhvr>
                                        <p:cTn id="54" dur="1" fill="hold">
                                          <p:stCondLst>
                                            <p:cond delay="0"/>
                                          </p:stCondLst>
                                        </p:cTn>
                                        <p:tgtEl>
                                          <p:spTgt spid="11">
                                            <p:graphicEl>
                                              <a:chart seriesIdx="-3" categoryIdx="-3" bldStep="gridLegend"/>
                                            </p:graphicEl>
                                          </p:spTgt>
                                        </p:tgtEl>
                                        <p:attrNameLst>
                                          <p:attrName>style.visibility</p:attrName>
                                        </p:attrNameLst>
                                      </p:cBhvr>
                                      <p:to>
                                        <p:strVal val="visible"/>
                                      </p:to>
                                    </p:set>
                                    <p:animEffect transition="in" filter="wipe(down)">
                                      <p:cBhvr>
                                        <p:cTn id="55" dur="500"/>
                                        <p:tgtEl>
                                          <p:spTgt spid="11">
                                            <p:graphicEl>
                                              <a:chart seriesIdx="-3" categoryIdx="-3" bldStep="gridLegend"/>
                                            </p:graphicEl>
                                          </p:spTgt>
                                        </p:tgtEl>
                                      </p:cBhvr>
                                    </p:animEffect>
                                  </p:childTnLst>
                                </p:cTn>
                              </p:par>
                            </p:childTnLst>
                          </p:cTn>
                        </p:par>
                        <p:par>
                          <p:cTn id="56" fill="hold">
                            <p:stCondLst>
                              <p:cond delay="4000"/>
                            </p:stCondLst>
                            <p:childTnLst>
                              <p:par>
                                <p:cTn id="57" presetID="22" presetClass="entr" presetSubtype="4" fill="hold" grpId="0" nodeType="afterEffect">
                                  <p:stCondLst>
                                    <p:cond delay="0"/>
                                  </p:stCondLst>
                                  <p:childTnLst>
                                    <p:set>
                                      <p:cBhvr>
                                        <p:cTn id="58" dur="1" fill="hold">
                                          <p:stCondLst>
                                            <p:cond delay="0"/>
                                          </p:stCondLst>
                                        </p:cTn>
                                        <p:tgtEl>
                                          <p:spTgt spid="11">
                                            <p:graphicEl>
                                              <a:chart seriesIdx="-4" categoryIdx="0" bldStep="category"/>
                                            </p:graphicEl>
                                          </p:spTgt>
                                        </p:tgtEl>
                                        <p:attrNameLst>
                                          <p:attrName>style.visibility</p:attrName>
                                        </p:attrNameLst>
                                      </p:cBhvr>
                                      <p:to>
                                        <p:strVal val="visible"/>
                                      </p:to>
                                    </p:set>
                                    <p:animEffect transition="in" filter="wipe(down)">
                                      <p:cBhvr>
                                        <p:cTn id="59" dur="500"/>
                                        <p:tgtEl>
                                          <p:spTgt spid="11">
                                            <p:graphicEl>
                                              <a:chart seriesIdx="-4" categoryIdx="0" bldStep="category"/>
                                            </p:graphicEl>
                                          </p:spTgt>
                                        </p:tgtEl>
                                      </p:cBhvr>
                                    </p:animEffect>
                                  </p:childTnLst>
                                </p:cTn>
                              </p:par>
                            </p:childTnLst>
                          </p:cTn>
                        </p:par>
                        <p:par>
                          <p:cTn id="60" fill="hold">
                            <p:stCondLst>
                              <p:cond delay="4500"/>
                            </p:stCondLst>
                            <p:childTnLst>
                              <p:par>
                                <p:cTn id="61" presetID="22" presetClass="entr" presetSubtype="4" fill="hold" grpId="0" nodeType="afterEffect">
                                  <p:stCondLst>
                                    <p:cond delay="0"/>
                                  </p:stCondLst>
                                  <p:childTnLst>
                                    <p:set>
                                      <p:cBhvr>
                                        <p:cTn id="62" dur="1" fill="hold">
                                          <p:stCondLst>
                                            <p:cond delay="0"/>
                                          </p:stCondLst>
                                        </p:cTn>
                                        <p:tgtEl>
                                          <p:spTgt spid="11">
                                            <p:graphicEl>
                                              <a:chart seriesIdx="-4" categoryIdx="1" bldStep="category"/>
                                            </p:graphicEl>
                                          </p:spTgt>
                                        </p:tgtEl>
                                        <p:attrNameLst>
                                          <p:attrName>style.visibility</p:attrName>
                                        </p:attrNameLst>
                                      </p:cBhvr>
                                      <p:to>
                                        <p:strVal val="visible"/>
                                      </p:to>
                                    </p:set>
                                    <p:animEffect transition="in" filter="wipe(down)">
                                      <p:cBhvr>
                                        <p:cTn id="63" dur="500"/>
                                        <p:tgtEl>
                                          <p:spTgt spid="11">
                                            <p:graphicEl>
                                              <a:chart seriesIdx="-4" categoryIdx="1" bldStep="category"/>
                                            </p:graphicEl>
                                          </p:spTgt>
                                        </p:tgtEl>
                                      </p:cBhvr>
                                    </p:animEffect>
                                  </p:childTnLst>
                                </p:cTn>
                              </p:par>
                            </p:childTnLst>
                          </p:cTn>
                        </p:par>
                        <p:par>
                          <p:cTn id="64" fill="hold">
                            <p:stCondLst>
                              <p:cond delay="5000"/>
                            </p:stCondLst>
                            <p:childTnLst>
                              <p:par>
                                <p:cTn id="65" presetID="22" presetClass="entr" presetSubtype="4" fill="hold" grpId="0" nodeType="afterEffect">
                                  <p:stCondLst>
                                    <p:cond delay="0"/>
                                  </p:stCondLst>
                                  <p:childTnLst>
                                    <p:set>
                                      <p:cBhvr>
                                        <p:cTn id="66" dur="1" fill="hold">
                                          <p:stCondLst>
                                            <p:cond delay="0"/>
                                          </p:stCondLst>
                                        </p:cTn>
                                        <p:tgtEl>
                                          <p:spTgt spid="11">
                                            <p:graphicEl>
                                              <a:chart seriesIdx="-4" categoryIdx="2" bldStep="category"/>
                                            </p:graphicEl>
                                          </p:spTgt>
                                        </p:tgtEl>
                                        <p:attrNameLst>
                                          <p:attrName>style.visibility</p:attrName>
                                        </p:attrNameLst>
                                      </p:cBhvr>
                                      <p:to>
                                        <p:strVal val="visible"/>
                                      </p:to>
                                    </p:set>
                                    <p:animEffect transition="in" filter="wipe(down)">
                                      <p:cBhvr>
                                        <p:cTn id="67" dur="500"/>
                                        <p:tgtEl>
                                          <p:spTgt spid="11">
                                            <p:graphicEl>
                                              <a:chart seriesIdx="-4" categoryIdx="2" bldStep="category"/>
                                            </p:graphicEl>
                                          </p:spTgt>
                                        </p:tgtEl>
                                      </p:cBhvr>
                                    </p:animEffect>
                                  </p:childTnLst>
                                </p:cTn>
                              </p:par>
                            </p:childTnLst>
                          </p:cTn>
                        </p:par>
                        <p:par>
                          <p:cTn id="68" fill="hold">
                            <p:stCondLst>
                              <p:cond delay="5500"/>
                            </p:stCondLst>
                            <p:childTnLst>
                              <p:par>
                                <p:cTn id="69" presetID="22" presetClass="entr" presetSubtype="4" fill="hold" grpId="0" nodeType="afterEffect">
                                  <p:stCondLst>
                                    <p:cond delay="0"/>
                                  </p:stCondLst>
                                  <p:childTnLst>
                                    <p:set>
                                      <p:cBhvr>
                                        <p:cTn id="70" dur="1" fill="hold">
                                          <p:stCondLst>
                                            <p:cond delay="0"/>
                                          </p:stCondLst>
                                        </p:cTn>
                                        <p:tgtEl>
                                          <p:spTgt spid="11">
                                            <p:graphicEl>
                                              <a:chart seriesIdx="-4" categoryIdx="3" bldStep="category"/>
                                            </p:graphicEl>
                                          </p:spTgt>
                                        </p:tgtEl>
                                        <p:attrNameLst>
                                          <p:attrName>style.visibility</p:attrName>
                                        </p:attrNameLst>
                                      </p:cBhvr>
                                      <p:to>
                                        <p:strVal val="visible"/>
                                      </p:to>
                                    </p:set>
                                    <p:animEffect transition="in" filter="wipe(down)">
                                      <p:cBhvr>
                                        <p:cTn id="71" dur="500"/>
                                        <p:tgtEl>
                                          <p:spTgt spid="11">
                                            <p:graphicEl>
                                              <a:chart seriesIdx="-4" categoryIdx="3" bldStep="category"/>
                                            </p:graphicEl>
                                          </p:spTgt>
                                        </p:tgtEl>
                                      </p:cBhvr>
                                    </p:animEffect>
                                  </p:childTnLst>
                                </p:cTn>
                              </p:par>
                            </p:childTnLst>
                          </p:cTn>
                        </p:par>
                        <p:par>
                          <p:cTn id="72" fill="hold">
                            <p:stCondLst>
                              <p:cond delay="6000"/>
                            </p:stCondLst>
                            <p:childTnLst>
                              <p:par>
                                <p:cTn id="73" presetID="22" presetClass="entr" presetSubtype="4" fill="hold" grpId="0" nodeType="afterEffect">
                                  <p:stCondLst>
                                    <p:cond delay="0"/>
                                  </p:stCondLst>
                                  <p:childTnLst>
                                    <p:set>
                                      <p:cBhvr>
                                        <p:cTn id="74" dur="1" fill="hold">
                                          <p:stCondLst>
                                            <p:cond delay="0"/>
                                          </p:stCondLst>
                                        </p:cTn>
                                        <p:tgtEl>
                                          <p:spTgt spid="11">
                                            <p:graphicEl>
                                              <a:chart seriesIdx="-4" categoryIdx="4" bldStep="category"/>
                                            </p:graphicEl>
                                          </p:spTgt>
                                        </p:tgtEl>
                                        <p:attrNameLst>
                                          <p:attrName>style.visibility</p:attrName>
                                        </p:attrNameLst>
                                      </p:cBhvr>
                                      <p:to>
                                        <p:strVal val="visible"/>
                                      </p:to>
                                    </p:set>
                                    <p:animEffect transition="in" filter="wipe(down)">
                                      <p:cBhvr>
                                        <p:cTn id="75" dur="500"/>
                                        <p:tgtEl>
                                          <p:spTgt spid="11">
                                            <p:graphicEl>
                                              <a:chart seriesIdx="-4" categoryIdx="4" bldStep="category"/>
                                            </p:graphicEl>
                                          </p:spTgt>
                                        </p:tgtEl>
                                      </p:cBhvr>
                                    </p:animEffect>
                                  </p:childTnLst>
                                </p:cTn>
                              </p:par>
                            </p:childTnLst>
                          </p:cTn>
                        </p:par>
                        <p:par>
                          <p:cTn id="76" fill="hold">
                            <p:stCondLst>
                              <p:cond delay="6500"/>
                            </p:stCondLst>
                            <p:childTnLst>
                              <p:par>
                                <p:cTn id="77" presetID="22" presetClass="entr" presetSubtype="4" fill="hold" grpId="0" nodeType="afterEffect">
                                  <p:stCondLst>
                                    <p:cond delay="0"/>
                                  </p:stCondLst>
                                  <p:childTnLst>
                                    <p:set>
                                      <p:cBhvr>
                                        <p:cTn id="78" dur="1" fill="hold">
                                          <p:stCondLst>
                                            <p:cond delay="0"/>
                                          </p:stCondLst>
                                        </p:cTn>
                                        <p:tgtEl>
                                          <p:spTgt spid="11">
                                            <p:graphicEl>
                                              <a:chart seriesIdx="-4" categoryIdx="5" bldStep="category"/>
                                            </p:graphicEl>
                                          </p:spTgt>
                                        </p:tgtEl>
                                        <p:attrNameLst>
                                          <p:attrName>style.visibility</p:attrName>
                                        </p:attrNameLst>
                                      </p:cBhvr>
                                      <p:to>
                                        <p:strVal val="visible"/>
                                      </p:to>
                                    </p:set>
                                    <p:animEffect transition="in" filter="wipe(down)">
                                      <p:cBhvr>
                                        <p:cTn id="79" dur="500"/>
                                        <p:tgtEl>
                                          <p:spTgt spid="11">
                                            <p:graphicEl>
                                              <a:chart seriesIdx="-4" categoryIdx="5" bldStep="category"/>
                                            </p:graphicEl>
                                          </p:spTgt>
                                        </p:tgtEl>
                                      </p:cBhvr>
                                    </p:animEffect>
                                  </p:childTnLst>
                                </p:cTn>
                              </p:par>
                            </p:childTnLst>
                          </p:cTn>
                        </p:par>
                        <p:par>
                          <p:cTn id="80" fill="hold">
                            <p:stCondLst>
                              <p:cond delay="7000"/>
                            </p:stCondLst>
                            <p:childTnLst>
                              <p:par>
                                <p:cTn id="81" presetID="22" presetClass="entr" presetSubtype="4" fill="hold" grpId="0" nodeType="afterEffect">
                                  <p:stCondLst>
                                    <p:cond delay="0"/>
                                  </p:stCondLst>
                                  <p:childTnLst>
                                    <p:set>
                                      <p:cBhvr>
                                        <p:cTn id="82" dur="1" fill="hold">
                                          <p:stCondLst>
                                            <p:cond delay="0"/>
                                          </p:stCondLst>
                                        </p:cTn>
                                        <p:tgtEl>
                                          <p:spTgt spid="11">
                                            <p:graphicEl>
                                              <a:chart seriesIdx="-4" categoryIdx="6" bldStep="category"/>
                                            </p:graphicEl>
                                          </p:spTgt>
                                        </p:tgtEl>
                                        <p:attrNameLst>
                                          <p:attrName>style.visibility</p:attrName>
                                        </p:attrNameLst>
                                      </p:cBhvr>
                                      <p:to>
                                        <p:strVal val="visible"/>
                                      </p:to>
                                    </p:set>
                                    <p:animEffect transition="in" filter="wipe(down)">
                                      <p:cBhvr>
                                        <p:cTn id="83" dur="500"/>
                                        <p:tgtEl>
                                          <p:spTgt spid="11">
                                            <p:graphicEl>
                                              <a:chart seriesIdx="-4" categoryIdx="6" bldStep="category"/>
                                            </p:graphicEl>
                                          </p:spTgt>
                                        </p:tgtEl>
                                      </p:cBhvr>
                                    </p:animEffect>
                                  </p:childTnLst>
                                </p:cTn>
                              </p:par>
                            </p:childTnLst>
                          </p:cTn>
                        </p:par>
                        <p:par>
                          <p:cTn id="84" fill="hold">
                            <p:stCondLst>
                              <p:cond delay="7500"/>
                            </p:stCondLst>
                            <p:childTnLst>
                              <p:par>
                                <p:cTn id="85" presetID="22" presetClass="entr" presetSubtype="4" fill="hold" grpId="0" nodeType="afterEffect">
                                  <p:stCondLst>
                                    <p:cond delay="0"/>
                                  </p:stCondLst>
                                  <p:childTnLst>
                                    <p:set>
                                      <p:cBhvr>
                                        <p:cTn id="86" dur="1" fill="hold">
                                          <p:stCondLst>
                                            <p:cond delay="0"/>
                                          </p:stCondLst>
                                        </p:cTn>
                                        <p:tgtEl>
                                          <p:spTgt spid="11">
                                            <p:graphicEl>
                                              <a:chart seriesIdx="-4" categoryIdx="7" bldStep="category"/>
                                            </p:graphicEl>
                                          </p:spTgt>
                                        </p:tgtEl>
                                        <p:attrNameLst>
                                          <p:attrName>style.visibility</p:attrName>
                                        </p:attrNameLst>
                                      </p:cBhvr>
                                      <p:to>
                                        <p:strVal val="visible"/>
                                      </p:to>
                                    </p:set>
                                    <p:animEffect transition="in" filter="wipe(down)">
                                      <p:cBhvr>
                                        <p:cTn id="87" dur="500"/>
                                        <p:tgtEl>
                                          <p:spTgt spid="11">
                                            <p:graphicEl>
                                              <a:chart seriesIdx="-4" categoryIdx="7" bldStep="category"/>
                                            </p:graphicEl>
                                          </p:spTgt>
                                        </p:tgtEl>
                                      </p:cBhvr>
                                    </p:animEffect>
                                  </p:childTnLst>
                                </p:cTn>
                              </p:par>
                            </p:childTnLst>
                          </p:cTn>
                        </p:par>
                        <p:par>
                          <p:cTn id="88" fill="hold">
                            <p:stCondLst>
                              <p:cond delay="8000"/>
                            </p:stCondLst>
                            <p:childTnLst>
                              <p:par>
                                <p:cTn id="89" presetID="22" presetClass="entr" presetSubtype="4" fill="hold" grpId="0" nodeType="afterEffect">
                                  <p:stCondLst>
                                    <p:cond delay="0"/>
                                  </p:stCondLst>
                                  <p:childTnLst>
                                    <p:set>
                                      <p:cBhvr>
                                        <p:cTn id="90" dur="1" fill="hold">
                                          <p:stCondLst>
                                            <p:cond delay="0"/>
                                          </p:stCondLst>
                                        </p:cTn>
                                        <p:tgtEl>
                                          <p:spTgt spid="11">
                                            <p:graphicEl>
                                              <a:chart seriesIdx="-4" categoryIdx="8" bldStep="category"/>
                                            </p:graphicEl>
                                          </p:spTgt>
                                        </p:tgtEl>
                                        <p:attrNameLst>
                                          <p:attrName>style.visibility</p:attrName>
                                        </p:attrNameLst>
                                      </p:cBhvr>
                                      <p:to>
                                        <p:strVal val="visible"/>
                                      </p:to>
                                    </p:set>
                                    <p:animEffect transition="in" filter="wipe(down)">
                                      <p:cBhvr>
                                        <p:cTn id="91" dur="500"/>
                                        <p:tgtEl>
                                          <p:spTgt spid="11">
                                            <p:graphicEl>
                                              <a:chart seriesIdx="-4" categoryIdx="8" bldStep="category"/>
                                            </p:graphicEl>
                                          </p:spTgt>
                                        </p:tgtEl>
                                      </p:cBhvr>
                                    </p:animEffect>
                                  </p:childTnLst>
                                </p:cTn>
                              </p:par>
                            </p:childTnLst>
                          </p:cTn>
                        </p:par>
                        <p:par>
                          <p:cTn id="92" fill="hold">
                            <p:stCondLst>
                              <p:cond delay="8500"/>
                            </p:stCondLst>
                            <p:childTnLst>
                              <p:par>
                                <p:cTn id="93" presetID="22" presetClass="entr" presetSubtype="4" fill="hold" grpId="0" nodeType="afterEffect">
                                  <p:stCondLst>
                                    <p:cond delay="0"/>
                                  </p:stCondLst>
                                  <p:childTnLst>
                                    <p:set>
                                      <p:cBhvr>
                                        <p:cTn id="94" dur="1" fill="hold">
                                          <p:stCondLst>
                                            <p:cond delay="0"/>
                                          </p:stCondLst>
                                        </p:cTn>
                                        <p:tgtEl>
                                          <p:spTgt spid="11">
                                            <p:graphicEl>
                                              <a:chart seriesIdx="-4" categoryIdx="9" bldStep="category"/>
                                            </p:graphicEl>
                                          </p:spTgt>
                                        </p:tgtEl>
                                        <p:attrNameLst>
                                          <p:attrName>style.visibility</p:attrName>
                                        </p:attrNameLst>
                                      </p:cBhvr>
                                      <p:to>
                                        <p:strVal val="visible"/>
                                      </p:to>
                                    </p:set>
                                    <p:animEffect transition="in" filter="wipe(down)">
                                      <p:cBhvr>
                                        <p:cTn id="95" dur="500"/>
                                        <p:tgtEl>
                                          <p:spTgt spid="11">
                                            <p:graphicEl>
                                              <a:chart seriesIdx="-4" categoryIdx="9" bldStep="category"/>
                                            </p:graphicEl>
                                          </p:spTgt>
                                        </p:tgtEl>
                                      </p:cBhvr>
                                    </p:animEffect>
                                  </p:childTnLst>
                                </p:cTn>
                              </p:par>
                              <p:par>
                                <p:cTn id="96" presetID="42" presetClass="entr" presetSubtype="0" fill="hold" grpId="0" nodeType="withEffect">
                                  <p:stCondLst>
                                    <p:cond delay="0"/>
                                  </p:stCondLst>
                                  <p:childTnLst>
                                    <p:set>
                                      <p:cBhvr>
                                        <p:cTn id="97" dur="1" fill="hold">
                                          <p:stCondLst>
                                            <p:cond delay="0"/>
                                          </p:stCondLst>
                                        </p:cTn>
                                        <p:tgtEl>
                                          <p:spTgt spid="13"/>
                                        </p:tgtEl>
                                        <p:attrNameLst>
                                          <p:attrName>style.visibility</p:attrName>
                                        </p:attrNameLst>
                                      </p:cBhvr>
                                      <p:to>
                                        <p:strVal val="visible"/>
                                      </p:to>
                                    </p:set>
                                    <p:animEffect transition="in" filter="fade">
                                      <p:cBhvr>
                                        <p:cTn id="98" dur="1000"/>
                                        <p:tgtEl>
                                          <p:spTgt spid="13"/>
                                        </p:tgtEl>
                                      </p:cBhvr>
                                    </p:animEffect>
                                    <p:anim calcmode="lin" valueType="num">
                                      <p:cBhvr>
                                        <p:cTn id="99" dur="1000" fill="hold"/>
                                        <p:tgtEl>
                                          <p:spTgt spid="13"/>
                                        </p:tgtEl>
                                        <p:attrNameLst>
                                          <p:attrName>ppt_x</p:attrName>
                                        </p:attrNameLst>
                                      </p:cBhvr>
                                      <p:tavLst>
                                        <p:tav tm="0">
                                          <p:val>
                                            <p:strVal val="#ppt_x"/>
                                          </p:val>
                                        </p:tav>
                                        <p:tav tm="100000">
                                          <p:val>
                                            <p:strVal val="#ppt_x"/>
                                          </p:val>
                                        </p:tav>
                                      </p:tavLst>
                                    </p:anim>
                                    <p:anim calcmode="lin" valueType="num">
                                      <p:cBhvr>
                                        <p:cTn id="100" dur="1000" fill="hold"/>
                                        <p:tgtEl>
                                          <p:spTgt spid="13"/>
                                        </p:tgtEl>
                                        <p:attrNameLst>
                                          <p:attrName>ppt_y</p:attrName>
                                        </p:attrNameLst>
                                      </p:cBhvr>
                                      <p:tavLst>
                                        <p:tav tm="0">
                                          <p:val>
                                            <p:strVal val="#ppt_y+.1"/>
                                          </p:val>
                                        </p:tav>
                                        <p:tav tm="100000">
                                          <p:val>
                                            <p:strVal val="#ppt_y"/>
                                          </p:val>
                                        </p:tav>
                                      </p:tavLst>
                                    </p:anim>
                                  </p:childTnLst>
                                </p:cTn>
                              </p:par>
                              <p:par>
                                <p:cTn id="101" presetID="26" presetClass="entr" presetSubtype="0" fill="hold" grpId="0" nodeType="withEffect">
                                  <p:stCondLst>
                                    <p:cond delay="0"/>
                                  </p:stCondLst>
                                  <p:childTnLst>
                                    <p:set>
                                      <p:cBhvr>
                                        <p:cTn id="102" dur="1" fill="hold">
                                          <p:stCondLst>
                                            <p:cond delay="0"/>
                                          </p:stCondLst>
                                        </p:cTn>
                                        <p:tgtEl>
                                          <p:spTgt spid="17"/>
                                        </p:tgtEl>
                                        <p:attrNameLst>
                                          <p:attrName>style.visibility</p:attrName>
                                        </p:attrNameLst>
                                      </p:cBhvr>
                                      <p:to>
                                        <p:strVal val="visible"/>
                                      </p:to>
                                    </p:set>
                                    <p:animEffect transition="in" filter="wipe(down)">
                                      <p:cBhvr>
                                        <p:cTn id="103" dur="580">
                                          <p:stCondLst>
                                            <p:cond delay="0"/>
                                          </p:stCondLst>
                                        </p:cTn>
                                        <p:tgtEl>
                                          <p:spTgt spid="17"/>
                                        </p:tgtEl>
                                      </p:cBhvr>
                                    </p:animEffect>
                                    <p:anim calcmode="lin" valueType="num">
                                      <p:cBhvr>
                                        <p:cTn id="104" dur="182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105" dur="664"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106" dur="664" tmFilter="0, 0; 0.125,0.2665; 0.25,0.4; 0.375,0.465; 0.5,0.5;  0.625,0.535; 0.75,0.6; 0.875,0.7335; 1,1">
                                          <p:stCondLst>
                                            <p:cond delay="664"/>
                                          </p:stCondLst>
                                        </p:cTn>
                                        <p:tgtEl>
                                          <p:spTgt spid="17"/>
                                        </p:tgtEl>
                                        <p:attrNameLst>
                                          <p:attrName>ppt_y</p:attrName>
                                        </p:attrNameLst>
                                      </p:cBhvr>
                                      <p:tavLst>
                                        <p:tav tm="0" fmla="#ppt_y-sin(pi*$)/9">
                                          <p:val>
                                            <p:fltVal val="0"/>
                                          </p:val>
                                        </p:tav>
                                        <p:tav tm="100000">
                                          <p:val>
                                            <p:fltVal val="1"/>
                                          </p:val>
                                        </p:tav>
                                      </p:tavLst>
                                    </p:anim>
                                    <p:anim calcmode="lin" valueType="num">
                                      <p:cBhvr>
                                        <p:cTn id="107" dur="332" tmFilter="0, 0; 0.125,0.2665; 0.25,0.4; 0.375,0.465; 0.5,0.5;  0.625,0.535; 0.75,0.6; 0.875,0.7335; 1,1">
                                          <p:stCondLst>
                                            <p:cond delay="1324"/>
                                          </p:stCondLst>
                                        </p:cTn>
                                        <p:tgtEl>
                                          <p:spTgt spid="17"/>
                                        </p:tgtEl>
                                        <p:attrNameLst>
                                          <p:attrName>ppt_y</p:attrName>
                                        </p:attrNameLst>
                                      </p:cBhvr>
                                      <p:tavLst>
                                        <p:tav tm="0" fmla="#ppt_y-sin(pi*$)/27">
                                          <p:val>
                                            <p:fltVal val="0"/>
                                          </p:val>
                                        </p:tav>
                                        <p:tav tm="100000">
                                          <p:val>
                                            <p:fltVal val="1"/>
                                          </p:val>
                                        </p:tav>
                                      </p:tavLst>
                                    </p:anim>
                                    <p:anim calcmode="lin" valueType="num">
                                      <p:cBhvr>
                                        <p:cTn id="108" dur="164" tmFilter="0, 0; 0.125,0.2665; 0.25,0.4; 0.375,0.465; 0.5,0.5;  0.625,0.535; 0.75,0.6; 0.875,0.7335; 1,1">
                                          <p:stCondLst>
                                            <p:cond delay="1656"/>
                                          </p:stCondLst>
                                        </p:cTn>
                                        <p:tgtEl>
                                          <p:spTgt spid="17"/>
                                        </p:tgtEl>
                                        <p:attrNameLst>
                                          <p:attrName>ppt_y</p:attrName>
                                        </p:attrNameLst>
                                      </p:cBhvr>
                                      <p:tavLst>
                                        <p:tav tm="0" fmla="#ppt_y-sin(pi*$)/81">
                                          <p:val>
                                            <p:fltVal val="0"/>
                                          </p:val>
                                        </p:tav>
                                        <p:tav tm="100000">
                                          <p:val>
                                            <p:fltVal val="1"/>
                                          </p:val>
                                        </p:tav>
                                      </p:tavLst>
                                    </p:anim>
                                    <p:animScale>
                                      <p:cBhvr>
                                        <p:cTn id="109" dur="26">
                                          <p:stCondLst>
                                            <p:cond delay="650"/>
                                          </p:stCondLst>
                                        </p:cTn>
                                        <p:tgtEl>
                                          <p:spTgt spid="17"/>
                                        </p:tgtEl>
                                      </p:cBhvr>
                                      <p:to x="100000" y="60000"/>
                                    </p:animScale>
                                    <p:animScale>
                                      <p:cBhvr>
                                        <p:cTn id="110" dur="166" decel="50000">
                                          <p:stCondLst>
                                            <p:cond delay="676"/>
                                          </p:stCondLst>
                                        </p:cTn>
                                        <p:tgtEl>
                                          <p:spTgt spid="17"/>
                                        </p:tgtEl>
                                      </p:cBhvr>
                                      <p:to x="100000" y="100000"/>
                                    </p:animScale>
                                    <p:animScale>
                                      <p:cBhvr>
                                        <p:cTn id="111" dur="26">
                                          <p:stCondLst>
                                            <p:cond delay="1312"/>
                                          </p:stCondLst>
                                        </p:cTn>
                                        <p:tgtEl>
                                          <p:spTgt spid="17"/>
                                        </p:tgtEl>
                                      </p:cBhvr>
                                      <p:to x="100000" y="80000"/>
                                    </p:animScale>
                                    <p:animScale>
                                      <p:cBhvr>
                                        <p:cTn id="112" dur="166" decel="50000">
                                          <p:stCondLst>
                                            <p:cond delay="1338"/>
                                          </p:stCondLst>
                                        </p:cTn>
                                        <p:tgtEl>
                                          <p:spTgt spid="17"/>
                                        </p:tgtEl>
                                      </p:cBhvr>
                                      <p:to x="100000" y="100000"/>
                                    </p:animScale>
                                    <p:animScale>
                                      <p:cBhvr>
                                        <p:cTn id="113" dur="26">
                                          <p:stCondLst>
                                            <p:cond delay="1642"/>
                                          </p:stCondLst>
                                        </p:cTn>
                                        <p:tgtEl>
                                          <p:spTgt spid="17"/>
                                        </p:tgtEl>
                                      </p:cBhvr>
                                      <p:to x="100000" y="90000"/>
                                    </p:animScale>
                                    <p:animScale>
                                      <p:cBhvr>
                                        <p:cTn id="114" dur="166" decel="50000">
                                          <p:stCondLst>
                                            <p:cond delay="1668"/>
                                          </p:stCondLst>
                                        </p:cTn>
                                        <p:tgtEl>
                                          <p:spTgt spid="17"/>
                                        </p:tgtEl>
                                      </p:cBhvr>
                                      <p:to x="100000" y="100000"/>
                                    </p:animScale>
                                    <p:animScale>
                                      <p:cBhvr>
                                        <p:cTn id="115" dur="26">
                                          <p:stCondLst>
                                            <p:cond delay="1808"/>
                                          </p:stCondLst>
                                        </p:cTn>
                                        <p:tgtEl>
                                          <p:spTgt spid="17"/>
                                        </p:tgtEl>
                                      </p:cBhvr>
                                      <p:to x="100000" y="95000"/>
                                    </p:animScale>
                                    <p:animScale>
                                      <p:cBhvr>
                                        <p:cTn id="116" dur="166" decel="50000">
                                          <p:stCondLst>
                                            <p:cond delay="1834"/>
                                          </p:stCondLst>
                                        </p:cTn>
                                        <p:tgtEl>
                                          <p:spTgt spid="17"/>
                                        </p:tgtEl>
                                      </p:cBhvr>
                                      <p:to x="100000" y="100000"/>
                                    </p:animScale>
                                  </p:childTnLst>
                                </p:cTn>
                              </p:par>
                              <p:par>
                                <p:cTn id="117" presetID="26" presetClass="entr" presetSubtype="0" fill="hold" grpId="0" nodeType="withEffect">
                                  <p:stCondLst>
                                    <p:cond delay="0"/>
                                  </p:stCondLst>
                                  <p:childTnLst>
                                    <p:set>
                                      <p:cBhvr>
                                        <p:cTn id="118" dur="1" fill="hold">
                                          <p:stCondLst>
                                            <p:cond delay="0"/>
                                          </p:stCondLst>
                                        </p:cTn>
                                        <p:tgtEl>
                                          <p:spTgt spid="18"/>
                                        </p:tgtEl>
                                        <p:attrNameLst>
                                          <p:attrName>style.visibility</p:attrName>
                                        </p:attrNameLst>
                                      </p:cBhvr>
                                      <p:to>
                                        <p:strVal val="visible"/>
                                      </p:to>
                                    </p:set>
                                    <p:animEffect transition="in" filter="wipe(down)">
                                      <p:cBhvr>
                                        <p:cTn id="119" dur="580">
                                          <p:stCondLst>
                                            <p:cond delay="0"/>
                                          </p:stCondLst>
                                        </p:cTn>
                                        <p:tgtEl>
                                          <p:spTgt spid="18"/>
                                        </p:tgtEl>
                                      </p:cBhvr>
                                    </p:animEffect>
                                    <p:anim calcmode="lin" valueType="num">
                                      <p:cBhvr>
                                        <p:cTn id="120" dur="1822" tmFilter="0,0; 0.14,0.36; 0.43,0.73; 0.71,0.91; 1.0,1.0">
                                          <p:stCondLst>
                                            <p:cond delay="0"/>
                                          </p:stCondLst>
                                        </p:cTn>
                                        <p:tgtEl>
                                          <p:spTgt spid="18"/>
                                        </p:tgtEl>
                                        <p:attrNameLst>
                                          <p:attrName>ppt_x</p:attrName>
                                        </p:attrNameLst>
                                      </p:cBhvr>
                                      <p:tavLst>
                                        <p:tav tm="0">
                                          <p:val>
                                            <p:strVal val="#ppt_x-0.25"/>
                                          </p:val>
                                        </p:tav>
                                        <p:tav tm="100000">
                                          <p:val>
                                            <p:strVal val="#ppt_x"/>
                                          </p:val>
                                        </p:tav>
                                      </p:tavLst>
                                    </p:anim>
                                    <p:anim calcmode="lin" valueType="num">
                                      <p:cBhvr>
                                        <p:cTn id="121" dur="664" tmFilter="0.0,0.0; 0.25,0.07; 0.50,0.2; 0.75,0.467; 1.0,1.0">
                                          <p:stCondLst>
                                            <p:cond delay="0"/>
                                          </p:stCondLst>
                                        </p:cTn>
                                        <p:tgtEl>
                                          <p:spTgt spid="18"/>
                                        </p:tgtEl>
                                        <p:attrNameLst>
                                          <p:attrName>ppt_y</p:attrName>
                                        </p:attrNameLst>
                                      </p:cBhvr>
                                      <p:tavLst>
                                        <p:tav tm="0" fmla="#ppt_y-sin(pi*$)/3">
                                          <p:val>
                                            <p:fltVal val="0.5"/>
                                          </p:val>
                                        </p:tav>
                                        <p:tav tm="100000">
                                          <p:val>
                                            <p:fltVal val="1"/>
                                          </p:val>
                                        </p:tav>
                                      </p:tavLst>
                                    </p:anim>
                                    <p:anim calcmode="lin" valueType="num">
                                      <p:cBhvr>
                                        <p:cTn id="122" dur="664" tmFilter="0, 0; 0.125,0.2665; 0.25,0.4; 0.375,0.465; 0.5,0.5;  0.625,0.535; 0.75,0.6; 0.875,0.7335; 1,1">
                                          <p:stCondLst>
                                            <p:cond delay="664"/>
                                          </p:stCondLst>
                                        </p:cTn>
                                        <p:tgtEl>
                                          <p:spTgt spid="18"/>
                                        </p:tgtEl>
                                        <p:attrNameLst>
                                          <p:attrName>ppt_y</p:attrName>
                                        </p:attrNameLst>
                                      </p:cBhvr>
                                      <p:tavLst>
                                        <p:tav tm="0" fmla="#ppt_y-sin(pi*$)/9">
                                          <p:val>
                                            <p:fltVal val="0"/>
                                          </p:val>
                                        </p:tav>
                                        <p:tav tm="100000">
                                          <p:val>
                                            <p:fltVal val="1"/>
                                          </p:val>
                                        </p:tav>
                                      </p:tavLst>
                                    </p:anim>
                                    <p:anim calcmode="lin" valueType="num">
                                      <p:cBhvr>
                                        <p:cTn id="123" dur="332" tmFilter="0, 0; 0.125,0.2665; 0.25,0.4; 0.375,0.465; 0.5,0.5;  0.625,0.535; 0.75,0.6; 0.875,0.7335; 1,1">
                                          <p:stCondLst>
                                            <p:cond delay="1324"/>
                                          </p:stCondLst>
                                        </p:cTn>
                                        <p:tgtEl>
                                          <p:spTgt spid="18"/>
                                        </p:tgtEl>
                                        <p:attrNameLst>
                                          <p:attrName>ppt_y</p:attrName>
                                        </p:attrNameLst>
                                      </p:cBhvr>
                                      <p:tavLst>
                                        <p:tav tm="0" fmla="#ppt_y-sin(pi*$)/27">
                                          <p:val>
                                            <p:fltVal val="0"/>
                                          </p:val>
                                        </p:tav>
                                        <p:tav tm="100000">
                                          <p:val>
                                            <p:fltVal val="1"/>
                                          </p:val>
                                        </p:tav>
                                      </p:tavLst>
                                    </p:anim>
                                    <p:anim calcmode="lin" valueType="num">
                                      <p:cBhvr>
                                        <p:cTn id="124" dur="164" tmFilter="0, 0; 0.125,0.2665; 0.25,0.4; 0.375,0.465; 0.5,0.5;  0.625,0.535; 0.75,0.6; 0.875,0.7335; 1,1">
                                          <p:stCondLst>
                                            <p:cond delay="1656"/>
                                          </p:stCondLst>
                                        </p:cTn>
                                        <p:tgtEl>
                                          <p:spTgt spid="18"/>
                                        </p:tgtEl>
                                        <p:attrNameLst>
                                          <p:attrName>ppt_y</p:attrName>
                                        </p:attrNameLst>
                                      </p:cBhvr>
                                      <p:tavLst>
                                        <p:tav tm="0" fmla="#ppt_y-sin(pi*$)/81">
                                          <p:val>
                                            <p:fltVal val="0"/>
                                          </p:val>
                                        </p:tav>
                                        <p:tav tm="100000">
                                          <p:val>
                                            <p:fltVal val="1"/>
                                          </p:val>
                                        </p:tav>
                                      </p:tavLst>
                                    </p:anim>
                                    <p:animScale>
                                      <p:cBhvr>
                                        <p:cTn id="125" dur="26">
                                          <p:stCondLst>
                                            <p:cond delay="650"/>
                                          </p:stCondLst>
                                        </p:cTn>
                                        <p:tgtEl>
                                          <p:spTgt spid="18"/>
                                        </p:tgtEl>
                                      </p:cBhvr>
                                      <p:to x="100000" y="60000"/>
                                    </p:animScale>
                                    <p:animScale>
                                      <p:cBhvr>
                                        <p:cTn id="126" dur="166" decel="50000">
                                          <p:stCondLst>
                                            <p:cond delay="676"/>
                                          </p:stCondLst>
                                        </p:cTn>
                                        <p:tgtEl>
                                          <p:spTgt spid="18"/>
                                        </p:tgtEl>
                                      </p:cBhvr>
                                      <p:to x="100000" y="100000"/>
                                    </p:animScale>
                                    <p:animScale>
                                      <p:cBhvr>
                                        <p:cTn id="127" dur="26">
                                          <p:stCondLst>
                                            <p:cond delay="1312"/>
                                          </p:stCondLst>
                                        </p:cTn>
                                        <p:tgtEl>
                                          <p:spTgt spid="18"/>
                                        </p:tgtEl>
                                      </p:cBhvr>
                                      <p:to x="100000" y="80000"/>
                                    </p:animScale>
                                    <p:animScale>
                                      <p:cBhvr>
                                        <p:cTn id="128" dur="166" decel="50000">
                                          <p:stCondLst>
                                            <p:cond delay="1338"/>
                                          </p:stCondLst>
                                        </p:cTn>
                                        <p:tgtEl>
                                          <p:spTgt spid="18"/>
                                        </p:tgtEl>
                                      </p:cBhvr>
                                      <p:to x="100000" y="100000"/>
                                    </p:animScale>
                                    <p:animScale>
                                      <p:cBhvr>
                                        <p:cTn id="129" dur="26">
                                          <p:stCondLst>
                                            <p:cond delay="1642"/>
                                          </p:stCondLst>
                                        </p:cTn>
                                        <p:tgtEl>
                                          <p:spTgt spid="18"/>
                                        </p:tgtEl>
                                      </p:cBhvr>
                                      <p:to x="100000" y="90000"/>
                                    </p:animScale>
                                    <p:animScale>
                                      <p:cBhvr>
                                        <p:cTn id="130" dur="166" decel="50000">
                                          <p:stCondLst>
                                            <p:cond delay="1668"/>
                                          </p:stCondLst>
                                        </p:cTn>
                                        <p:tgtEl>
                                          <p:spTgt spid="18"/>
                                        </p:tgtEl>
                                      </p:cBhvr>
                                      <p:to x="100000" y="100000"/>
                                    </p:animScale>
                                    <p:animScale>
                                      <p:cBhvr>
                                        <p:cTn id="131" dur="26">
                                          <p:stCondLst>
                                            <p:cond delay="1808"/>
                                          </p:stCondLst>
                                        </p:cTn>
                                        <p:tgtEl>
                                          <p:spTgt spid="18"/>
                                        </p:tgtEl>
                                      </p:cBhvr>
                                      <p:to x="100000" y="95000"/>
                                    </p:animScale>
                                    <p:animScale>
                                      <p:cBhvr>
                                        <p:cTn id="132" dur="166" decel="50000">
                                          <p:stCondLst>
                                            <p:cond delay="1834"/>
                                          </p:stCondLst>
                                        </p:cTn>
                                        <p:tgtEl>
                                          <p:spTgt spid="1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Graphic spid="11" grpId="0">
        <p:bldSub>
          <a:bldChart bld="category"/>
        </p:bldSub>
      </p:bldGraphic>
      <p:bldP spid="12" grpId="0"/>
      <p:bldP spid="14" grpId="0"/>
      <p:bldP spid="5" grpId="0" animBg="1"/>
      <p:bldP spid="15" grpId="0"/>
      <p:bldP spid="13" grpId="0"/>
      <p:bldP spid="17" grpId="0" animBg="1"/>
      <p:bldP spid="1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99392"/>
            <a:ext cx="7886700" cy="1325563"/>
          </a:xfrm>
        </p:spPr>
        <p:txBody>
          <a:bodyPr/>
          <a:lstStyle/>
          <a:p>
            <a:r>
              <a:rPr lang="en-IN" b="1" dirty="0"/>
              <a:t>Determination of Successful Bidder</a:t>
            </a:r>
          </a:p>
        </p:txBody>
      </p:sp>
      <p:sp>
        <p:nvSpPr>
          <p:cNvPr id="3" name="Content Placeholder 2"/>
          <p:cNvSpPr>
            <a:spLocks noGrp="1"/>
          </p:cNvSpPr>
          <p:nvPr>
            <p:ph idx="1"/>
          </p:nvPr>
        </p:nvSpPr>
        <p:spPr>
          <a:xfrm>
            <a:off x="179512" y="836712"/>
            <a:ext cx="8784976" cy="6029292"/>
          </a:xfrm>
        </p:spPr>
        <p:txBody>
          <a:bodyPr>
            <a:normAutofit/>
          </a:bodyPr>
          <a:lstStyle/>
          <a:p>
            <a:pPr algn="just">
              <a:lnSpc>
                <a:spcPct val="150000"/>
              </a:lnSpc>
              <a:spcBef>
                <a:spcPts val="0"/>
              </a:spcBef>
            </a:pPr>
            <a:r>
              <a:rPr lang="en-US" dirty="0"/>
              <a:t>The Nominated Authority shall recommend the name of the Preferred Bidder to the Central Government </a:t>
            </a:r>
          </a:p>
          <a:p>
            <a:pPr algn="just">
              <a:lnSpc>
                <a:spcPct val="150000"/>
              </a:lnSpc>
              <a:spcBef>
                <a:spcPts val="0"/>
              </a:spcBef>
            </a:pPr>
            <a:r>
              <a:rPr lang="en-US" noProof="1"/>
              <a:t>Upon receipt of the direction of Central Government, Preferred Bidder will become the Successful Bidder</a:t>
            </a:r>
          </a:p>
          <a:p>
            <a:pPr algn="just">
              <a:lnSpc>
                <a:spcPct val="150000"/>
              </a:lnSpc>
              <a:spcBef>
                <a:spcPts val="0"/>
              </a:spcBef>
            </a:pPr>
            <a:r>
              <a:rPr lang="en-US" noProof="1"/>
              <a:t>Agreement (CMDPA/ CBDPA) shall be executed with the Successful Bidder </a:t>
            </a:r>
          </a:p>
          <a:p>
            <a:pPr algn="just">
              <a:lnSpc>
                <a:spcPct val="150000"/>
              </a:lnSpc>
              <a:spcBef>
                <a:spcPts val="0"/>
              </a:spcBef>
            </a:pPr>
            <a:r>
              <a:rPr lang="en-US" noProof="1"/>
              <a:t>Vesting/ Allocation Order shall be issued to the Successful Bidder post payment of upfront amount, fixed amount and submisison of performance security</a:t>
            </a:r>
          </a:p>
          <a:p>
            <a:pPr algn="just">
              <a:lnSpc>
                <a:spcPct val="150000"/>
              </a:lnSpc>
              <a:spcBef>
                <a:spcPts val="0"/>
              </a:spcBef>
            </a:pPr>
            <a:r>
              <a:rPr lang="en-US" noProof="1"/>
              <a:t>Upon the issuance of the Vesting/ Allocation Order, the Successful Bidder shall be entitled to a ML or PL-cum-ML, as applicable</a:t>
            </a:r>
          </a:p>
          <a:p>
            <a:pPr algn="just"/>
            <a:endParaRPr lang="en-US" noProof="1"/>
          </a:p>
          <a:p>
            <a:pPr algn="just">
              <a:lnSpc>
                <a:spcPct val="150000"/>
              </a:lnSpc>
              <a:spcBef>
                <a:spcPts val="0"/>
              </a:spcBef>
            </a:pPr>
            <a:endParaRPr lang="en-US" noProof="1"/>
          </a:p>
          <a:p>
            <a:pPr algn="just">
              <a:lnSpc>
                <a:spcPct val="150000"/>
              </a:lnSpc>
              <a:spcBef>
                <a:spcPts val="0"/>
              </a:spcBef>
            </a:pPr>
            <a:endParaRPr lang="en-US" b="1" dirty="0"/>
          </a:p>
        </p:txBody>
      </p:sp>
    </p:spTree>
    <p:extLst>
      <p:ext uri="{BB962C8B-B14F-4D97-AF65-F5344CB8AC3E}">
        <p14:creationId xmlns:p14="http://schemas.microsoft.com/office/powerpoint/2010/main" val="850462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0872" y="188641"/>
            <a:ext cx="8229600" cy="503237"/>
          </a:xfrm>
        </p:spPr>
        <p:txBody>
          <a:bodyPr>
            <a:normAutofit fontScale="90000"/>
          </a:bodyPr>
          <a:lstStyle/>
          <a:p>
            <a:r>
              <a:rPr lang="en-IN" b="1" dirty="0"/>
              <a:t>Key features of this round of Auction</a:t>
            </a:r>
          </a:p>
        </p:txBody>
      </p:sp>
      <p:sp>
        <p:nvSpPr>
          <p:cNvPr id="8" name="Rectangle 7"/>
          <p:cNvSpPr/>
          <p:nvPr/>
        </p:nvSpPr>
        <p:spPr>
          <a:xfrm>
            <a:off x="620861" y="1196752"/>
            <a:ext cx="1855762" cy="108048"/>
          </a:xfrm>
          <a:prstGeom prst="rect">
            <a:avLst/>
          </a:prstGeom>
          <a:solidFill>
            <a:schemeClr val="accent6">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Calibri" panose="020F0502020204030204" pitchFamily="34" charset="0"/>
              <a:cs typeface="Helvetica Neue"/>
            </a:endParaRPr>
          </a:p>
        </p:txBody>
      </p:sp>
      <p:sp>
        <p:nvSpPr>
          <p:cNvPr id="9" name="Rectangle 8"/>
          <p:cNvSpPr/>
          <p:nvPr/>
        </p:nvSpPr>
        <p:spPr>
          <a:xfrm>
            <a:off x="2627792" y="1196752"/>
            <a:ext cx="1855762" cy="108048"/>
          </a:xfrm>
          <a:prstGeom prst="rect">
            <a:avLst/>
          </a:prstGeom>
          <a:solidFill>
            <a:schemeClr val="accent5">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Calibri" panose="020F0502020204030204" pitchFamily="34" charset="0"/>
              <a:cs typeface="Helvetica Neue"/>
            </a:endParaRPr>
          </a:p>
        </p:txBody>
      </p:sp>
      <p:sp>
        <p:nvSpPr>
          <p:cNvPr id="10" name="Rectangle 9"/>
          <p:cNvSpPr/>
          <p:nvPr/>
        </p:nvSpPr>
        <p:spPr>
          <a:xfrm>
            <a:off x="4644016" y="1196752"/>
            <a:ext cx="1855762" cy="108048"/>
          </a:xfrm>
          <a:prstGeom prst="rect">
            <a:avLst/>
          </a:prstGeom>
          <a:solidFill>
            <a:schemeClr val="accent4">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Calibri" panose="020F0502020204030204" pitchFamily="34" charset="0"/>
              <a:cs typeface="Helvetica Neue"/>
            </a:endParaRPr>
          </a:p>
        </p:txBody>
      </p:sp>
      <p:sp>
        <p:nvSpPr>
          <p:cNvPr id="11" name="Rectangle 10"/>
          <p:cNvSpPr/>
          <p:nvPr/>
        </p:nvSpPr>
        <p:spPr>
          <a:xfrm>
            <a:off x="6713433" y="1196752"/>
            <a:ext cx="1766258" cy="108048"/>
          </a:xfrm>
          <a:prstGeom prst="rect">
            <a:avLst/>
          </a:prstGeom>
          <a:solidFill>
            <a:schemeClr val="accent3">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Calibri" panose="020F0502020204030204" pitchFamily="34" charset="0"/>
              <a:cs typeface="Helvetica Neue"/>
            </a:endParaRPr>
          </a:p>
        </p:txBody>
      </p:sp>
      <p:sp>
        <p:nvSpPr>
          <p:cNvPr id="13" name="TextBox 12"/>
          <p:cNvSpPr txBox="1"/>
          <p:nvPr/>
        </p:nvSpPr>
        <p:spPr>
          <a:xfrm>
            <a:off x="645842" y="1314342"/>
            <a:ext cx="1835031" cy="1362967"/>
          </a:xfrm>
          <a:prstGeom prst="rect">
            <a:avLst/>
          </a:prstGeom>
          <a:noFill/>
        </p:spPr>
        <p:txBody>
          <a:bodyPr wrap="square" lIns="0" tIns="0" rIns="91420" bIns="0" rtlCol="0">
            <a:noAutofit/>
          </a:bodyPr>
          <a:lstStyle/>
          <a:p>
            <a:r>
              <a:rPr lang="en-US" sz="4000" b="1" dirty="0">
                <a:solidFill>
                  <a:schemeClr val="accent6">
                    <a:lumMod val="75000"/>
                  </a:schemeClr>
                </a:solidFill>
                <a:latin typeface="Calibri" panose="020F0502020204030204" pitchFamily="34" charset="0"/>
                <a:cs typeface="Helvetica Neue"/>
              </a:rPr>
              <a:t>01</a:t>
            </a:r>
            <a:r>
              <a:rPr lang="en-US" sz="4000" dirty="0">
                <a:solidFill>
                  <a:schemeClr val="accent6">
                    <a:lumMod val="75000"/>
                  </a:schemeClr>
                </a:solidFill>
                <a:latin typeface="Calibri" panose="020F0502020204030204" pitchFamily="34" charset="0"/>
                <a:cs typeface="Helvetica Neue"/>
              </a:rPr>
              <a:t> </a:t>
            </a:r>
          </a:p>
          <a:p>
            <a:pPr>
              <a:spcBef>
                <a:spcPts val="600"/>
              </a:spcBef>
            </a:pPr>
            <a:r>
              <a:rPr lang="en-US" sz="1600" b="1" cap="all" dirty="0">
                <a:solidFill>
                  <a:srgbClr val="003300"/>
                </a:solidFill>
                <a:latin typeface="Calibri" panose="020F0502020204030204" pitchFamily="34" charset="0"/>
                <a:cs typeface="Helvetica Neue"/>
              </a:rPr>
              <a:t>No Restriction on sale/ utilization of coal</a:t>
            </a:r>
          </a:p>
        </p:txBody>
      </p:sp>
      <p:sp>
        <p:nvSpPr>
          <p:cNvPr id="14" name="TextBox 13"/>
          <p:cNvSpPr txBox="1"/>
          <p:nvPr/>
        </p:nvSpPr>
        <p:spPr>
          <a:xfrm>
            <a:off x="2648807" y="1314342"/>
            <a:ext cx="1838448" cy="1362967"/>
          </a:xfrm>
          <a:prstGeom prst="rect">
            <a:avLst/>
          </a:prstGeom>
          <a:noFill/>
        </p:spPr>
        <p:txBody>
          <a:bodyPr wrap="square" lIns="0" tIns="0" rIns="91420" bIns="0" rtlCol="0">
            <a:noAutofit/>
          </a:bodyPr>
          <a:lstStyle/>
          <a:p>
            <a:r>
              <a:rPr lang="en-US" sz="4000" b="1" dirty="0">
                <a:solidFill>
                  <a:schemeClr val="accent5">
                    <a:lumMod val="75000"/>
                  </a:schemeClr>
                </a:solidFill>
                <a:latin typeface="Calibri" panose="020F0502020204030204" pitchFamily="34" charset="0"/>
                <a:cs typeface="Helvetica Neue"/>
              </a:rPr>
              <a:t>02</a:t>
            </a:r>
            <a:r>
              <a:rPr lang="en-US" sz="4000" dirty="0">
                <a:solidFill>
                  <a:schemeClr val="accent5">
                    <a:lumMod val="75000"/>
                  </a:schemeClr>
                </a:solidFill>
                <a:latin typeface="Calibri" panose="020F0502020204030204" pitchFamily="34" charset="0"/>
                <a:cs typeface="Helvetica Neue"/>
              </a:rPr>
              <a:t> </a:t>
            </a:r>
          </a:p>
          <a:p>
            <a:pPr>
              <a:spcBef>
                <a:spcPts val="600"/>
              </a:spcBef>
            </a:pPr>
            <a:r>
              <a:rPr lang="en-US" sz="1600" b="1" cap="all" dirty="0">
                <a:solidFill>
                  <a:srgbClr val="003300"/>
                </a:solidFill>
                <a:latin typeface="Calibri" panose="020F0502020204030204" pitchFamily="34" charset="0"/>
                <a:cs typeface="Helvetica Neue"/>
              </a:rPr>
              <a:t>BID PARAMTER IS Percentage Revenue Share</a:t>
            </a:r>
          </a:p>
        </p:txBody>
      </p:sp>
      <p:sp>
        <p:nvSpPr>
          <p:cNvPr id="15" name="TextBox 14"/>
          <p:cNvSpPr txBox="1"/>
          <p:nvPr/>
        </p:nvSpPr>
        <p:spPr>
          <a:xfrm>
            <a:off x="4649329" y="1314342"/>
            <a:ext cx="1839722" cy="1362967"/>
          </a:xfrm>
          <a:prstGeom prst="rect">
            <a:avLst/>
          </a:prstGeom>
          <a:noFill/>
        </p:spPr>
        <p:txBody>
          <a:bodyPr wrap="square" lIns="0" tIns="0" rIns="91420" bIns="0" rtlCol="0">
            <a:noAutofit/>
          </a:bodyPr>
          <a:lstStyle/>
          <a:p>
            <a:r>
              <a:rPr lang="en-US" sz="4000" b="1" dirty="0">
                <a:solidFill>
                  <a:schemeClr val="accent4"/>
                </a:solidFill>
                <a:latin typeface="Calibri" panose="020F0502020204030204" pitchFamily="34" charset="0"/>
                <a:cs typeface="Helvetica Neue"/>
              </a:rPr>
              <a:t>03</a:t>
            </a:r>
            <a:r>
              <a:rPr lang="en-US" sz="3600" dirty="0">
                <a:solidFill>
                  <a:schemeClr val="accent5">
                    <a:lumMod val="75000"/>
                  </a:schemeClr>
                </a:solidFill>
                <a:latin typeface="Calibri" panose="020F0502020204030204" pitchFamily="34" charset="0"/>
                <a:cs typeface="Helvetica Neue"/>
              </a:rPr>
              <a:t> </a:t>
            </a:r>
          </a:p>
          <a:p>
            <a:pPr>
              <a:spcBef>
                <a:spcPts val="600"/>
              </a:spcBef>
            </a:pPr>
            <a:r>
              <a:rPr lang="en-US" sz="1600" b="1" cap="all" dirty="0">
                <a:solidFill>
                  <a:srgbClr val="003300"/>
                </a:solidFill>
                <a:latin typeface="Calibri" panose="020F0502020204030204" pitchFamily="34" charset="0"/>
                <a:cs typeface="Helvetica Neue"/>
              </a:rPr>
              <a:t>No technical and financial eligibility criteria</a:t>
            </a:r>
          </a:p>
        </p:txBody>
      </p:sp>
      <p:sp>
        <p:nvSpPr>
          <p:cNvPr id="16" name="TextBox 15"/>
          <p:cNvSpPr txBox="1"/>
          <p:nvPr/>
        </p:nvSpPr>
        <p:spPr>
          <a:xfrm>
            <a:off x="6728517" y="1306770"/>
            <a:ext cx="1753867" cy="1370534"/>
          </a:xfrm>
          <a:prstGeom prst="rect">
            <a:avLst/>
          </a:prstGeom>
          <a:noFill/>
        </p:spPr>
        <p:txBody>
          <a:bodyPr wrap="square" lIns="0" tIns="0" rIns="91420" bIns="0" rtlCol="0">
            <a:noAutofit/>
          </a:bodyPr>
          <a:lstStyle/>
          <a:p>
            <a:r>
              <a:rPr lang="en-US" sz="4000" b="1" dirty="0">
                <a:solidFill>
                  <a:schemeClr val="accent3">
                    <a:lumMod val="75000"/>
                  </a:schemeClr>
                </a:solidFill>
                <a:latin typeface="Calibri" panose="020F0502020204030204" pitchFamily="34" charset="0"/>
                <a:cs typeface="Helvetica Neue"/>
              </a:rPr>
              <a:t>04</a:t>
            </a:r>
            <a:r>
              <a:rPr lang="en-US" sz="4000" dirty="0">
                <a:solidFill>
                  <a:schemeClr val="accent3">
                    <a:lumMod val="75000"/>
                  </a:schemeClr>
                </a:solidFill>
                <a:latin typeface="Calibri" panose="020F0502020204030204" pitchFamily="34" charset="0"/>
                <a:cs typeface="Helvetica Neue"/>
              </a:rPr>
              <a:t> </a:t>
            </a:r>
          </a:p>
          <a:p>
            <a:pPr>
              <a:spcBef>
                <a:spcPts val="600"/>
              </a:spcBef>
            </a:pPr>
            <a:r>
              <a:rPr lang="en-US" sz="1600" b="1" cap="all" dirty="0">
                <a:solidFill>
                  <a:srgbClr val="003300"/>
                </a:solidFill>
                <a:latin typeface="Calibri" panose="020F0502020204030204" pitchFamily="34" charset="0"/>
                <a:cs typeface="Helvetica Neue"/>
              </a:rPr>
              <a:t>Minimum Number of bidder IS 2 IN FIRST ATTEMPT</a:t>
            </a:r>
          </a:p>
        </p:txBody>
      </p:sp>
      <p:sp>
        <p:nvSpPr>
          <p:cNvPr id="18" name="TextBox 17"/>
          <p:cNvSpPr txBox="1"/>
          <p:nvPr/>
        </p:nvSpPr>
        <p:spPr>
          <a:xfrm>
            <a:off x="620853" y="3633760"/>
            <a:ext cx="1855762" cy="1592422"/>
          </a:xfrm>
          <a:prstGeom prst="rect">
            <a:avLst/>
          </a:prstGeom>
          <a:noFill/>
        </p:spPr>
        <p:txBody>
          <a:bodyPr wrap="square" lIns="0" tIns="0" rIns="91420" bIns="0" rtlCol="0">
            <a:noAutofit/>
          </a:bodyPr>
          <a:lstStyle/>
          <a:p>
            <a:r>
              <a:rPr lang="en-US" sz="4000" b="1" dirty="0">
                <a:solidFill>
                  <a:schemeClr val="accent6"/>
                </a:solidFill>
                <a:latin typeface="Calibri" panose="020F0502020204030204" pitchFamily="34" charset="0"/>
                <a:cs typeface="Helvetica Neue"/>
              </a:rPr>
              <a:t>05</a:t>
            </a:r>
            <a:r>
              <a:rPr lang="en-US" sz="4000" dirty="0">
                <a:solidFill>
                  <a:schemeClr val="accent6"/>
                </a:solidFill>
                <a:latin typeface="Calibri" panose="020F0502020204030204" pitchFamily="34" charset="0"/>
                <a:cs typeface="Helvetica Neue"/>
              </a:rPr>
              <a:t> </a:t>
            </a:r>
          </a:p>
          <a:p>
            <a:pPr>
              <a:spcBef>
                <a:spcPts val="600"/>
              </a:spcBef>
            </a:pPr>
            <a:r>
              <a:rPr lang="en-US" sz="1600" b="1" cap="all" dirty="0">
                <a:solidFill>
                  <a:srgbClr val="003300"/>
                </a:solidFill>
                <a:latin typeface="Calibri" panose="020F0502020204030204" pitchFamily="34" charset="0"/>
                <a:cs typeface="Helvetica Neue"/>
              </a:rPr>
              <a:t>PAYMENT STRUCTURE AS PER National Coal Index</a:t>
            </a:r>
          </a:p>
        </p:txBody>
      </p:sp>
      <p:sp>
        <p:nvSpPr>
          <p:cNvPr id="19" name="TextBox 18"/>
          <p:cNvSpPr txBox="1"/>
          <p:nvPr/>
        </p:nvSpPr>
        <p:spPr>
          <a:xfrm>
            <a:off x="2627784" y="3633760"/>
            <a:ext cx="1855762" cy="1592422"/>
          </a:xfrm>
          <a:prstGeom prst="rect">
            <a:avLst/>
          </a:prstGeom>
          <a:noFill/>
        </p:spPr>
        <p:txBody>
          <a:bodyPr wrap="square" lIns="0" tIns="0" rIns="91420" bIns="0" rtlCol="0">
            <a:noAutofit/>
          </a:bodyPr>
          <a:lstStyle/>
          <a:p>
            <a:r>
              <a:rPr lang="en-US" sz="4000" b="1" dirty="0">
                <a:solidFill>
                  <a:schemeClr val="accent5"/>
                </a:solidFill>
                <a:latin typeface="Calibri" panose="020F0502020204030204" pitchFamily="34" charset="0"/>
                <a:cs typeface="Helvetica Neue"/>
              </a:rPr>
              <a:t>06</a:t>
            </a:r>
            <a:r>
              <a:rPr lang="en-US" sz="4000" dirty="0">
                <a:solidFill>
                  <a:schemeClr val="accent5"/>
                </a:solidFill>
                <a:latin typeface="Calibri" panose="020F0502020204030204" pitchFamily="34" charset="0"/>
                <a:cs typeface="Helvetica Neue"/>
              </a:rPr>
              <a:t> </a:t>
            </a:r>
          </a:p>
          <a:p>
            <a:pPr>
              <a:spcBef>
                <a:spcPts val="600"/>
              </a:spcBef>
            </a:pPr>
            <a:r>
              <a:rPr lang="en-US" sz="1600" b="1" cap="all" dirty="0">
                <a:solidFill>
                  <a:srgbClr val="003300"/>
                </a:solidFill>
                <a:latin typeface="Calibri" panose="020F0502020204030204" pitchFamily="34" charset="0"/>
                <a:cs typeface="Helvetica Neue"/>
              </a:rPr>
              <a:t>Flexibility in Coal Production Schedule</a:t>
            </a:r>
          </a:p>
          <a:p>
            <a:pPr>
              <a:spcBef>
                <a:spcPts val="600"/>
              </a:spcBef>
            </a:pPr>
            <a:endParaRPr lang="en-US" sz="1600" b="1" cap="all" dirty="0">
              <a:solidFill>
                <a:srgbClr val="003300"/>
              </a:solidFill>
              <a:latin typeface="Calibri" panose="020F0502020204030204" pitchFamily="34" charset="0"/>
              <a:cs typeface="Helvetica Neue"/>
            </a:endParaRPr>
          </a:p>
        </p:txBody>
      </p:sp>
      <p:sp>
        <p:nvSpPr>
          <p:cNvPr id="20" name="TextBox 19"/>
          <p:cNvSpPr txBox="1"/>
          <p:nvPr/>
        </p:nvSpPr>
        <p:spPr>
          <a:xfrm>
            <a:off x="4644008" y="3633760"/>
            <a:ext cx="1855762" cy="1592422"/>
          </a:xfrm>
          <a:prstGeom prst="rect">
            <a:avLst/>
          </a:prstGeom>
          <a:noFill/>
        </p:spPr>
        <p:txBody>
          <a:bodyPr wrap="square" lIns="0" tIns="0" rIns="91420" bIns="0" rtlCol="0">
            <a:noAutofit/>
          </a:bodyPr>
          <a:lstStyle/>
          <a:p>
            <a:r>
              <a:rPr lang="en-US" sz="4000" b="1" dirty="0">
                <a:solidFill>
                  <a:schemeClr val="accent4"/>
                </a:solidFill>
                <a:latin typeface="Calibri" panose="020F0502020204030204" pitchFamily="34" charset="0"/>
                <a:cs typeface="Helvetica Neue"/>
              </a:rPr>
              <a:t>07</a:t>
            </a:r>
            <a:r>
              <a:rPr lang="en-US" sz="4000" dirty="0">
                <a:solidFill>
                  <a:schemeClr val="accent4"/>
                </a:solidFill>
                <a:latin typeface="Calibri" panose="020F0502020204030204" pitchFamily="34" charset="0"/>
                <a:cs typeface="Helvetica Neue"/>
              </a:rPr>
              <a:t> </a:t>
            </a:r>
          </a:p>
          <a:p>
            <a:pPr>
              <a:spcBef>
                <a:spcPts val="600"/>
              </a:spcBef>
            </a:pPr>
            <a:r>
              <a:rPr lang="en-US" sz="1600" b="1" cap="all" dirty="0">
                <a:solidFill>
                  <a:srgbClr val="003300"/>
                </a:solidFill>
                <a:latin typeface="Calibri" panose="020F0502020204030204" pitchFamily="34" charset="0"/>
                <a:cs typeface="Helvetica Neue"/>
              </a:rPr>
              <a:t>Incentive for early coal production and utilization of coal in coal gasification/ coal liquefaction</a:t>
            </a:r>
          </a:p>
        </p:txBody>
      </p:sp>
      <p:sp>
        <p:nvSpPr>
          <p:cNvPr id="21" name="TextBox 20"/>
          <p:cNvSpPr txBox="1"/>
          <p:nvPr/>
        </p:nvSpPr>
        <p:spPr>
          <a:xfrm>
            <a:off x="6713433" y="3636778"/>
            <a:ext cx="1758978" cy="1592422"/>
          </a:xfrm>
          <a:prstGeom prst="rect">
            <a:avLst/>
          </a:prstGeom>
          <a:noFill/>
        </p:spPr>
        <p:txBody>
          <a:bodyPr wrap="square" lIns="0" tIns="0" rIns="91420" bIns="0" rtlCol="0">
            <a:noAutofit/>
          </a:bodyPr>
          <a:lstStyle/>
          <a:p>
            <a:r>
              <a:rPr lang="en-US" sz="4000" b="1" dirty="0">
                <a:solidFill>
                  <a:schemeClr val="accent3"/>
                </a:solidFill>
                <a:latin typeface="Calibri" panose="020F0502020204030204" pitchFamily="34" charset="0"/>
                <a:cs typeface="Helvetica Neue"/>
              </a:rPr>
              <a:t>08</a:t>
            </a:r>
            <a:r>
              <a:rPr lang="en-US" sz="4000" dirty="0">
                <a:solidFill>
                  <a:schemeClr val="accent3"/>
                </a:solidFill>
                <a:latin typeface="Calibri" panose="020F0502020204030204" pitchFamily="34" charset="0"/>
                <a:cs typeface="Helvetica Neue"/>
              </a:rPr>
              <a:t> </a:t>
            </a:r>
          </a:p>
          <a:p>
            <a:pPr>
              <a:spcBef>
                <a:spcPts val="600"/>
              </a:spcBef>
            </a:pPr>
            <a:r>
              <a:rPr lang="en-IN" sz="1600" b="1" cap="all" dirty="0">
                <a:solidFill>
                  <a:srgbClr val="003300"/>
                </a:solidFill>
                <a:latin typeface="Calibri" panose="020F0502020204030204" pitchFamily="34" charset="0"/>
                <a:cs typeface="Helvetica Neue"/>
              </a:rPr>
              <a:t>PROVISIONS FOR CHANGE IN CONTROL &amp; SECURITY CREATION</a:t>
            </a:r>
            <a:endParaRPr lang="en-US" sz="1600" b="1" cap="all" dirty="0">
              <a:solidFill>
                <a:srgbClr val="003300"/>
              </a:solidFill>
              <a:latin typeface="Calibri" panose="020F0502020204030204" pitchFamily="34" charset="0"/>
              <a:cs typeface="Helvetica Neue"/>
            </a:endParaRPr>
          </a:p>
        </p:txBody>
      </p:sp>
      <p:sp>
        <p:nvSpPr>
          <p:cNvPr id="23" name="Rectangle 22"/>
          <p:cNvSpPr/>
          <p:nvPr/>
        </p:nvSpPr>
        <p:spPr>
          <a:xfrm>
            <a:off x="620861" y="3509431"/>
            <a:ext cx="1855762" cy="108048"/>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Calibri" panose="020F0502020204030204" pitchFamily="34" charset="0"/>
              <a:cs typeface="Helvetica Neue"/>
            </a:endParaRPr>
          </a:p>
        </p:txBody>
      </p:sp>
      <p:sp>
        <p:nvSpPr>
          <p:cNvPr id="24" name="Rectangle 23"/>
          <p:cNvSpPr/>
          <p:nvPr/>
        </p:nvSpPr>
        <p:spPr>
          <a:xfrm>
            <a:off x="2627792" y="3509431"/>
            <a:ext cx="1855762" cy="108048"/>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Calibri" panose="020F0502020204030204" pitchFamily="34" charset="0"/>
              <a:cs typeface="Helvetica Neue"/>
            </a:endParaRPr>
          </a:p>
        </p:txBody>
      </p:sp>
      <p:sp>
        <p:nvSpPr>
          <p:cNvPr id="25" name="Rectangle 24"/>
          <p:cNvSpPr/>
          <p:nvPr/>
        </p:nvSpPr>
        <p:spPr>
          <a:xfrm>
            <a:off x="4644016" y="3509431"/>
            <a:ext cx="1855762" cy="108048"/>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Calibri" panose="020F0502020204030204" pitchFamily="34" charset="0"/>
              <a:cs typeface="Helvetica Neue"/>
            </a:endParaRPr>
          </a:p>
        </p:txBody>
      </p:sp>
      <p:sp>
        <p:nvSpPr>
          <p:cNvPr id="26" name="Rectangle 25"/>
          <p:cNvSpPr/>
          <p:nvPr/>
        </p:nvSpPr>
        <p:spPr>
          <a:xfrm>
            <a:off x="6713433" y="3509431"/>
            <a:ext cx="1766258" cy="108048"/>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Calibri" panose="020F0502020204030204" pitchFamily="34" charset="0"/>
              <a:cs typeface="Helvetica Neue"/>
            </a:endParaRPr>
          </a:p>
        </p:txBody>
      </p:sp>
    </p:spTree>
    <p:extLst>
      <p:ext uri="{BB962C8B-B14F-4D97-AF65-F5344CB8AC3E}">
        <p14:creationId xmlns:p14="http://schemas.microsoft.com/office/powerpoint/2010/main" val="2021366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8D5694-7026-4153-800F-0CB3DB54C977}"/>
              </a:ext>
            </a:extLst>
          </p:cNvPr>
          <p:cNvSpPr>
            <a:spLocks noGrp="1"/>
          </p:cNvSpPr>
          <p:nvPr>
            <p:ph type="title"/>
          </p:nvPr>
        </p:nvSpPr>
        <p:spPr>
          <a:xfrm>
            <a:off x="628650" y="-99392"/>
            <a:ext cx="8695878" cy="1325563"/>
          </a:xfrm>
        </p:spPr>
        <p:txBody>
          <a:bodyPr/>
          <a:lstStyle/>
          <a:p>
            <a:r>
              <a:rPr lang="en-IN" b="1" dirty="0"/>
              <a:t>Production Schedule &amp; Mandatory Work Program</a:t>
            </a:r>
          </a:p>
        </p:txBody>
      </p:sp>
      <p:sp>
        <p:nvSpPr>
          <p:cNvPr id="3" name="Content Placeholder 2">
            <a:extLst>
              <a:ext uri="{FF2B5EF4-FFF2-40B4-BE49-F238E27FC236}">
                <a16:creationId xmlns:a16="http://schemas.microsoft.com/office/drawing/2014/main" id="{817263C5-EB3D-49A7-B643-B64838869BD4}"/>
              </a:ext>
            </a:extLst>
          </p:cNvPr>
          <p:cNvSpPr>
            <a:spLocks noGrp="1"/>
          </p:cNvSpPr>
          <p:nvPr>
            <p:ph idx="1"/>
          </p:nvPr>
        </p:nvSpPr>
        <p:spPr>
          <a:xfrm>
            <a:off x="467544" y="764704"/>
            <a:ext cx="8424936" cy="5517232"/>
          </a:xfrm>
        </p:spPr>
        <p:txBody>
          <a:bodyPr>
            <a:noAutofit/>
          </a:bodyPr>
          <a:lstStyle/>
          <a:p>
            <a:pPr>
              <a:lnSpc>
                <a:spcPct val="150000"/>
              </a:lnSpc>
              <a:spcBef>
                <a:spcPts val="0"/>
              </a:spcBef>
            </a:pPr>
            <a:r>
              <a:rPr lang="en-IN" sz="1800" b="1" dirty="0"/>
              <a:t>Production Schedule for Fully Explored Mines</a:t>
            </a:r>
          </a:p>
          <a:p>
            <a:pPr lvl="1">
              <a:lnSpc>
                <a:spcPct val="150000"/>
              </a:lnSpc>
              <a:spcBef>
                <a:spcPts val="0"/>
              </a:spcBef>
            </a:pPr>
            <a:r>
              <a:rPr lang="en-IN" dirty="0"/>
              <a:t>Successful Bidder to ensure coal production as per approved Mining Plan and equal to or more than the year-on-year production schedule as specified in Tender Document</a:t>
            </a:r>
          </a:p>
          <a:p>
            <a:pPr>
              <a:lnSpc>
                <a:spcPct val="150000"/>
              </a:lnSpc>
              <a:spcBef>
                <a:spcPts val="0"/>
              </a:spcBef>
            </a:pPr>
            <a:r>
              <a:rPr lang="en-IN" sz="1800" b="1" dirty="0"/>
              <a:t>Revision in Mining Plan upon allocation </a:t>
            </a:r>
          </a:p>
          <a:p>
            <a:pPr lvl="1">
              <a:lnSpc>
                <a:spcPct val="150000"/>
              </a:lnSpc>
              <a:spcBef>
                <a:spcPts val="0"/>
              </a:spcBef>
            </a:pPr>
            <a:r>
              <a:rPr lang="en-IN" dirty="0"/>
              <a:t>Mining Plan may be revised by Successful Bidder, in accordance with Guidelines for Preparation, Formulation, Submission, Processing, Scrutiny, Approval and Revision of Mining plan for the coal and lignite blocks dated May 29, 2020, as may be amended</a:t>
            </a:r>
          </a:p>
          <a:p>
            <a:pPr algn="just">
              <a:lnSpc>
                <a:spcPct val="150000"/>
              </a:lnSpc>
              <a:spcBef>
                <a:spcPts val="0"/>
              </a:spcBef>
            </a:pPr>
            <a:r>
              <a:rPr lang="en-IN" sz="1800" b="1" dirty="0"/>
              <a:t>Mandatory Work Program for Partially Explored Mines</a:t>
            </a:r>
          </a:p>
          <a:p>
            <a:pPr lvl="1" algn="just">
              <a:lnSpc>
                <a:spcPct val="150000"/>
              </a:lnSpc>
              <a:spcBef>
                <a:spcPts val="0"/>
              </a:spcBef>
            </a:pPr>
            <a:r>
              <a:rPr lang="en-IN" dirty="0"/>
              <a:t>During prospecting phase, geological prospecting/ exploration of the area to be conducted as per Mandatory Work Program given in the tender document</a:t>
            </a:r>
          </a:p>
          <a:p>
            <a:pPr lvl="1" algn="just">
              <a:lnSpc>
                <a:spcPct val="150000"/>
              </a:lnSpc>
              <a:spcBef>
                <a:spcPts val="0"/>
              </a:spcBef>
            </a:pPr>
            <a:r>
              <a:rPr lang="en-IN" dirty="0"/>
              <a:t>Revision in Mandatory Work Program due to any technical constraints is permissible subject to the approval of the Nominated Authority</a:t>
            </a:r>
          </a:p>
          <a:p>
            <a:pPr lvl="1">
              <a:lnSpc>
                <a:spcPct val="150000"/>
              </a:lnSpc>
              <a:spcBef>
                <a:spcPts val="0"/>
              </a:spcBef>
            </a:pPr>
            <a:endParaRPr lang="en-IN" dirty="0"/>
          </a:p>
        </p:txBody>
      </p:sp>
    </p:spTree>
    <p:extLst>
      <p:ext uri="{BB962C8B-B14F-4D97-AF65-F5344CB8AC3E}">
        <p14:creationId xmlns:p14="http://schemas.microsoft.com/office/powerpoint/2010/main" val="4923351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8D5694-7026-4153-800F-0CB3DB54C977}"/>
              </a:ext>
            </a:extLst>
          </p:cNvPr>
          <p:cNvSpPr>
            <a:spLocks noGrp="1"/>
          </p:cNvSpPr>
          <p:nvPr>
            <p:ph type="title"/>
          </p:nvPr>
        </p:nvSpPr>
        <p:spPr>
          <a:xfrm>
            <a:off x="628650" y="-99392"/>
            <a:ext cx="8695878" cy="1325563"/>
          </a:xfrm>
        </p:spPr>
        <p:txBody>
          <a:bodyPr/>
          <a:lstStyle/>
          <a:p>
            <a:r>
              <a:rPr lang="en-IN" b="1" dirty="0"/>
              <a:t>Relinquishment of Partially Explored Mine</a:t>
            </a:r>
          </a:p>
        </p:txBody>
      </p:sp>
      <p:sp>
        <p:nvSpPr>
          <p:cNvPr id="3" name="Content Placeholder 2">
            <a:extLst>
              <a:ext uri="{FF2B5EF4-FFF2-40B4-BE49-F238E27FC236}">
                <a16:creationId xmlns:a16="http://schemas.microsoft.com/office/drawing/2014/main" id="{817263C5-EB3D-49A7-B643-B64838869BD4}"/>
              </a:ext>
            </a:extLst>
          </p:cNvPr>
          <p:cNvSpPr>
            <a:spLocks noGrp="1"/>
          </p:cNvSpPr>
          <p:nvPr>
            <p:ph idx="1"/>
          </p:nvPr>
        </p:nvSpPr>
        <p:spPr>
          <a:xfrm>
            <a:off x="224061" y="908720"/>
            <a:ext cx="8695877" cy="6858000"/>
          </a:xfrm>
        </p:spPr>
        <p:txBody>
          <a:bodyPr>
            <a:noAutofit/>
          </a:bodyPr>
          <a:lstStyle/>
          <a:p>
            <a:pPr lvl="1" algn="just">
              <a:lnSpc>
                <a:spcPct val="150000"/>
              </a:lnSpc>
              <a:spcBef>
                <a:spcPts val="0"/>
              </a:spcBef>
            </a:pPr>
            <a:r>
              <a:rPr lang="en-IN" dirty="0"/>
              <a:t>After completing the prospecting operations as per MWP and preparing the Geological Report, acceptable to </a:t>
            </a:r>
            <a:r>
              <a:rPr lang="en-IN" dirty="0" err="1"/>
              <a:t>GoI</a:t>
            </a:r>
            <a:r>
              <a:rPr lang="en-IN" dirty="0"/>
              <a:t>, the Successful Bidder may either</a:t>
            </a:r>
          </a:p>
          <a:p>
            <a:pPr lvl="2" algn="just">
              <a:lnSpc>
                <a:spcPct val="150000"/>
              </a:lnSpc>
              <a:spcBef>
                <a:spcPts val="0"/>
              </a:spcBef>
            </a:pPr>
            <a:r>
              <a:rPr lang="en-IN" dirty="0"/>
              <a:t>relinquish the Coal Mine after submitting all reports, studies and other documentation related to the geological prospecting/ exploration of the area, without any penalty; OR </a:t>
            </a:r>
          </a:p>
          <a:p>
            <a:pPr lvl="2" algn="just">
              <a:lnSpc>
                <a:spcPct val="150000"/>
              </a:lnSpc>
              <a:spcBef>
                <a:spcPts val="0"/>
              </a:spcBef>
            </a:pPr>
            <a:r>
              <a:rPr lang="en-IN" dirty="0"/>
              <a:t>retain the Coal Mine and carry out mining operations after obtaining the required permissions/ approvals/ clearances etc. in accordance with Applicable Law</a:t>
            </a:r>
          </a:p>
          <a:p>
            <a:pPr lvl="1" algn="just">
              <a:lnSpc>
                <a:spcPct val="150000"/>
              </a:lnSpc>
              <a:spcBef>
                <a:spcPts val="0"/>
              </a:spcBef>
            </a:pPr>
            <a:r>
              <a:rPr lang="en-IN" dirty="0"/>
              <a:t>No relinquishment of a part of the mine shall be allowed</a:t>
            </a:r>
          </a:p>
          <a:p>
            <a:pPr lvl="1" algn="just">
              <a:lnSpc>
                <a:spcPct val="150000"/>
              </a:lnSpc>
              <a:spcBef>
                <a:spcPts val="0"/>
              </a:spcBef>
            </a:pPr>
            <a:r>
              <a:rPr lang="en-IN" dirty="0"/>
              <a:t>Failure to complete prospecting operations as per Mandatory Work Program and/or non-preparation of GR acceptable to </a:t>
            </a:r>
            <a:r>
              <a:rPr lang="en-IN" dirty="0" err="1"/>
              <a:t>GoI</a:t>
            </a:r>
            <a:r>
              <a:rPr lang="en-IN" dirty="0"/>
              <a:t> shall lead to forfeiture of Performance Security, termination of Agreement/ PL and withdrawal of Vesting/ Allocation Order</a:t>
            </a:r>
          </a:p>
          <a:p>
            <a:pPr lvl="1" algn="just">
              <a:lnSpc>
                <a:spcPct val="150000"/>
              </a:lnSpc>
              <a:spcBef>
                <a:spcPts val="0"/>
              </a:spcBef>
            </a:pPr>
            <a:r>
              <a:rPr lang="en-IN" dirty="0"/>
              <a:t>Upon withdrawal of Vesting/ Allocation Order, for any reason whatsoever including relinquishment, </a:t>
            </a:r>
            <a:r>
              <a:rPr lang="en-US" dirty="0"/>
              <a:t>the expenses incurred towards prospecting/ exploration operations, preparation of Geological Report and compensation paid towards Fixed Amount shall not be reimbursed</a:t>
            </a:r>
            <a:endParaRPr lang="en-IN" dirty="0"/>
          </a:p>
        </p:txBody>
      </p:sp>
    </p:spTree>
    <p:extLst>
      <p:ext uri="{BB962C8B-B14F-4D97-AF65-F5344CB8AC3E}">
        <p14:creationId xmlns:p14="http://schemas.microsoft.com/office/powerpoint/2010/main" val="18860414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8D5694-7026-4153-800F-0CB3DB54C977}"/>
              </a:ext>
            </a:extLst>
          </p:cNvPr>
          <p:cNvSpPr>
            <a:spLocks noGrp="1"/>
          </p:cNvSpPr>
          <p:nvPr>
            <p:ph type="title"/>
          </p:nvPr>
        </p:nvSpPr>
        <p:spPr>
          <a:xfrm>
            <a:off x="628650" y="-99392"/>
            <a:ext cx="7886700" cy="1325563"/>
          </a:xfrm>
        </p:spPr>
        <p:txBody>
          <a:bodyPr/>
          <a:lstStyle/>
          <a:p>
            <a:r>
              <a:rPr lang="en-IN" b="1" dirty="0"/>
              <a:t>Change in Control and Transfer</a:t>
            </a:r>
          </a:p>
        </p:txBody>
      </p:sp>
      <p:sp>
        <p:nvSpPr>
          <p:cNvPr id="3" name="Content Placeholder 2">
            <a:extLst>
              <a:ext uri="{FF2B5EF4-FFF2-40B4-BE49-F238E27FC236}">
                <a16:creationId xmlns:a16="http://schemas.microsoft.com/office/drawing/2014/main" id="{817263C5-EB3D-49A7-B643-B64838869BD4}"/>
              </a:ext>
            </a:extLst>
          </p:cNvPr>
          <p:cNvSpPr>
            <a:spLocks noGrp="1"/>
          </p:cNvSpPr>
          <p:nvPr>
            <p:ph idx="1"/>
          </p:nvPr>
        </p:nvSpPr>
        <p:spPr>
          <a:xfrm>
            <a:off x="395536" y="908720"/>
            <a:ext cx="8568952" cy="5544615"/>
          </a:xfrm>
        </p:spPr>
        <p:txBody>
          <a:bodyPr>
            <a:noAutofit/>
          </a:bodyPr>
          <a:lstStyle/>
          <a:p>
            <a:pPr algn="just">
              <a:lnSpc>
                <a:spcPct val="150000"/>
              </a:lnSpc>
              <a:spcBef>
                <a:spcPts val="0"/>
              </a:spcBef>
            </a:pPr>
            <a:r>
              <a:rPr lang="en-IN" sz="1800" b="1" dirty="0"/>
              <a:t>Change in Control of the Successful or Transfer of the Coal Mine</a:t>
            </a:r>
          </a:p>
          <a:p>
            <a:pPr lvl="1" algn="just">
              <a:lnSpc>
                <a:spcPct val="150000"/>
              </a:lnSpc>
              <a:spcBef>
                <a:spcPts val="0"/>
              </a:spcBef>
            </a:pPr>
            <a:r>
              <a:rPr lang="en-IN" dirty="0"/>
              <a:t>Permitted subject to Applicable Laws and may be undertaken after the Lock-in Period subject to Successful Bidder/ transferee meeting the Eligibility Conditions </a:t>
            </a:r>
          </a:p>
          <a:p>
            <a:pPr lvl="1" algn="just">
              <a:lnSpc>
                <a:spcPct val="150000"/>
              </a:lnSpc>
              <a:spcBef>
                <a:spcPts val="0"/>
              </a:spcBef>
            </a:pPr>
            <a:r>
              <a:rPr lang="en-IN" dirty="0"/>
              <a:t>Any change in control pursuant to an insolvency proceeding under IBC 2016 or Applicable Laws or transfer pursuant to enforcement of security by any Bank / FI as per terms of Agreement and Applicable Laws, shall be allowed during Lock-in Period</a:t>
            </a:r>
          </a:p>
          <a:p>
            <a:pPr lvl="1" algn="just">
              <a:lnSpc>
                <a:spcPct val="150000"/>
              </a:lnSpc>
              <a:spcBef>
                <a:spcPts val="0"/>
              </a:spcBef>
            </a:pPr>
            <a:r>
              <a:rPr lang="en-IN" b="1" dirty="0"/>
              <a:t>Lock-in Period for Fully Explored Mines:</a:t>
            </a:r>
            <a:r>
              <a:rPr lang="en-IN" dirty="0"/>
              <a:t> Till execution of Mining Lease or order by the Central Government under Section 11 (1) of CBA Act, 1957, as the case may be</a:t>
            </a:r>
          </a:p>
          <a:p>
            <a:pPr lvl="1" algn="just">
              <a:lnSpc>
                <a:spcPct val="150000"/>
              </a:lnSpc>
              <a:spcBef>
                <a:spcPts val="0"/>
              </a:spcBef>
            </a:pPr>
            <a:r>
              <a:rPr lang="en-IN" b="1" dirty="0"/>
              <a:t>Lock-in Period for Partially Explored Mines in two phases: </a:t>
            </a:r>
          </a:p>
          <a:p>
            <a:pPr lvl="2" algn="just">
              <a:lnSpc>
                <a:spcPct val="150000"/>
              </a:lnSpc>
              <a:spcBef>
                <a:spcPts val="0"/>
              </a:spcBef>
            </a:pPr>
            <a:r>
              <a:rPr lang="en-IN" b="1" dirty="0"/>
              <a:t>First, </a:t>
            </a:r>
            <a:r>
              <a:rPr lang="en-IN" dirty="0"/>
              <a:t>till one year of the date of issuance of Vesting Order / Allocation Order  and the Successful Bidder having incurred at least 15% of estimated exploration expense</a:t>
            </a:r>
          </a:p>
          <a:p>
            <a:pPr lvl="2" algn="just">
              <a:lnSpc>
                <a:spcPct val="150000"/>
              </a:lnSpc>
              <a:spcBef>
                <a:spcPts val="0"/>
              </a:spcBef>
            </a:pPr>
            <a:r>
              <a:rPr lang="en-IN" b="1" dirty="0"/>
              <a:t>Second</a:t>
            </a:r>
            <a:r>
              <a:rPr lang="en-IN" dirty="0"/>
              <a:t>, after preparation of Geological Report till the execution of Mining Lease or order by the Central Government under Section 11 (1) of the CBA Act, 1957, as the case may be</a:t>
            </a:r>
          </a:p>
          <a:p>
            <a:pPr lvl="2" algn="just">
              <a:lnSpc>
                <a:spcPct val="150000"/>
              </a:lnSpc>
              <a:spcBef>
                <a:spcPts val="0"/>
              </a:spcBef>
            </a:pPr>
            <a:endParaRPr lang="en-IN" dirty="0"/>
          </a:p>
          <a:p>
            <a:pPr lvl="1" algn="just">
              <a:lnSpc>
                <a:spcPct val="150000"/>
              </a:lnSpc>
              <a:spcBef>
                <a:spcPts val="0"/>
              </a:spcBef>
            </a:pPr>
            <a:endParaRPr lang="en-IN" dirty="0"/>
          </a:p>
        </p:txBody>
      </p:sp>
    </p:spTree>
    <p:extLst>
      <p:ext uri="{BB962C8B-B14F-4D97-AF65-F5344CB8AC3E}">
        <p14:creationId xmlns:p14="http://schemas.microsoft.com/office/powerpoint/2010/main" val="31336109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28811"/>
            <a:ext cx="7886700" cy="1325563"/>
          </a:xfrm>
        </p:spPr>
        <p:txBody>
          <a:bodyPr/>
          <a:lstStyle/>
          <a:p>
            <a:r>
              <a:rPr lang="en-IN" b="1" dirty="0"/>
              <a:t>Efficiency Parameters</a:t>
            </a:r>
          </a:p>
        </p:txBody>
      </p:sp>
      <p:sp>
        <p:nvSpPr>
          <p:cNvPr id="3" name="Content Placeholder 2"/>
          <p:cNvSpPr>
            <a:spLocks noGrp="1"/>
          </p:cNvSpPr>
          <p:nvPr>
            <p:ph idx="1"/>
          </p:nvPr>
        </p:nvSpPr>
        <p:spPr>
          <a:xfrm>
            <a:off x="349696" y="908720"/>
            <a:ext cx="8794304" cy="5949280"/>
          </a:xfrm>
        </p:spPr>
        <p:txBody>
          <a:bodyPr>
            <a:normAutofit/>
          </a:bodyPr>
          <a:lstStyle/>
          <a:p>
            <a:pPr algn="just">
              <a:lnSpc>
                <a:spcPct val="150000"/>
              </a:lnSpc>
            </a:pPr>
            <a:r>
              <a:rPr lang="en-IN" sz="1600" dirty="0"/>
              <a:t>Conduct of mining operations shall be subject to the Efficiency Parameters listed in the Agreement</a:t>
            </a:r>
          </a:p>
          <a:p>
            <a:pPr algn="just">
              <a:lnSpc>
                <a:spcPct val="150000"/>
              </a:lnSpc>
            </a:pPr>
            <a:r>
              <a:rPr lang="en-IN" sz="1600" b="1" dirty="0"/>
              <a:t>Mines other than Schedule II Mines under CM(SP) Act</a:t>
            </a:r>
          </a:p>
          <a:p>
            <a:pPr algn="just">
              <a:lnSpc>
                <a:spcPct val="150000"/>
              </a:lnSpc>
            </a:pPr>
            <a:endParaRPr lang="en-IN" sz="1600" b="1" dirty="0"/>
          </a:p>
          <a:p>
            <a:pPr algn="just">
              <a:lnSpc>
                <a:spcPct val="150000"/>
              </a:lnSpc>
            </a:pPr>
            <a:endParaRPr lang="en-IN" sz="1600" b="1" dirty="0"/>
          </a:p>
          <a:p>
            <a:pPr algn="just">
              <a:lnSpc>
                <a:spcPct val="150000"/>
              </a:lnSpc>
            </a:pPr>
            <a:endParaRPr lang="en-IN" sz="1600" b="1" dirty="0"/>
          </a:p>
          <a:p>
            <a:pPr algn="just">
              <a:lnSpc>
                <a:spcPct val="150000"/>
              </a:lnSpc>
            </a:pPr>
            <a:endParaRPr lang="en-IN" sz="1600" dirty="0"/>
          </a:p>
          <a:p>
            <a:pPr algn="just">
              <a:lnSpc>
                <a:spcPct val="150000"/>
              </a:lnSpc>
            </a:pPr>
            <a:r>
              <a:rPr lang="en-IN" sz="1600" dirty="0"/>
              <a:t>In bona fide cases of delays not attributable to the Successful Bidder, the Nominated Authority will decide on case to case basis the extension of timeline in Efficiency Parameters. For the said purpose, the Nominated Authority may refer the matter to Scrutiny Committee which will consider the delay caused on case to case basis and furnish its recommendation to the Nominated Authority for taking a decision</a:t>
            </a:r>
          </a:p>
          <a:p>
            <a:pPr algn="just">
              <a:lnSpc>
                <a:spcPct val="150000"/>
              </a:lnSpc>
            </a:pPr>
            <a:r>
              <a:rPr lang="en-IN" sz="1600" dirty="0"/>
              <a:t>In case, Successful Bidder achieves operationalization within 66/ 51 months, then the amount of performance security appropriated for delay in completion of any previous Milestone (if any) may be refunded </a:t>
            </a:r>
          </a:p>
          <a:p>
            <a:pPr algn="just">
              <a:lnSpc>
                <a:spcPct val="150000"/>
              </a:lnSpc>
            </a:pPr>
            <a:endParaRPr lang="en-IN" sz="1600" b="1" dirty="0"/>
          </a:p>
          <a:p>
            <a:pPr algn="just">
              <a:lnSpc>
                <a:spcPct val="150000"/>
              </a:lnSpc>
            </a:pPr>
            <a:endParaRPr lang="en-IN" sz="1600" b="1" dirty="0"/>
          </a:p>
          <a:p>
            <a:pPr lvl="1" algn="just">
              <a:lnSpc>
                <a:spcPct val="150000"/>
              </a:lnSpc>
            </a:pPr>
            <a:endParaRPr lang="en-IN" sz="1200" dirty="0"/>
          </a:p>
          <a:p>
            <a:pPr lvl="1" algn="just">
              <a:lnSpc>
                <a:spcPct val="150000"/>
              </a:lnSpc>
            </a:pPr>
            <a:endParaRPr lang="en-IN" sz="1200" dirty="0"/>
          </a:p>
          <a:p>
            <a:pPr lvl="1" algn="just">
              <a:lnSpc>
                <a:spcPct val="150000"/>
              </a:lnSpc>
            </a:pPr>
            <a:endParaRPr lang="en-IN" sz="1200" dirty="0"/>
          </a:p>
          <a:p>
            <a:pPr lvl="1" algn="just">
              <a:lnSpc>
                <a:spcPct val="150000"/>
              </a:lnSpc>
            </a:pPr>
            <a:endParaRPr lang="en-IN" sz="1200" dirty="0"/>
          </a:p>
          <a:p>
            <a:pPr lvl="1" algn="just">
              <a:lnSpc>
                <a:spcPct val="150000"/>
              </a:lnSpc>
            </a:pPr>
            <a:endParaRPr lang="en-IN" sz="1200" dirty="0"/>
          </a:p>
          <a:p>
            <a:pPr lvl="1" algn="just">
              <a:lnSpc>
                <a:spcPct val="150000"/>
              </a:lnSpc>
            </a:pPr>
            <a:endParaRPr lang="en-IN" sz="1200" dirty="0"/>
          </a:p>
          <a:p>
            <a:pPr lvl="1" algn="just">
              <a:lnSpc>
                <a:spcPct val="150000"/>
              </a:lnSpc>
            </a:pPr>
            <a:endParaRPr lang="en-IN" sz="1200" dirty="0"/>
          </a:p>
          <a:p>
            <a:pPr lvl="1" algn="just">
              <a:lnSpc>
                <a:spcPct val="150000"/>
              </a:lnSpc>
            </a:pPr>
            <a:endParaRPr lang="en-IN" sz="1200" dirty="0"/>
          </a:p>
          <a:p>
            <a:pPr lvl="1" algn="just">
              <a:lnSpc>
                <a:spcPct val="150000"/>
              </a:lnSpc>
            </a:pPr>
            <a:endParaRPr lang="en-IN" sz="1200" dirty="0"/>
          </a:p>
        </p:txBody>
      </p:sp>
      <p:graphicFrame>
        <p:nvGraphicFramePr>
          <p:cNvPr id="4" name="Table 4">
            <a:extLst>
              <a:ext uri="{FF2B5EF4-FFF2-40B4-BE49-F238E27FC236}">
                <a16:creationId xmlns:a16="http://schemas.microsoft.com/office/drawing/2014/main" id="{C0EEDD31-3551-4A95-9073-46874031DF39}"/>
              </a:ext>
            </a:extLst>
          </p:cNvPr>
          <p:cNvGraphicFramePr>
            <a:graphicFrameLocks noGrp="1"/>
          </p:cNvGraphicFramePr>
          <p:nvPr>
            <p:extLst>
              <p:ext uri="{D42A27DB-BD31-4B8C-83A1-F6EECF244321}">
                <p14:modId xmlns:p14="http://schemas.microsoft.com/office/powerpoint/2010/main" val="1804277396"/>
              </p:ext>
            </p:extLst>
          </p:nvPr>
        </p:nvGraphicFramePr>
        <p:xfrm>
          <a:off x="439452" y="1916832"/>
          <a:ext cx="8614792" cy="1772920"/>
        </p:xfrm>
        <a:graphic>
          <a:graphicData uri="http://schemas.openxmlformats.org/drawingml/2006/table">
            <a:tbl>
              <a:tblPr firstRow="1" bandRow="1">
                <a:tableStyleId>{5940675A-B579-460E-94D1-54222C63F5DA}</a:tableStyleId>
              </a:tblPr>
              <a:tblGrid>
                <a:gridCol w="3720658">
                  <a:extLst>
                    <a:ext uri="{9D8B030D-6E8A-4147-A177-3AD203B41FA5}">
                      <a16:colId xmlns:a16="http://schemas.microsoft.com/office/drawing/2014/main" val="2936328305"/>
                    </a:ext>
                  </a:extLst>
                </a:gridCol>
                <a:gridCol w="4894134">
                  <a:extLst>
                    <a:ext uri="{9D8B030D-6E8A-4147-A177-3AD203B41FA5}">
                      <a16:colId xmlns:a16="http://schemas.microsoft.com/office/drawing/2014/main" val="2712781952"/>
                    </a:ext>
                  </a:extLst>
                </a:gridCol>
              </a:tblGrid>
              <a:tr h="370840">
                <a:tc>
                  <a:txBody>
                    <a:bodyPr/>
                    <a:lstStyle/>
                    <a:p>
                      <a:r>
                        <a:rPr lang="en-IN" sz="1600" b="1" dirty="0">
                          <a:solidFill>
                            <a:schemeClr val="bg1"/>
                          </a:solidFill>
                          <a:latin typeface="+mj-lt"/>
                        </a:rPr>
                        <a:t>Partially Explored Mines</a:t>
                      </a:r>
                    </a:p>
                  </a:txBody>
                  <a:tcPr>
                    <a:solidFill>
                      <a:schemeClr val="accent1">
                        <a:lumMod val="75000"/>
                      </a:schemeClr>
                    </a:solidFill>
                  </a:tcPr>
                </a:tc>
                <a:tc>
                  <a:txBody>
                    <a:bodyPr/>
                    <a:lstStyle/>
                    <a:p>
                      <a:r>
                        <a:rPr lang="en-IN" sz="1600" b="1" dirty="0">
                          <a:solidFill>
                            <a:schemeClr val="bg1"/>
                          </a:solidFill>
                          <a:latin typeface="+mj-lt"/>
                        </a:rPr>
                        <a:t>Fully Explored Mines</a:t>
                      </a:r>
                    </a:p>
                  </a:txBody>
                  <a:tcPr>
                    <a:solidFill>
                      <a:schemeClr val="accent1">
                        <a:lumMod val="75000"/>
                      </a:schemeClr>
                    </a:solidFill>
                  </a:tcPr>
                </a:tc>
                <a:extLst>
                  <a:ext uri="{0D108BD9-81ED-4DB2-BD59-A6C34878D82A}">
                    <a16:rowId xmlns:a16="http://schemas.microsoft.com/office/drawing/2014/main" val="127106655"/>
                  </a:ext>
                </a:extLst>
              </a:tr>
              <a:tr h="370840">
                <a:tc>
                  <a:txBody>
                    <a:bodyPr/>
                    <a:lstStyle/>
                    <a:p>
                      <a:r>
                        <a:rPr lang="en-IN" sz="1600" dirty="0">
                          <a:latin typeface="+mj-lt"/>
                        </a:rPr>
                        <a:t>Milestones have been clubbed in 5 groups (MS-1 to MS-5) with one milestone being monitored from each of these 5 groups</a:t>
                      </a:r>
                    </a:p>
                  </a:txBody>
                  <a:tcPr/>
                </a:tc>
                <a:tc>
                  <a:txBody>
                    <a:bodyPr/>
                    <a:lstStyle/>
                    <a:p>
                      <a:r>
                        <a:rPr lang="en-IN" sz="1600" dirty="0">
                          <a:latin typeface="+mj-lt"/>
                        </a:rPr>
                        <a:t>Milestone MS-1 (preparation of GR) is not applicable and they have only 4 groups of milestones (MS-2 to MS-5) with one milestone being monitored from each group</a:t>
                      </a:r>
                    </a:p>
                  </a:txBody>
                  <a:tcPr/>
                </a:tc>
                <a:extLst>
                  <a:ext uri="{0D108BD9-81ED-4DB2-BD59-A6C34878D82A}">
                    <a16:rowId xmlns:a16="http://schemas.microsoft.com/office/drawing/2014/main" val="378752517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latin typeface="+mj-lt"/>
                        </a:rPr>
                        <a:t>Total time granted for all the Milestones is. 66 months</a:t>
                      </a:r>
                      <a:endParaRPr lang="en-IN" sz="1600" dirty="0">
                        <a:latin typeface="+mj-lt"/>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latin typeface="+mj-lt"/>
                        </a:rPr>
                        <a:t>Total time granted for all the Milestones is 51 months</a:t>
                      </a:r>
                      <a:endParaRPr lang="en-IN" sz="1600" dirty="0">
                        <a:latin typeface="+mj-lt"/>
                      </a:endParaRPr>
                    </a:p>
                  </a:txBody>
                  <a:tcPr/>
                </a:tc>
                <a:extLst>
                  <a:ext uri="{0D108BD9-81ED-4DB2-BD59-A6C34878D82A}">
                    <a16:rowId xmlns:a16="http://schemas.microsoft.com/office/drawing/2014/main" val="2685877003"/>
                  </a:ext>
                </a:extLst>
              </a:tr>
            </a:tbl>
          </a:graphicData>
        </a:graphic>
      </p:graphicFrame>
    </p:spTree>
    <p:extLst>
      <p:ext uri="{BB962C8B-B14F-4D97-AF65-F5344CB8AC3E}">
        <p14:creationId xmlns:p14="http://schemas.microsoft.com/office/powerpoint/2010/main" val="10793015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99392"/>
            <a:ext cx="7886700" cy="1325563"/>
          </a:xfrm>
        </p:spPr>
        <p:txBody>
          <a:bodyPr/>
          <a:lstStyle/>
          <a:p>
            <a:r>
              <a:rPr lang="en-IN" b="1" dirty="0"/>
              <a:t>Coal Utilisation, CBM &amp; Minor Minerals</a:t>
            </a:r>
          </a:p>
        </p:txBody>
      </p:sp>
      <p:sp>
        <p:nvSpPr>
          <p:cNvPr id="3" name="Content Placeholder 2"/>
          <p:cNvSpPr>
            <a:spLocks noGrp="1"/>
          </p:cNvSpPr>
          <p:nvPr>
            <p:ph idx="1"/>
          </p:nvPr>
        </p:nvSpPr>
        <p:spPr>
          <a:xfrm>
            <a:off x="323528" y="908720"/>
            <a:ext cx="8640960" cy="5949280"/>
          </a:xfrm>
        </p:spPr>
        <p:txBody>
          <a:bodyPr>
            <a:normAutofit/>
          </a:bodyPr>
          <a:lstStyle/>
          <a:p>
            <a:pPr algn="just">
              <a:lnSpc>
                <a:spcPct val="150000"/>
              </a:lnSpc>
              <a:spcBef>
                <a:spcPts val="0"/>
              </a:spcBef>
            </a:pPr>
            <a:r>
              <a:rPr lang="en-IN" sz="1800" b="1" dirty="0"/>
              <a:t>No restriction on the sale and/ or utilisation of coal </a:t>
            </a:r>
            <a:r>
              <a:rPr lang="en-IN" sz="1800" dirty="0"/>
              <a:t>from the coal mine including sale to affiliates and related parties, captive consumption, coal gasification, coal liquefaction and export of coal </a:t>
            </a:r>
          </a:p>
          <a:p>
            <a:pPr algn="just">
              <a:lnSpc>
                <a:spcPct val="150000"/>
              </a:lnSpc>
              <a:spcBef>
                <a:spcPts val="0"/>
              </a:spcBef>
            </a:pPr>
            <a:r>
              <a:rPr lang="en-IN" sz="1800" dirty="0"/>
              <a:t>Lease/license in respect of </a:t>
            </a:r>
            <a:r>
              <a:rPr lang="en-IN" sz="1800" b="1" dirty="0"/>
              <a:t>CBM operations </a:t>
            </a:r>
            <a:r>
              <a:rPr lang="en-IN" sz="1800" dirty="0"/>
              <a:t>shall be governed by Applicable Law</a:t>
            </a:r>
          </a:p>
          <a:p>
            <a:pPr lvl="1" algn="just">
              <a:lnSpc>
                <a:spcPct val="150000"/>
              </a:lnSpc>
              <a:spcBef>
                <a:spcPts val="0"/>
              </a:spcBef>
            </a:pPr>
            <a:r>
              <a:rPr lang="en-IN" sz="1600" dirty="0"/>
              <a:t>In addition to the Monthly Payment for coal, the Successful Bidder shall also make payments of monthly revenue share for CBM based on the Final Offer</a:t>
            </a:r>
          </a:p>
          <a:p>
            <a:pPr algn="just">
              <a:lnSpc>
                <a:spcPct val="150000"/>
              </a:lnSpc>
              <a:spcBef>
                <a:spcPts val="0"/>
              </a:spcBef>
            </a:pPr>
            <a:r>
              <a:rPr lang="en-IN" sz="1800" dirty="0"/>
              <a:t>Mining of </a:t>
            </a:r>
            <a:r>
              <a:rPr lang="en-IN" sz="1800" b="1" dirty="0"/>
              <a:t>Minor Minerals </a:t>
            </a:r>
            <a:r>
              <a:rPr lang="en-IN" sz="1800" dirty="0"/>
              <a:t>by Successful Bidder shall be subject to Minor Mineral Concession Rules of respective State Government</a:t>
            </a:r>
            <a:endParaRPr lang="en-IN" sz="1800" b="1" dirty="0"/>
          </a:p>
        </p:txBody>
      </p:sp>
    </p:spTree>
    <p:extLst>
      <p:ext uri="{BB962C8B-B14F-4D97-AF65-F5344CB8AC3E}">
        <p14:creationId xmlns:p14="http://schemas.microsoft.com/office/powerpoint/2010/main" val="26211884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00034" y="4357694"/>
            <a:ext cx="8421688" cy="1362075"/>
          </a:xfrm>
        </p:spPr>
        <p:txBody>
          <a:bodyPr/>
          <a:lstStyle/>
          <a:p>
            <a:r>
              <a:rPr lang="en-IN" dirty="0"/>
              <a:t>Payments &amp; Guarantees</a:t>
            </a:r>
          </a:p>
        </p:txBody>
      </p:sp>
    </p:spTree>
    <p:extLst>
      <p:ext uri="{BB962C8B-B14F-4D97-AF65-F5344CB8AC3E}">
        <p14:creationId xmlns:p14="http://schemas.microsoft.com/office/powerpoint/2010/main" val="22148853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99392"/>
            <a:ext cx="7886700" cy="1325563"/>
          </a:xfrm>
        </p:spPr>
        <p:txBody>
          <a:bodyPr/>
          <a:lstStyle/>
          <a:p>
            <a:r>
              <a:rPr lang="en-US" b="1" dirty="0"/>
              <a:t>Bid Security</a:t>
            </a:r>
          </a:p>
        </p:txBody>
      </p:sp>
      <p:sp>
        <p:nvSpPr>
          <p:cNvPr id="3" name="Content Placeholder 2">
            <a:extLst>
              <a:ext uri="{FF2B5EF4-FFF2-40B4-BE49-F238E27FC236}">
                <a16:creationId xmlns:a16="http://schemas.microsoft.com/office/drawing/2014/main" id="{8743E600-C7D8-49EF-964B-AD11541C747B}"/>
              </a:ext>
            </a:extLst>
          </p:cNvPr>
          <p:cNvSpPr>
            <a:spLocks noGrp="1"/>
          </p:cNvSpPr>
          <p:nvPr>
            <p:ph idx="1"/>
          </p:nvPr>
        </p:nvSpPr>
        <p:spPr>
          <a:xfrm>
            <a:off x="395536" y="908720"/>
            <a:ext cx="8640960" cy="6264696"/>
          </a:xfrm>
        </p:spPr>
        <p:txBody>
          <a:bodyPr>
            <a:normAutofit/>
          </a:bodyPr>
          <a:lstStyle/>
          <a:p>
            <a:pPr algn="just">
              <a:lnSpc>
                <a:spcPct val="150000"/>
              </a:lnSpc>
              <a:spcBef>
                <a:spcPts val="0"/>
              </a:spcBef>
            </a:pPr>
            <a:r>
              <a:rPr lang="en-IN" sz="1800" dirty="0"/>
              <a:t>Bid Security is to be submitted as part of Bidder’s Technical Bid</a:t>
            </a:r>
          </a:p>
          <a:p>
            <a:pPr lvl="1" algn="just">
              <a:lnSpc>
                <a:spcPct val="150000"/>
              </a:lnSpc>
              <a:spcBef>
                <a:spcPts val="0"/>
              </a:spcBef>
            </a:pPr>
            <a:r>
              <a:rPr lang="en-IN" sz="1500" dirty="0"/>
              <a:t>For </a:t>
            </a:r>
            <a:r>
              <a:rPr lang="en-IN" sz="1500" b="1" dirty="0"/>
              <a:t>Fully Explored Mine</a:t>
            </a:r>
            <a:r>
              <a:rPr lang="en-IN" sz="1500" dirty="0"/>
              <a:t>, the Bid Security shall be equal to 20% of the Upfront Amount</a:t>
            </a:r>
          </a:p>
          <a:p>
            <a:pPr lvl="1" algn="just">
              <a:lnSpc>
                <a:spcPct val="150000"/>
              </a:lnSpc>
              <a:spcBef>
                <a:spcPts val="0"/>
              </a:spcBef>
            </a:pPr>
            <a:r>
              <a:rPr lang="en-IN" sz="1500" dirty="0"/>
              <a:t>For </a:t>
            </a:r>
            <a:r>
              <a:rPr lang="en-IN" sz="1500" b="1" dirty="0"/>
              <a:t>Partially Explored Mine</a:t>
            </a:r>
            <a:r>
              <a:rPr lang="en-IN" sz="1500" dirty="0"/>
              <a:t>, the Bid Security shall be equal to 25% of the estimated exploration expenses based on Mandatory Work Program </a:t>
            </a:r>
          </a:p>
          <a:p>
            <a:pPr algn="just">
              <a:lnSpc>
                <a:spcPct val="150000"/>
              </a:lnSpc>
              <a:spcBef>
                <a:spcPts val="0"/>
              </a:spcBef>
            </a:pPr>
            <a:r>
              <a:rPr lang="en-IN" sz="1800" dirty="0"/>
              <a:t>Bid Security to be in the form of a </a:t>
            </a:r>
            <a:r>
              <a:rPr lang="en-IN" sz="1800" b="1" dirty="0"/>
              <a:t>bank guarantee </a:t>
            </a:r>
            <a:r>
              <a:rPr lang="en-IN" sz="1800" dirty="0"/>
              <a:t>by an Acceptable Bank, in favour of the Nominated Authority </a:t>
            </a:r>
          </a:p>
          <a:p>
            <a:pPr lvl="1" algn="just">
              <a:lnSpc>
                <a:spcPct val="150000"/>
              </a:lnSpc>
              <a:spcBef>
                <a:spcPts val="0"/>
              </a:spcBef>
            </a:pPr>
            <a:r>
              <a:rPr lang="en-IN" sz="1500" dirty="0"/>
              <a:t>Bank guarantee shall be issued in paper form as well as under Structured Financial Messaging System (SFMS) platform</a:t>
            </a:r>
          </a:p>
          <a:p>
            <a:pPr algn="just">
              <a:lnSpc>
                <a:spcPct val="150000"/>
              </a:lnSpc>
              <a:spcBef>
                <a:spcPts val="0"/>
              </a:spcBef>
            </a:pPr>
            <a:r>
              <a:rPr lang="en-IN" sz="1800" b="1" dirty="0"/>
              <a:t>Validity period </a:t>
            </a:r>
            <a:r>
              <a:rPr lang="en-IN" sz="1800" dirty="0"/>
              <a:t>of not less than 210 days from the Bid Due Date (excluding bid due date) and further a claim period of minimum 60 days from the date of expiry of validity period of bank guarantee for Bid Security </a:t>
            </a:r>
          </a:p>
          <a:p>
            <a:pPr algn="just">
              <a:lnSpc>
                <a:spcPct val="160000"/>
              </a:lnSpc>
              <a:spcBef>
                <a:spcPts val="0"/>
              </a:spcBef>
            </a:pPr>
            <a:r>
              <a:rPr lang="en-IN" sz="1800" dirty="0"/>
              <a:t>Bid Security of unsuccessful Bidders will be returned by the Nominated Authority, without any interest, upon recommendation of the name of the Preferred Bidder to the Central Government by the Nominated Authority</a:t>
            </a:r>
          </a:p>
        </p:txBody>
      </p:sp>
    </p:spTree>
    <p:extLst>
      <p:ext uri="{BB962C8B-B14F-4D97-AF65-F5344CB8AC3E}">
        <p14:creationId xmlns:p14="http://schemas.microsoft.com/office/powerpoint/2010/main" val="29791923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5834" y="-171400"/>
            <a:ext cx="7886700" cy="1325563"/>
          </a:xfrm>
        </p:spPr>
        <p:txBody>
          <a:bodyPr/>
          <a:lstStyle/>
          <a:p>
            <a:r>
              <a:rPr lang="en-IN" b="1" dirty="0"/>
              <a:t>Agenda</a:t>
            </a:r>
          </a:p>
        </p:txBody>
      </p:sp>
      <p:sp>
        <p:nvSpPr>
          <p:cNvPr id="3" name="Content Placeholder 2"/>
          <p:cNvSpPr>
            <a:spLocks noGrp="1"/>
          </p:cNvSpPr>
          <p:nvPr>
            <p:ph idx="1"/>
          </p:nvPr>
        </p:nvSpPr>
        <p:spPr>
          <a:xfrm>
            <a:off x="539552" y="1052736"/>
            <a:ext cx="8712968" cy="5813268"/>
          </a:xfrm>
        </p:spPr>
        <p:txBody>
          <a:bodyPr>
            <a:normAutofit/>
          </a:bodyPr>
          <a:lstStyle/>
          <a:p>
            <a:r>
              <a:rPr lang="en-IN" sz="2800" b="1" dirty="0">
                <a:solidFill>
                  <a:schemeClr val="tx2">
                    <a:lumMod val="75000"/>
                  </a:schemeClr>
                </a:solidFill>
              </a:rPr>
              <a:t>Policy Initiatives &amp; Mines-on-Offer</a:t>
            </a:r>
          </a:p>
          <a:p>
            <a:pPr marL="0" indent="0">
              <a:buNone/>
            </a:pPr>
            <a:endParaRPr lang="en-IN" sz="1200" b="1" dirty="0">
              <a:solidFill>
                <a:schemeClr val="tx2">
                  <a:lumMod val="75000"/>
                </a:schemeClr>
              </a:solidFill>
            </a:endParaRPr>
          </a:p>
          <a:p>
            <a:r>
              <a:rPr lang="en-IN" sz="2800" b="1" dirty="0">
                <a:solidFill>
                  <a:schemeClr val="tx2">
                    <a:lumMod val="75000"/>
                  </a:schemeClr>
                </a:solidFill>
              </a:rPr>
              <a:t>Auction Process, Key Terms &amp; Conditions</a:t>
            </a:r>
          </a:p>
          <a:p>
            <a:pPr marL="0" indent="0">
              <a:buNone/>
            </a:pPr>
            <a:endParaRPr lang="en-IN" sz="1200" b="1" dirty="0">
              <a:solidFill>
                <a:schemeClr val="tx2">
                  <a:lumMod val="75000"/>
                </a:schemeClr>
              </a:solidFill>
            </a:endParaRPr>
          </a:p>
          <a:p>
            <a:r>
              <a:rPr lang="en-IN" sz="2800" b="1" dirty="0">
                <a:solidFill>
                  <a:schemeClr val="tx2">
                    <a:lumMod val="75000"/>
                  </a:schemeClr>
                </a:solidFill>
              </a:rPr>
              <a:t>Payments &amp; Guarantees</a:t>
            </a:r>
          </a:p>
          <a:p>
            <a:pPr marL="0" indent="0">
              <a:buNone/>
            </a:pPr>
            <a:endParaRPr lang="en-IN" sz="1200" b="1" dirty="0">
              <a:solidFill>
                <a:schemeClr val="tx2">
                  <a:lumMod val="75000"/>
                </a:schemeClr>
              </a:solidFill>
            </a:endParaRPr>
          </a:p>
          <a:p>
            <a:endParaRPr lang="en-IN" sz="2800" b="1" dirty="0">
              <a:solidFill>
                <a:schemeClr val="tx2">
                  <a:lumMod val="75000"/>
                </a:schemeClr>
              </a:solidFill>
            </a:endParaRPr>
          </a:p>
          <a:p>
            <a:endParaRPr lang="en-US" dirty="0"/>
          </a:p>
        </p:txBody>
      </p:sp>
    </p:spTree>
    <p:extLst>
      <p:ext uri="{BB962C8B-B14F-4D97-AF65-F5344CB8AC3E}">
        <p14:creationId xmlns:p14="http://schemas.microsoft.com/office/powerpoint/2010/main" val="37164884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743E600-C7D8-49EF-964B-AD11541C747B}"/>
              </a:ext>
            </a:extLst>
          </p:cNvPr>
          <p:cNvSpPr>
            <a:spLocks noGrp="1"/>
          </p:cNvSpPr>
          <p:nvPr>
            <p:ph idx="1"/>
          </p:nvPr>
        </p:nvSpPr>
        <p:spPr>
          <a:xfrm>
            <a:off x="395536" y="908720"/>
            <a:ext cx="8748464" cy="5805264"/>
          </a:xfrm>
        </p:spPr>
        <p:txBody>
          <a:bodyPr>
            <a:normAutofit/>
          </a:bodyPr>
          <a:lstStyle/>
          <a:p>
            <a:pPr>
              <a:lnSpc>
                <a:spcPct val="160000"/>
              </a:lnSpc>
            </a:pPr>
            <a:r>
              <a:rPr lang="en-IN" dirty="0"/>
              <a:t>0.25% of the value of estimated geological reserves of the coal mine </a:t>
            </a:r>
          </a:p>
          <a:p>
            <a:pPr lvl="1">
              <a:lnSpc>
                <a:spcPct val="160000"/>
              </a:lnSpc>
            </a:pPr>
            <a:r>
              <a:rPr lang="en-IN" dirty="0"/>
              <a:t>capped at Rs. 100 crore for mines with geological reserves up to 200 MT</a:t>
            </a:r>
          </a:p>
          <a:p>
            <a:pPr lvl="1">
              <a:lnSpc>
                <a:spcPct val="160000"/>
              </a:lnSpc>
            </a:pPr>
            <a:r>
              <a:rPr lang="en-IN" dirty="0"/>
              <a:t>capped at Rs. 500 crore for geological reserves above 200 MT</a:t>
            </a:r>
          </a:p>
          <a:p>
            <a:pPr>
              <a:lnSpc>
                <a:spcPct val="160000"/>
              </a:lnSpc>
            </a:pPr>
            <a:r>
              <a:rPr lang="en-IN" dirty="0"/>
              <a:t>Value of estimated geological reserves shall be equal to the product of </a:t>
            </a:r>
          </a:p>
          <a:p>
            <a:pPr lvl="1">
              <a:lnSpc>
                <a:spcPct val="160000"/>
              </a:lnSpc>
            </a:pPr>
            <a:r>
              <a:rPr lang="en-IN" dirty="0"/>
              <a:t>Geological reserves in the coal mine as given in the Geological Report; and </a:t>
            </a:r>
          </a:p>
          <a:p>
            <a:pPr lvl="1">
              <a:lnSpc>
                <a:spcPct val="160000"/>
              </a:lnSpc>
            </a:pPr>
            <a:r>
              <a:rPr lang="en-IN" dirty="0"/>
              <a:t>Representative price of relevant grade of coal based on National Coal Index</a:t>
            </a:r>
          </a:p>
          <a:p>
            <a:pPr>
              <a:lnSpc>
                <a:spcPct val="160000"/>
              </a:lnSpc>
            </a:pPr>
            <a:r>
              <a:rPr lang="en-IN" dirty="0"/>
              <a:t>For fully explored mines, upfront amount has been given in the mine-specific tender document as well as uploaded on MSTC website</a:t>
            </a:r>
          </a:p>
          <a:p>
            <a:pPr>
              <a:lnSpc>
                <a:spcPct val="160000"/>
              </a:lnSpc>
            </a:pPr>
            <a:r>
              <a:rPr lang="en-IN" dirty="0"/>
              <a:t>For partially explored mines, upfront amount shall be calculated upon in-principle approval of mining plan</a:t>
            </a:r>
          </a:p>
          <a:p>
            <a:pPr>
              <a:lnSpc>
                <a:spcPct val="160000"/>
              </a:lnSpc>
            </a:pPr>
            <a:endParaRPr lang="en-IN" dirty="0"/>
          </a:p>
          <a:p>
            <a:pPr>
              <a:lnSpc>
                <a:spcPct val="160000"/>
              </a:lnSpc>
            </a:pPr>
            <a:endParaRPr lang="en-IN" dirty="0"/>
          </a:p>
        </p:txBody>
      </p:sp>
      <p:sp>
        <p:nvSpPr>
          <p:cNvPr id="6" name="Title 1">
            <a:extLst>
              <a:ext uri="{FF2B5EF4-FFF2-40B4-BE49-F238E27FC236}">
                <a16:creationId xmlns:a16="http://schemas.microsoft.com/office/drawing/2014/main" id="{06FDB30F-7F23-4ACD-848A-04D2A1D78101}"/>
              </a:ext>
            </a:extLst>
          </p:cNvPr>
          <p:cNvSpPr>
            <a:spLocks noGrp="1"/>
          </p:cNvSpPr>
          <p:nvPr>
            <p:ph type="title"/>
          </p:nvPr>
        </p:nvSpPr>
        <p:spPr>
          <a:xfrm>
            <a:off x="628650" y="-99392"/>
            <a:ext cx="7886700" cy="1325563"/>
          </a:xfrm>
        </p:spPr>
        <p:txBody>
          <a:bodyPr/>
          <a:lstStyle/>
          <a:p>
            <a:r>
              <a:rPr lang="en-US" b="1" dirty="0"/>
              <a:t>Upfront Amount</a:t>
            </a:r>
          </a:p>
        </p:txBody>
      </p:sp>
      <p:sp>
        <p:nvSpPr>
          <p:cNvPr id="4" name="Flowchart: Summing Junction 3">
            <a:hlinkClick r:id="rId2" action="ppaction://hlinksldjump"/>
            <a:extLst>
              <a:ext uri="{FF2B5EF4-FFF2-40B4-BE49-F238E27FC236}">
                <a16:creationId xmlns:a16="http://schemas.microsoft.com/office/drawing/2014/main" id="{120D7FF0-476F-4509-A4AE-B17D14A6B01B}"/>
              </a:ext>
            </a:extLst>
          </p:cNvPr>
          <p:cNvSpPr/>
          <p:nvPr/>
        </p:nvSpPr>
        <p:spPr>
          <a:xfrm>
            <a:off x="8748464" y="2204864"/>
            <a:ext cx="250809" cy="214750"/>
          </a:xfrm>
          <a:prstGeom prst="flowChartSummingJunction">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25390426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1358544888"/>
              </p:ext>
            </p:extLst>
          </p:nvPr>
        </p:nvGraphicFramePr>
        <p:xfrm>
          <a:off x="628650" y="2132856"/>
          <a:ext cx="8263831" cy="3061970"/>
        </p:xfrm>
        <a:graphic>
          <a:graphicData uri="http://schemas.openxmlformats.org/drawingml/2006/table">
            <a:tbl>
              <a:tblPr firstRow="1" firstCol="1" bandRow="1">
                <a:tableStyleId>{5940675A-B579-460E-94D1-54222C63F5DA}</a:tableStyleId>
              </a:tblPr>
              <a:tblGrid>
                <a:gridCol w="998925">
                  <a:extLst>
                    <a:ext uri="{9D8B030D-6E8A-4147-A177-3AD203B41FA5}">
                      <a16:colId xmlns:a16="http://schemas.microsoft.com/office/drawing/2014/main" val="20000"/>
                    </a:ext>
                  </a:extLst>
                </a:gridCol>
                <a:gridCol w="2777896">
                  <a:extLst>
                    <a:ext uri="{9D8B030D-6E8A-4147-A177-3AD203B41FA5}">
                      <a16:colId xmlns:a16="http://schemas.microsoft.com/office/drawing/2014/main" val="20002"/>
                    </a:ext>
                  </a:extLst>
                </a:gridCol>
                <a:gridCol w="2579972">
                  <a:extLst>
                    <a:ext uri="{9D8B030D-6E8A-4147-A177-3AD203B41FA5}">
                      <a16:colId xmlns:a16="http://schemas.microsoft.com/office/drawing/2014/main" val="20003"/>
                    </a:ext>
                  </a:extLst>
                </a:gridCol>
                <a:gridCol w="1907038">
                  <a:extLst>
                    <a:ext uri="{9D8B030D-6E8A-4147-A177-3AD203B41FA5}">
                      <a16:colId xmlns:a16="http://schemas.microsoft.com/office/drawing/2014/main" val="20004"/>
                    </a:ext>
                  </a:extLst>
                </a:gridCol>
              </a:tblGrid>
              <a:tr h="0">
                <a:tc>
                  <a:txBody>
                    <a:bodyPr/>
                    <a:lstStyle/>
                    <a:p>
                      <a:pPr algn="ctr">
                        <a:lnSpc>
                          <a:spcPct val="115000"/>
                        </a:lnSpc>
                        <a:spcAft>
                          <a:spcPts val="0"/>
                        </a:spcAft>
                      </a:pPr>
                      <a:r>
                        <a:rPr lang="en-IN" sz="1800" b="1" dirty="0" err="1">
                          <a:solidFill>
                            <a:schemeClr val="bg1"/>
                          </a:solidFill>
                          <a:effectLst/>
                          <a:latin typeface="Calibri "/>
                        </a:rPr>
                        <a:t>Instal</a:t>
                      </a:r>
                      <a:endParaRPr lang="en-IN" sz="1800" b="1" dirty="0">
                        <a:solidFill>
                          <a:schemeClr val="bg1"/>
                        </a:solidFill>
                        <a:effectLst/>
                        <a:latin typeface="Calibri "/>
                      </a:endParaRPr>
                    </a:p>
                    <a:p>
                      <a:pPr algn="ctr">
                        <a:lnSpc>
                          <a:spcPct val="115000"/>
                        </a:lnSpc>
                        <a:spcAft>
                          <a:spcPts val="0"/>
                        </a:spcAft>
                      </a:pPr>
                      <a:r>
                        <a:rPr lang="en-IN" sz="1800" b="1" dirty="0" err="1">
                          <a:solidFill>
                            <a:schemeClr val="bg1"/>
                          </a:solidFill>
                          <a:effectLst/>
                          <a:latin typeface="Calibri "/>
                        </a:rPr>
                        <a:t>ment</a:t>
                      </a:r>
                      <a:endParaRPr lang="en-IN" sz="1800" b="1" dirty="0">
                        <a:solidFill>
                          <a:schemeClr val="bg1"/>
                        </a:solidFill>
                        <a:effectLst/>
                        <a:latin typeface="Calibri "/>
                        <a:ea typeface="Calibri"/>
                        <a:cs typeface="Mangal"/>
                      </a:endParaRPr>
                    </a:p>
                  </a:txBody>
                  <a:tcPr marL="55617" marR="55617"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lnSpc>
                          <a:spcPct val="115000"/>
                        </a:lnSpc>
                        <a:spcAft>
                          <a:spcPts val="0"/>
                        </a:spcAft>
                      </a:pPr>
                      <a:r>
                        <a:rPr lang="en-IN" sz="1800" b="1" dirty="0">
                          <a:solidFill>
                            <a:schemeClr val="bg1"/>
                          </a:solidFill>
                          <a:effectLst/>
                          <a:latin typeface="Calibri "/>
                        </a:rPr>
                        <a:t>Fully Explored Mines under MMDR Act and CMSP Act (other than Schedule II)</a:t>
                      </a:r>
                      <a:endParaRPr lang="en-IN" sz="1800" b="1" dirty="0">
                        <a:solidFill>
                          <a:schemeClr val="bg1"/>
                        </a:solidFill>
                        <a:effectLst/>
                        <a:latin typeface="Calibri "/>
                        <a:ea typeface="Calibri"/>
                        <a:cs typeface="Mangal"/>
                      </a:endParaRPr>
                    </a:p>
                  </a:txBody>
                  <a:tcPr marL="55617" marR="55617"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lnSpc>
                          <a:spcPct val="115000"/>
                        </a:lnSpc>
                        <a:spcAft>
                          <a:spcPts val="0"/>
                        </a:spcAft>
                      </a:pPr>
                      <a:r>
                        <a:rPr lang="en-IN" sz="1800" b="1" dirty="0">
                          <a:solidFill>
                            <a:schemeClr val="bg1"/>
                          </a:solidFill>
                          <a:effectLst/>
                          <a:latin typeface="Calibri "/>
                        </a:rPr>
                        <a:t>Partially Explored Mines under MMDR Act and CMSP</a:t>
                      </a:r>
                      <a:r>
                        <a:rPr lang="en-IN" sz="1800" b="1" baseline="0" dirty="0">
                          <a:solidFill>
                            <a:schemeClr val="bg1"/>
                          </a:solidFill>
                          <a:effectLst/>
                          <a:latin typeface="Calibri "/>
                        </a:rPr>
                        <a:t> Act</a:t>
                      </a:r>
                      <a:endParaRPr lang="en-IN" sz="1800" b="1" dirty="0">
                        <a:solidFill>
                          <a:schemeClr val="bg1"/>
                        </a:solidFill>
                        <a:effectLst/>
                        <a:latin typeface="Calibri "/>
                        <a:ea typeface="Calibri"/>
                        <a:cs typeface="Mangal"/>
                      </a:endParaRPr>
                    </a:p>
                  </a:txBody>
                  <a:tcPr marL="55617" marR="55617"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lnSpc>
                          <a:spcPct val="115000"/>
                        </a:lnSpc>
                        <a:spcAft>
                          <a:spcPts val="0"/>
                        </a:spcAft>
                      </a:pPr>
                      <a:r>
                        <a:rPr lang="en-IN" sz="1800" b="1" dirty="0">
                          <a:solidFill>
                            <a:schemeClr val="bg1"/>
                          </a:solidFill>
                          <a:effectLst/>
                          <a:latin typeface="Calibri "/>
                        </a:rPr>
                        <a:t>Payable to</a:t>
                      </a:r>
                      <a:endParaRPr lang="en-IN" sz="1800" b="1" dirty="0">
                        <a:solidFill>
                          <a:schemeClr val="bg1"/>
                        </a:solidFill>
                        <a:effectLst/>
                        <a:latin typeface="Calibri "/>
                        <a:ea typeface="Calibri"/>
                        <a:cs typeface="Mangal"/>
                      </a:endParaRPr>
                    </a:p>
                  </a:txBody>
                  <a:tcPr marL="55617" marR="55617"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10000"/>
                  </a:ext>
                </a:extLst>
              </a:tr>
              <a:tr h="0">
                <a:tc>
                  <a:txBody>
                    <a:bodyPr/>
                    <a:lstStyle/>
                    <a:p>
                      <a:pPr algn="just">
                        <a:lnSpc>
                          <a:spcPct val="115000"/>
                        </a:lnSpc>
                        <a:spcAft>
                          <a:spcPts val="0"/>
                        </a:spcAft>
                      </a:pPr>
                      <a:r>
                        <a:rPr lang="en-IN" sz="1800" b="0" dirty="0">
                          <a:effectLst/>
                          <a:latin typeface="Calibri "/>
                        </a:rPr>
                        <a:t>First</a:t>
                      </a:r>
                    </a:p>
                    <a:p>
                      <a:pPr algn="just">
                        <a:lnSpc>
                          <a:spcPct val="115000"/>
                        </a:lnSpc>
                        <a:spcAft>
                          <a:spcPts val="0"/>
                        </a:spcAft>
                      </a:pPr>
                      <a:r>
                        <a:rPr lang="en-IN" sz="1800" b="0" dirty="0">
                          <a:effectLst/>
                          <a:latin typeface="Calibri "/>
                        </a:rPr>
                        <a:t> </a:t>
                      </a:r>
                      <a:endParaRPr lang="en-IN" sz="1800" b="0" dirty="0">
                        <a:effectLst/>
                        <a:latin typeface="Calibri "/>
                        <a:ea typeface="Calibri"/>
                        <a:cs typeface="Mangal"/>
                      </a:endParaRPr>
                    </a:p>
                  </a:txBody>
                  <a:tcPr marL="55617" marR="55617"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just">
                        <a:lnSpc>
                          <a:spcPct val="115000"/>
                        </a:lnSpc>
                        <a:spcAft>
                          <a:spcPts val="0"/>
                        </a:spcAft>
                      </a:pPr>
                      <a:r>
                        <a:rPr lang="en-IN" sz="1800" dirty="0">
                          <a:effectLst/>
                          <a:latin typeface="Calibri "/>
                        </a:rPr>
                        <a:t>Upon of execution of the Agreement</a:t>
                      </a:r>
                      <a:endParaRPr lang="en-IN" sz="1800" dirty="0">
                        <a:effectLst/>
                        <a:latin typeface="Calibri "/>
                        <a:ea typeface="Calibri"/>
                        <a:cs typeface="Mangal"/>
                      </a:endParaRPr>
                    </a:p>
                  </a:txBody>
                  <a:tcPr marL="55617" marR="55617"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just">
                        <a:lnSpc>
                          <a:spcPct val="115000"/>
                        </a:lnSpc>
                        <a:spcAft>
                          <a:spcPts val="0"/>
                        </a:spcAft>
                      </a:pPr>
                      <a:r>
                        <a:rPr lang="en-IN" sz="1800" dirty="0">
                          <a:effectLst/>
                          <a:latin typeface="Calibri "/>
                        </a:rPr>
                        <a:t>Upon in-principle approval the mining plan</a:t>
                      </a:r>
                      <a:endParaRPr lang="en-IN" sz="1800" dirty="0">
                        <a:effectLst/>
                        <a:latin typeface="Calibri "/>
                        <a:ea typeface="Calibri"/>
                        <a:cs typeface="Mangal"/>
                      </a:endParaRPr>
                    </a:p>
                  </a:txBody>
                  <a:tcPr marL="55617" marR="55617"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just">
                        <a:lnSpc>
                          <a:spcPct val="115000"/>
                        </a:lnSpc>
                        <a:spcAft>
                          <a:spcPts val="0"/>
                        </a:spcAft>
                      </a:pPr>
                      <a:r>
                        <a:rPr lang="en-IN" sz="1800">
                          <a:effectLst/>
                          <a:latin typeface="Calibri "/>
                        </a:rPr>
                        <a:t>Nominated Authority</a:t>
                      </a:r>
                      <a:endParaRPr lang="en-IN" sz="1800">
                        <a:effectLst/>
                        <a:latin typeface="Calibri "/>
                        <a:ea typeface="Calibri"/>
                        <a:cs typeface="Mangal"/>
                      </a:endParaRPr>
                    </a:p>
                  </a:txBody>
                  <a:tcPr marL="55617" marR="55617"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0">
                <a:tc>
                  <a:txBody>
                    <a:bodyPr/>
                    <a:lstStyle/>
                    <a:p>
                      <a:pPr algn="just">
                        <a:lnSpc>
                          <a:spcPct val="115000"/>
                        </a:lnSpc>
                        <a:spcAft>
                          <a:spcPts val="0"/>
                        </a:spcAft>
                      </a:pPr>
                      <a:r>
                        <a:rPr lang="en-IN" sz="1800" b="0">
                          <a:effectLst/>
                          <a:latin typeface="Calibri "/>
                        </a:rPr>
                        <a:t>Second</a:t>
                      </a:r>
                      <a:endParaRPr lang="en-IN" sz="1800" b="0">
                        <a:effectLst/>
                        <a:latin typeface="Calibri "/>
                        <a:ea typeface="Calibri"/>
                        <a:cs typeface="Mangal"/>
                      </a:endParaRPr>
                    </a:p>
                  </a:txBody>
                  <a:tcPr marL="55617" marR="55617"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gridSpan="2">
                  <a:txBody>
                    <a:bodyPr/>
                    <a:lstStyle/>
                    <a:p>
                      <a:pPr algn="just">
                        <a:lnSpc>
                          <a:spcPct val="115000"/>
                        </a:lnSpc>
                        <a:spcAft>
                          <a:spcPts val="0"/>
                        </a:spcAft>
                      </a:pPr>
                      <a:r>
                        <a:rPr lang="en-IN" sz="1800" dirty="0">
                          <a:effectLst/>
                          <a:latin typeface="Calibri "/>
                        </a:rPr>
                        <a:t>Upon execution of the mining lease or order by the Central Government under Section 11 (1) of CBA Act 1957, as the case may be</a:t>
                      </a:r>
                      <a:endParaRPr lang="en-IN" sz="1800" dirty="0">
                        <a:effectLst/>
                        <a:latin typeface="Calibri "/>
                        <a:ea typeface="Calibri"/>
                        <a:cs typeface="Mangal"/>
                      </a:endParaRPr>
                    </a:p>
                  </a:txBody>
                  <a:tcPr marL="55617" marR="55617"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hMerge="1">
                  <a:txBody>
                    <a:bodyPr/>
                    <a:lstStyle/>
                    <a:p>
                      <a:pPr algn="just">
                        <a:lnSpc>
                          <a:spcPct val="115000"/>
                        </a:lnSpc>
                        <a:spcAft>
                          <a:spcPts val="0"/>
                        </a:spcAft>
                      </a:pPr>
                      <a:endParaRPr lang="en-IN" sz="1600" dirty="0">
                        <a:effectLst/>
                        <a:latin typeface="Garamond" panose="02020404030301010803" pitchFamily="18" charset="0"/>
                        <a:ea typeface="Calibri"/>
                        <a:cs typeface="Mangal"/>
                      </a:endParaRPr>
                    </a:p>
                  </a:txBody>
                  <a:tcPr marL="55617" marR="55617"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just">
                        <a:lnSpc>
                          <a:spcPct val="115000"/>
                        </a:lnSpc>
                        <a:spcAft>
                          <a:spcPts val="0"/>
                        </a:spcAft>
                      </a:pPr>
                      <a:r>
                        <a:rPr lang="en-IN" sz="1800">
                          <a:effectLst/>
                          <a:latin typeface="Calibri "/>
                        </a:rPr>
                        <a:t>State Government</a:t>
                      </a:r>
                      <a:endParaRPr lang="en-IN" sz="1800">
                        <a:effectLst/>
                        <a:latin typeface="Calibri "/>
                        <a:ea typeface="Calibri"/>
                        <a:cs typeface="Mangal"/>
                      </a:endParaRPr>
                    </a:p>
                  </a:txBody>
                  <a:tcPr marL="55617" marR="55617"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0">
                <a:tc>
                  <a:txBody>
                    <a:bodyPr/>
                    <a:lstStyle/>
                    <a:p>
                      <a:pPr algn="just">
                        <a:lnSpc>
                          <a:spcPct val="115000"/>
                        </a:lnSpc>
                        <a:spcAft>
                          <a:spcPts val="0"/>
                        </a:spcAft>
                      </a:pPr>
                      <a:r>
                        <a:rPr lang="en-IN" sz="1800" b="0" dirty="0">
                          <a:effectLst/>
                          <a:latin typeface="Calibri "/>
                        </a:rPr>
                        <a:t>Third </a:t>
                      </a:r>
                      <a:endParaRPr lang="en-IN" sz="1800" b="0" dirty="0">
                        <a:effectLst/>
                        <a:latin typeface="Calibri "/>
                        <a:ea typeface="Calibri"/>
                        <a:cs typeface="Mangal"/>
                      </a:endParaRPr>
                    </a:p>
                  </a:txBody>
                  <a:tcPr marL="55617" marR="55617"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gridSpan="2">
                  <a:txBody>
                    <a:bodyPr/>
                    <a:lstStyle/>
                    <a:p>
                      <a:pPr algn="just">
                        <a:lnSpc>
                          <a:spcPct val="115000"/>
                        </a:lnSpc>
                        <a:spcAft>
                          <a:spcPts val="0"/>
                        </a:spcAft>
                      </a:pPr>
                      <a:r>
                        <a:rPr lang="en-IN" sz="1800" dirty="0">
                          <a:effectLst/>
                          <a:latin typeface="Calibri "/>
                        </a:rPr>
                        <a:t>Upon grant of the mine opening permission </a:t>
                      </a:r>
                      <a:endParaRPr lang="en-IN" sz="1800" dirty="0">
                        <a:effectLst/>
                        <a:latin typeface="Calibri "/>
                        <a:ea typeface="Calibri"/>
                        <a:cs typeface="Mangal"/>
                      </a:endParaRPr>
                    </a:p>
                  </a:txBody>
                  <a:tcPr marL="55617" marR="55617"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hMerge="1">
                  <a:txBody>
                    <a:bodyPr/>
                    <a:lstStyle/>
                    <a:p>
                      <a:pPr algn="just">
                        <a:lnSpc>
                          <a:spcPct val="115000"/>
                        </a:lnSpc>
                        <a:spcAft>
                          <a:spcPts val="0"/>
                        </a:spcAft>
                      </a:pPr>
                      <a:endParaRPr lang="en-IN" sz="1600" dirty="0">
                        <a:effectLst/>
                        <a:latin typeface="Garamond" panose="02020404030301010803" pitchFamily="18" charset="0"/>
                        <a:ea typeface="Calibri"/>
                        <a:cs typeface="Mangal"/>
                      </a:endParaRPr>
                    </a:p>
                  </a:txBody>
                  <a:tcPr marL="55617" marR="55617"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just">
                        <a:lnSpc>
                          <a:spcPct val="115000"/>
                        </a:lnSpc>
                        <a:spcAft>
                          <a:spcPts val="0"/>
                        </a:spcAft>
                      </a:pPr>
                      <a:r>
                        <a:rPr lang="en-IN" sz="1800" dirty="0">
                          <a:effectLst/>
                          <a:latin typeface="Calibri "/>
                        </a:rPr>
                        <a:t>State Government</a:t>
                      </a:r>
                      <a:endParaRPr lang="en-IN" sz="1800" dirty="0">
                        <a:effectLst/>
                        <a:latin typeface="Calibri "/>
                        <a:ea typeface="Calibri"/>
                        <a:cs typeface="Mangal"/>
                      </a:endParaRPr>
                    </a:p>
                  </a:txBody>
                  <a:tcPr marL="55617" marR="55617"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0">
                <a:tc>
                  <a:txBody>
                    <a:bodyPr/>
                    <a:lstStyle/>
                    <a:p>
                      <a:pPr algn="just">
                        <a:lnSpc>
                          <a:spcPct val="115000"/>
                        </a:lnSpc>
                        <a:spcAft>
                          <a:spcPts val="0"/>
                        </a:spcAft>
                      </a:pPr>
                      <a:r>
                        <a:rPr lang="en-IN" sz="1800" b="0" dirty="0">
                          <a:effectLst/>
                          <a:latin typeface="Calibri "/>
                        </a:rPr>
                        <a:t>Fourth</a:t>
                      </a:r>
                      <a:endParaRPr lang="en-IN" sz="1800" b="0" dirty="0">
                        <a:effectLst/>
                        <a:latin typeface="Calibri "/>
                        <a:ea typeface="Calibri"/>
                        <a:cs typeface="Mangal"/>
                      </a:endParaRPr>
                    </a:p>
                  </a:txBody>
                  <a:tcPr marL="55617" marR="55617"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gridSpan="2">
                  <a:txBody>
                    <a:bodyPr/>
                    <a:lstStyle/>
                    <a:p>
                      <a:pPr algn="just">
                        <a:lnSpc>
                          <a:spcPct val="115000"/>
                        </a:lnSpc>
                        <a:spcAft>
                          <a:spcPts val="0"/>
                        </a:spcAft>
                      </a:pPr>
                      <a:r>
                        <a:rPr lang="en-IN" sz="1800" dirty="0">
                          <a:effectLst/>
                          <a:latin typeface="Calibri "/>
                        </a:rPr>
                        <a:t>Upon commencement of coal production</a:t>
                      </a:r>
                      <a:endParaRPr lang="en-IN" sz="1800" dirty="0">
                        <a:effectLst/>
                        <a:latin typeface="Calibri "/>
                        <a:ea typeface="Calibri"/>
                        <a:cs typeface="Mangal"/>
                      </a:endParaRPr>
                    </a:p>
                  </a:txBody>
                  <a:tcPr marL="55617" marR="55617"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hMerge="1">
                  <a:txBody>
                    <a:bodyPr/>
                    <a:lstStyle/>
                    <a:p>
                      <a:pPr algn="just">
                        <a:lnSpc>
                          <a:spcPct val="115000"/>
                        </a:lnSpc>
                        <a:spcAft>
                          <a:spcPts val="0"/>
                        </a:spcAft>
                      </a:pPr>
                      <a:endParaRPr lang="en-IN" sz="1600" dirty="0">
                        <a:effectLst/>
                        <a:latin typeface="Garamond" panose="02020404030301010803" pitchFamily="18" charset="0"/>
                        <a:ea typeface="Calibri"/>
                        <a:cs typeface="Mangal"/>
                      </a:endParaRPr>
                    </a:p>
                  </a:txBody>
                  <a:tcPr marL="55617" marR="55617"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just">
                        <a:lnSpc>
                          <a:spcPct val="115000"/>
                        </a:lnSpc>
                        <a:spcAft>
                          <a:spcPts val="0"/>
                        </a:spcAft>
                      </a:pPr>
                      <a:r>
                        <a:rPr lang="en-IN" sz="1800" dirty="0">
                          <a:effectLst/>
                          <a:latin typeface="Calibri "/>
                        </a:rPr>
                        <a:t>State Government</a:t>
                      </a:r>
                      <a:endParaRPr lang="en-IN" sz="1800" dirty="0">
                        <a:effectLst/>
                        <a:latin typeface="Calibri "/>
                        <a:ea typeface="Calibri"/>
                        <a:cs typeface="Mangal"/>
                      </a:endParaRPr>
                    </a:p>
                  </a:txBody>
                  <a:tcPr marL="55617" marR="55617"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6" name="Title 1">
            <a:extLst>
              <a:ext uri="{FF2B5EF4-FFF2-40B4-BE49-F238E27FC236}">
                <a16:creationId xmlns:a16="http://schemas.microsoft.com/office/drawing/2014/main" id="{6E3DE246-FB60-40F8-8C9E-1ABC69C6C963}"/>
              </a:ext>
            </a:extLst>
          </p:cNvPr>
          <p:cNvSpPr>
            <a:spLocks noGrp="1"/>
          </p:cNvSpPr>
          <p:nvPr>
            <p:ph type="title"/>
          </p:nvPr>
        </p:nvSpPr>
        <p:spPr>
          <a:xfrm>
            <a:off x="628650" y="-128811"/>
            <a:ext cx="7886700" cy="1325563"/>
          </a:xfrm>
        </p:spPr>
        <p:txBody>
          <a:bodyPr/>
          <a:lstStyle/>
          <a:p>
            <a:r>
              <a:rPr lang="en-US" b="1" dirty="0"/>
              <a:t>Upfront Amount</a:t>
            </a:r>
          </a:p>
        </p:txBody>
      </p:sp>
      <p:sp>
        <p:nvSpPr>
          <p:cNvPr id="7" name="TextBox 6">
            <a:extLst>
              <a:ext uri="{FF2B5EF4-FFF2-40B4-BE49-F238E27FC236}">
                <a16:creationId xmlns:a16="http://schemas.microsoft.com/office/drawing/2014/main" id="{ADE0A581-FB4B-4506-8FD3-196566D8AF92}"/>
              </a:ext>
            </a:extLst>
          </p:cNvPr>
          <p:cNvSpPr txBox="1"/>
          <p:nvPr/>
        </p:nvSpPr>
        <p:spPr>
          <a:xfrm>
            <a:off x="395536" y="942833"/>
            <a:ext cx="8496944" cy="1021818"/>
          </a:xfrm>
          <a:prstGeom prst="rect">
            <a:avLst/>
          </a:prstGeom>
          <a:noFill/>
        </p:spPr>
        <p:txBody>
          <a:bodyPr wrap="square">
            <a:spAutoFit/>
          </a:bodyPr>
          <a:lstStyle/>
          <a:p>
            <a:pPr marL="285750" indent="-285750" algn="just">
              <a:lnSpc>
                <a:spcPct val="160000"/>
              </a:lnSpc>
              <a:buFont typeface="Arial" panose="020B0604020202020204" pitchFamily="34" charset="0"/>
              <a:buChar char="•"/>
            </a:pPr>
            <a:r>
              <a:rPr lang="en-IN" sz="2000" dirty="0"/>
              <a:t>Upfront Amount shall be payable by the Successful Bidder in four equal instalment of 25% each</a:t>
            </a:r>
          </a:p>
        </p:txBody>
      </p:sp>
    </p:spTree>
    <p:extLst>
      <p:ext uri="{BB962C8B-B14F-4D97-AF65-F5344CB8AC3E}">
        <p14:creationId xmlns:p14="http://schemas.microsoft.com/office/powerpoint/2010/main" val="626850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743E600-C7D8-49EF-964B-AD11541C747B}"/>
              </a:ext>
            </a:extLst>
          </p:cNvPr>
          <p:cNvSpPr>
            <a:spLocks noGrp="1"/>
          </p:cNvSpPr>
          <p:nvPr>
            <p:ph idx="1"/>
          </p:nvPr>
        </p:nvSpPr>
        <p:spPr>
          <a:xfrm>
            <a:off x="323528" y="908720"/>
            <a:ext cx="8820472" cy="5805264"/>
          </a:xfrm>
        </p:spPr>
        <p:txBody>
          <a:bodyPr>
            <a:normAutofit fontScale="92500"/>
          </a:bodyPr>
          <a:lstStyle/>
          <a:p>
            <a:pPr>
              <a:lnSpc>
                <a:spcPct val="160000"/>
              </a:lnSpc>
            </a:pPr>
            <a:r>
              <a:rPr lang="en-IN" sz="2000" dirty="0"/>
              <a:t>Upfront Amount shall be adjusted in full against monthly payments to the State Govt</a:t>
            </a:r>
          </a:p>
          <a:p>
            <a:pPr lvl="1">
              <a:lnSpc>
                <a:spcPct val="160000"/>
              </a:lnSpc>
            </a:pPr>
            <a:r>
              <a:rPr lang="en-IN" dirty="0"/>
              <a:t>Adjustments shall not exceed 50% of aggregate Monthly payments for the year</a:t>
            </a:r>
          </a:p>
          <a:p>
            <a:pPr lvl="1">
              <a:lnSpc>
                <a:spcPct val="160000"/>
              </a:lnSpc>
            </a:pPr>
            <a:r>
              <a:rPr lang="en-IN" dirty="0"/>
              <a:t>Adjustment of Upfront Amount towards Monthly Payments shall be on a monthly basis</a:t>
            </a:r>
          </a:p>
          <a:p>
            <a:pPr lvl="1">
              <a:lnSpc>
                <a:spcPct val="160000"/>
              </a:lnSpc>
            </a:pPr>
            <a:r>
              <a:rPr lang="en-IN" dirty="0"/>
              <a:t>Upfront Amount shall not be adjusted against other statutory dues including taxes, levies, royalty, contribution to NMET and DMF etc.</a:t>
            </a:r>
          </a:p>
          <a:p>
            <a:pPr>
              <a:lnSpc>
                <a:spcPct val="160000"/>
              </a:lnSpc>
            </a:pPr>
            <a:r>
              <a:rPr lang="en-IN" sz="2000" dirty="0"/>
              <a:t>Upfront Amount, including the first instalment, provided in the Tender Document may undergo revision pursuant to finalisation of the provisional Representative Price</a:t>
            </a:r>
          </a:p>
          <a:p>
            <a:pPr lvl="1">
              <a:lnSpc>
                <a:spcPct val="160000"/>
              </a:lnSpc>
            </a:pPr>
            <a:r>
              <a:rPr lang="en-IN" dirty="0"/>
              <a:t>On account of this finalisation of Representative Price, any upward or downward revision in the first instalment of the Upfront Amount shall be adjusted in the second instalment payable by the Successful Bidder to the State, along with revision in all the subsequent instalment</a:t>
            </a:r>
          </a:p>
        </p:txBody>
      </p:sp>
      <p:sp>
        <p:nvSpPr>
          <p:cNvPr id="6" name="Title 1">
            <a:extLst>
              <a:ext uri="{FF2B5EF4-FFF2-40B4-BE49-F238E27FC236}">
                <a16:creationId xmlns:a16="http://schemas.microsoft.com/office/drawing/2014/main" id="{06FDB30F-7F23-4ACD-848A-04D2A1D78101}"/>
              </a:ext>
            </a:extLst>
          </p:cNvPr>
          <p:cNvSpPr>
            <a:spLocks noGrp="1"/>
          </p:cNvSpPr>
          <p:nvPr>
            <p:ph type="title"/>
          </p:nvPr>
        </p:nvSpPr>
        <p:spPr>
          <a:xfrm>
            <a:off x="628650" y="-99392"/>
            <a:ext cx="7886700" cy="1325563"/>
          </a:xfrm>
        </p:spPr>
        <p:txBody>
          <a:bodyPr/>
          <a:lstStyle/>
          <a:p>
            <a:r>
              <a:rPr lang="en-US" b="1" dirty="0"/>
              <a:t>Upfront Amount</a:t>
            </a:r>
          </a:p>
        </p:txBody>
      </p:sp>
    </p:spTree>
    <p:extLst>
      <p:ext uri="{BB962C8B-B14F-4D97-AF65-F5344CB8AC3E}">
        <p14:creationId xmlns:p14="http://schemas.microsoft.com/office/powerpoint/2010/main" val="17543882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0EF0BE-2621-4C0D-9ECE-593F3A7F1904}"/>
              </a:ext>
            </a:extLst>
          </p:cNvPr>
          <p:cNvSpPr>
            <a:spLocks noGrp="1"/>
          </p:cNvSpPr>
          <p:nvPr>
            <p:ph type="title"/>
          </p:nvPr>
        </p:nvSpPr>
        <p:spPr>
          <a:xfrm>
            <a:off x="628650" y="-99392"/>
            <a:ext cx="7886700" cy="1325563"/>
          </a:xfrm>
        </p:spPr>
        <p:txBody>
          <a:bodyPr/>
          <a:lstStyle/>
          <a:p>
            <a:r>
              <a:rPr lang="en-IN" b="1" dirty="0"/>
              <a:t>Fixed Amount</a:t>
            </a:r>
          </a:p>
        </p:txBody>
      </p:sp>
      <p:sp>
        <p:nvSpPr>
          <p:cNvPr id="3" name="Content Placeholder 2">
            <a:extLst>
              <a:ext uri="{FF2B5EF4-FFF2-40B4-BE49-F238E27FC236}">
                <a16:creationId xmlns:a16="http://schemas.microsoft.com/office/drawing/2014/main" id="{B6EF6E4D-7466-4180-930C-D2A7A345F956}"/>
              </a:ext>
            </a:extLst>
          </p:cNvPr>
          <p:cNvSpPr>
            <a:spLocks noGrp="1"/>
          </p:cNvSpPr>
          <p:nvPr>
            <p:ph idx="1"/>
          </p:nvPr>
        </p:nvSpPr>
        <p:spPr>
          <a:xfrm>
            <a:off x="323528" y="908720"/>
            <a:ext cx="8640960" cy="5616624"/>
          </a:xfrm>
        </p:spPr>
        <p:txBody>
          <a:bodyPr>
            <a:normAutofit fontScale="92500" lnSpcReduction="10000"/>
          </a:bodyPr>
          <a:lstStyle/>
          <a:p>
            <a:pPr algn="just">
              <a:lnSpc>
                <a:spcPct val="150000"/>
              </a:lnSpc>
              <a:spcBef>
                <a:spcPts val="0"/>
              </a:spcBef>
            </a:pPr>
            <a:r>
              <a:rPr lang="en-IN" dirty="0"/>
              <a:t>Successful Bidder shall pay the Fixed Amount prior to issuance of Vesting/ Allocation Order</a:t>
            </a:r>
          </a:p>
          <a:p>
            <a:pPr algn="just">
              <a:lnSpc>
                <a:spcPct val="150000"/>
              </a:lnSpc>
              <a:spcBef>
                <a:spcPts val="0"/>
              </a:spcBef>
            </a:pPr>
            <a:r>
              <a:rPr lang="en-IN" dirty="0"/>
              <a:t>Fixed Amount shall include the following, as applicable:</a:t>
            </a:r>
          </a:p>
          <a:p>
            <a:pPr marL="342900" lvl="1" indent="0" algn="just">
              <a:lnSpc>
                <a:spcPct val="150000"/>
              </a:lnSpc>
              <a:spcBef>
                <a:spcPts val="0"/>
              </a:spcBef>
              <a:buNone/>
            </a:pPr>
            <a:r>
              <a:rPr lang="en-IN" b="1" dirty="0"/>
              <a:t>Mines under CM(SP) Act</a:t>
            </a:r>
          </a:p>
          <a:p>
            <a:pPr lvl="1" algn="just">
              <a:lnSpc>
                <a:spcPct val="150000"/>
              </a:lnSpc>
              <a:spcBef>
                <a:spcPts val="0"/>
              </a:spcBef>
            </a:pPr>
            <a:r>
              <a:rPr lang="en-IN" dirty="0"/>
              <a:t>Value of land and mine infrastructure</a:t>
            </a:r>
          </a:p>
          <a:p>
            <a:pPr lvl="1" algn="just">
              <a:lnSpc>
                <a:spcPct val="150000"/>
              </a:lnSpc>
              <a:spcBef>
                <a:spcPts val="0"/>
              </a:spcBef>
            </a:pPr>
            <a:r>
              <a:rPr lang="en-IN" dirty="0"/>
              <a:t>Cost borne by prior allottee for obtaining statutory licenses, clearances, consents etc.</a:t>
            </a:r>
          </a:p>
          <a:p>
            <a:pPr lvl="1" algn="just">
              <a:lnSpc>
                <a:spcPct val="150000"/>
              </a:lnSpc>
              <a:spcBef>
                <a:spcPts val="0"/>
              </a:spcBef>
            </a:pPr>
            <a:r>
              <a:rPr lang="en-IN" dirty="0"/>
              <a:t>Cost borne by prior allottee for preparation of geological report</a:t>
            </a:r>
          </a:p>
          <a:p>
            <a:pPr lvl="1" algn="just">
              <a:lnSpc>
                <a:spcPct val="150000"/>
              </a:lnSpc>
              <a:spcBef>
                <a:spcPts val="0"/>
              </a:spcBef>
            </a:pPr>
            <a:r>
              <a:rPr lang="en-IN" dirty="0"/>
              <a:t>Cost incurred by CMPDIL for preparation of the mine dossier including block boundary and financial valuation along with applicable taxes</a:t>
            </a:r>
          </a:p>
          <a:p>
            <a:pPr marL="342900" lvl="1" indent="0" algn="just">
              <a:lnSpc>
                <a:spcPct val="150000"/>
              </a:lnSpc>
              <a:spcBef>
                <a:spcPts val="0"/>
              </a:spcBef>
              <a:buNone/>
            </a:pPr>
            <a:r>
              <a:rPr lang="en-IN" b="1" dirty="0"/>
              <a:t>Mines under MMDR Act</a:t>
            </a:r>
          </a:p>
          <a:p>
            <a:pPr lvl="1" algn="just">
              <a:lnSpc>
                <a:spcPct val="150000"/>
              </a:lnSpc>
              <a:spcBef>
                <a:spcPts val="0"/>
              </a:spcBef>
            </a:pPr>
            <a:r>
              <a:rPr lang="en-IN" dirty="0"/>
              <a:t>Cost incurred by CMPDIL and other Government agencies, if any, in deriving detailed geographical boundary coordinates and in preparing geological report, if any</a:t>
            </a:r>
          </a:p>
          <a:p>
            <a:pPr lvl="1" algn="just">
              <a:lnSpc>
                <a:spcPct val="150000"/>
              </a:lnSpc>
              <a:spcBef>
                <a:spcPts val="0"/>
              </a:spcBef>
            </a:pPr>
            <a:r>
              <a:rPr lang="en-IN" dirty="0"/>
              <a:t>Cost incurred by CMPDIL for preparation of the mine dossier including block boundary and financial valuation along with applicable taxes</a:t>
            </a:r>
          </a:p>
          <a:p>
            <a:pPr lvl="1" algn="just">
              <a:lnSpc>
                <a:spcPct val="150000"/>
              </a:lnSpc>
              <a:spcBef>
                <a:spcPts val="0"/>
              </a:spcBef>
            </a:pPr>
            <a:endParaRPr lang="en-IN" dirty="0"/>
          </a:p>
          <a:p>
            <a:pPr lvl="1" algn="just">
              <a:lnSpc>
                <a:spcPct val="150000"/>
              </a:lnSpc>
              <a:spcBef>
                <a:spcPts val="0"/>
              </a:spcBef>
            </a:pPr>
            <a:endParaRPr lang="en-IN" dirty="0"/>
          </a:p>
          <a:p>
            <a:pPr lvl="1" algn="just">
              <a:lnSpc>
                <a:spcPct val="150000"/>
              </a:lnSpc>
              <a:spcBef>
                <a:spcPts val="0"/>
              </a:spcBef>
            </a:pPr>
            <a:endParaRPr lang="en-IN" dirty="0"/>
          </a:p>
          <a:p>
            <a:pPr algn="just">
              <a:lnSpc>
                <a:spcPct val="150000"/>
              </a:lnSpc>
              <a:spcBef>
                <a:spcPts val="0"/>
              </a:spcBef>
            </a:pPr>
            <a:endParaRPr lang="en-IN" dirty="0"/>
          </a:p>
        </p:txBody>
      </p:sp>
    </p:spTree>
    <p:extLst>
      <p:ext uri="{BB962C8B-B14F-4D97-AF65-F5344CB8AC3E}">
        <p14:creationId xmlns:p14="http://schemas.microsoft.com/office/powerpoint/2010/main" val="41175185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32591749"/>
              </p:ext>
            </p:extLst>
          </p:nvPr>
        </p:nvGraphicFramePr>
        <p:xfrm>
          <a:off x="323528" y="908720"/>
          <a:ext cx="8568950" cy="5536080"/>
        </p:xfrm>
        <a:graphic>
          <a:graphicData uri="http://schemas.openxmlformats.org/drawingml/2006/table">
            <a:tbl>
              <a:tblPr firstRow="1" firstCol="1" bandRow="1">
                <a:tableStyleId>{5940675A-B579-460E-94D1-54222C63F5DA}</a:tableStyleId>
              </a:tblPr>
              <a:tblGrid>
                <a:gridCol w="1728192">
                  <a:extLst>
                    <a:ext uri="{9D8B030D-6E8A-4147-A177-3AD203B41FA5}">
                      <a16:colId xmlns:a16="http://schemas.microsoft.com/office/drawing/2014/main" val="20000"/>
                    </a:ext>
                  </a:extLst>
                </a:gridCol>
                <a:gridCol w="3984441">
                  <a:extLst>
                    <a:ext uri="{9D8B030D-6E8A-4147-A177-3AD203B41FA5}">
                      <a16:colId xmlns:a16="http://schemas.microsoft.com/office/drawing/2014/main" val="20001"/>
                    </a:ext>
                  </a:extLst>
                </a:gridCol>
                <a:gridCol w="2856317">
                  <a:extLst>
                    <a:ext uri="{9D8B030D-6E8A-4147-A177-3AD203B41FA5}">
                      <a16:colId xmlns:a16="http://schemas.microsoft.com/office/drawing/2014/main" val="20002"/>
                    </a:ext>
                  </a:extLst>
                </a:gridCol>
              </a:tblGrid>
              <a:tr h="272000">
                <a:tc>
                  <a:txBody>
                    <a:bodyPr/>
                    <a:lstStyle/>
                    <a:p>
                      <a:pPr marL="0" algn="just">
                        <a:lnSpc>
                          <a:spcPct val="100000"/>
                        </a:lnSpc>
                        <a:spcAft>
                          <a:spcPts val="0"/>
                        </a:spcAft>
                      </a:pPr>
                      <a:r>
                        <a:rPr lang="en-IN" sz="1800" b="1" dirty="0">
                          <a:solidFill>
                            <a:schemeClr val="bg1"/>
                          </a:solidFill>
                          <a:effectLst/>
                          <a:latin typeface="+mn-lt"/>
                          <a:ea typeface="Calibri"/>
                          <a:cs typeface="Times New Roman"/>
                        </a:rPr>
                        <a:t>Particulars</a:t>
                      </a: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lumMod val="75000"/>
                      </a:schemeClr>
                    </a:solidFill>
                  </a:tcPr>
                </a:tc>
                <a:tc>
                  <a:txBody>
                    <a:bodyPr/>
                    <a:lstStyle/>
                    <a:p>
                      <a:pPr marL="0" algn="just">
                        <a:lnSpc>
                          <a:spcPct val="100000"/>
                        </a:lnSpc>
                        <a:spcAft>
                          <a:spcPts val="0"/>
                        </a:spcAft>
                      </a:pPr>
                      <a:r>
                        <a:rPr lang="en-IN" sz="1800" b="1" dirty="0">
                          <a:solidFill>
                            <a:schemeClr val="bg1"/>
                          </a:solidFill>
                          <a:effectLst/>
                          <a:latin typeface="+mn-lt"/>
                        </a:rPr>
                        <a:t>Fully Explored Mines</a:t>
                      </a:r>
                      <a:endParaRPr lang="en-IN" sz="1800" b="1" dirty="0">
                        <a:solidFill>
                          <a:schemeClr val="bg1"/>
                        </a:solidFill>
                        <a:effectLst/>
                        <a:latin typeface="+mn-lt"/>
                        <a:ea typeface="Calibri"/>
                        <a:cs typeface="Times New Roman"/>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lumMod val="75000"/>
                      </a:schemeClr>
                    </a:solidFill>
                  </a:tcPr>
                </a:tc>
                <a:tc>
                  <a:txBody>
                    <a:bodyPr/>
                    <a:lstStyle/>
                    <a:p>
                      <a:pPr marL="0" algn="just">
                        <a:lnSpc>
                          <a:spcPct val="100000"/>
                        </a:lnSpc>
                        <a:spcAft>
                          <a:spcPts val="0"/>
                        </a:spcAft>
                      </a:pPr>
                      <a:r>
                        <a:rPr lang="en-IN" sz="1800" b="1" dirty="0">
                          <a:solidFill>
                            <a:schemeClr val="bg1"/>
                          </a:solidFill>
                          <a:effectLst/>
                          <a:latin typeface="+mn-lt"/>
                        </a:rPr>
                        <a:t>Partially Explored Mines</a:t>
                      </a:r>
                      <a:endParaRPr lang="en-IN" sz="1800" b="1" dirty="0">
                        <a:solidFill>
                          <a:schemeClr val="bg1"/>
                        </a:solidFill>
                        <a:effectLst/>
                        <a:latin typeface="+mn-lt"/>
                        <a:ea typeface="Calibri"/>
                        <a:cs typeface="Times New Roman"/>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10000"/>
                  </a:ext>
                </a:extLst>
              </a:tr>
              <a:tr h="1888240">
                <a:tc>
                  <a:txBody>
                    <a:bodyPr/>
                    <a:lstStyle/>
                    <a:p>
                      <a:pPr marL="0" algn="just">
                        <a:lnSpc>
                          <a:spcPct val="100000"/>
                        </a:lnSpc>
                        <a:spcAft>
                          <a:spcPts val="0"/>
                        </a:spcAft>
                      </a:pPr>
                      <a:r>
                        <a:rPr lang="en-IN" sz="1800" b="1" dirty="0">
                          <a:effectLst/>
                          <a:latin typeface="+mn-lt"/>
                        </a:rPr>
                        <a:t>Amount</a:t>
                      </a:r>
                      <a:endParaRPr lang="en-IN" sz="1800" b="1" dirty="0">
                        <a:effectLst/>
                        <a:latin typeface="+mn-lt"/>
                        <a:ea typeface="Calibri"/>
                        <a:cs typeface="Times New Roman"/>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lvl="0" algn="just">
                        <a:lnSpc>
                          <a:spcPct val="100000"/>
                        </a:lnSpc>
                      </a:pPr>
                      <a:r>
                        <a:rPr lang="en-IN" sz="1800" dirty="0">
                          <a:latin typeface="+mn-lt"/>
                        </a:rPr>
                        <a:t>65% of aggregate of:-</a:t>
                      </a:r>
                    </a:p>
                    <a:p>
                      <a:pPr marL="268288" lvl="1" indent="-268288" algn="just">
                        <a:lnSpc>
                          <a:spcPct val="100000"/>
                        </a:lnSpc>
                        <a:buFont typeface="+mj-lt"/>
                        <a:buAutoNum type="romanLcPeriod"/>
                      </a:pPr>
                      <a:r>
                        <a:rPr lang="en-IN" sz="1800" kern="1200" dirty="0">
                          <a:latin typeface="+mn-lt"/>
                        </a:rPr>
                        <a:t>One</a:t>
                      </a:r>
                      <a:r>
                        <a:rPr lang="en-IN" sz="1800" dirty="0">
                          <a:latin typeface="+mn-lt"/>
                        </a:rPr>
                        <a:t> year royalty, based on PRC; and </a:t>
                      </a:r>
                    </a:p>
                    <a:p>
                      <a:pPr marL="268288" lvl="1" indent="-268288" algn="just">
                        <a:lnSpc>
                          <a:spcPct val="100000"/>
                        </a:lnSpc>
                        <a:buFont typeface="+mj-lt"/>
                        <a:buAutoNum type="romanLcPeriod"/>
                      </a:pPr>
                      <a:r>
                        <a:rPr lang="en-IN" sz="1800" dirty="0">
                          <a:latin typeface="+mn-lt"/>
                        </a:rPr>
                        <a:t>One year revenue share computed on the basis of PRC of mine as per approved Mining Plan</a:t>
                      </a:r>
                      <a:r>
                        <a:rPr lang="en-IN" sz="1800" baseline="0" dirty="0">
                          <a:latin typeface="+mn-lt"/>
                        </a:rPr>
                        <a:t> (</a:t>
                      </a:r>
                      <a:r>
                        <a:rPr lang="en-IN" sz="1800" dirty="0">
                          <a:latin typeface="+mn-lt"/>
                        </a:rPr>
                        <a:t>PRC X Final Offer X Representative Price after adjustment with latest available sub-index of National Coal Index) </a:t>
                      </a: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IN" sz="1800" dirty="0">
                          <a:latin typeface="+mn-lt"/>
                        </a:rPr>
                        <a:t>Before in-principle approval of Mining Plan:- 25% of estimated exploration expense</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en-IN" sz="1800" dirty="0">
                        <a:latin typeface="+mn-lt"/>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en-IN" sz="1800" dirty="0">
                          <a:latin typeface="+mn-lt"/>
                        </a:rPr>
                        <a:t>After in-principle approval of Mining Plan:-  Same as fully explored mines</a:t>
                      </a: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816000">
                <a:tc>
                  <a:txBody>
                    <a:bodyPr/>
                    <a:lstStyle/>
                    <a:p>
                      <a:pPr marL="0" lvl="1" indent="-361950" algn="just" defTabSz="914400" rtl="0" eaLnBrk="1" latinLnBrk="0" hangingPunct="1">
                        <a:lnSpc>
                          <a:spcPct val="100000"/>
                        </a:lnSpc>
                        <a:spcAft>
                          <a:spcPts val="0"/>
                        </a:spcAft>
                      </a:pPr>
                      <a:r>
                        <a:rPr lang="en-IN" sz="1800" b="1" kern="1200" dirty="0">
                          <a:solidFill>
                            <a:schemeClr val="tx1"/>
                          </a:solidFill>
                          <a:latin typeface="+mn-lt"/>
                          <a:ea typeface="+mn-ea"/>
                          <a:cs typeface="+mn-cs"/>
                        </a:rPr>
                        <a:t>Mine Plan not available (in case of fully explored mines)</a:t>
                      </a: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gridSpan="2">
                  <a:txBody>
                    <a:bodyPr/>
                    <a:lstStyle/>
                    <a:p>
                      <a:pPr marL="0" lvl="1" indent="-361950" algn="just" defTabSz="914400" rtl="0" eaLnBrk="1" latinLnBrk="0" hangingPunct="1">
                        <a:lnSpc>
                          <a:spcPct val="100000"/>
                        </a:lnSpc>
                        <a:buFont typeface="Arial" pitchFamily="34" charset="0"/>
                        <a:buNone/>
                      </a:pPr>
                      <a:r>
                        <a:rPr lang="en-IN" sz="1800" kern="1200" dirty="0">
                          <a:solidFill>
                            <a:schemeClr val="tx1"/>
                          </a:solidFill>
                          <a:latin typeface="+mn-lt"/>
                          <a:ea typeface="+mn-ea"/>
                          <a:cs typeface="+mn-cs"/>
                        </a:rPr>
                        <a:t>To be estimated on the basis of an indicative PRC as provided in the Tender Document</a:t>
                      </a:r>
                    </a:p>
                    <a:p>
                      <a:pPr marL="0" lvl="1" indent="-361950" algn="just" defTabSz="914400" rtl="0" eaLnBrk="1" latinLnBrk="0" hangingPunct="1">
                        <a:lnSpc>
                          <a:spcPct val="100000"/>
                        </a:lnSpc>
                        <a:buFont typeface="Arial" pitchFamily="34" charset="0"/>
                        <a:buNone/>
                      </a:pPr>
                      <a:r>
                        <a:rPr lang="en-IN" sz="1800" kern="1200" dirty="0">
                          <a:solidFill>
                            <a:schemeClr val="tx1"/>
                          </a:solidFill>
                          <a:latin typeface="+mn-lt"/>
                          <a:ea typeface="+mn-ea"/>
                          <a:cs typeface="+mn-cs"/>
                        </a:rPr>
                        <a:t>Upon in-principle approval of Mining Plan, a revised Performance Security to be submitted</a:t>
                      </a:r>
                      <a:r>
                        <a:rPr lang="en-IN" sz="1800" kern="1200" baseline="0" dirty="0">
                          <a:solidFill>
                            <a:schemeClr val="tx1"/>
                          </a:solidFill>
                          <a:latin typeface="+mn-lt"/>
                          <a:ea typeface="+mn-ea"/>
                          <a:cs typeface="+mn-cs"/>
                        </a:rPr>
                        <a:t> </a:t>
                      </a:r>
                      <a:r>
                        <a:rPr lang="en-IN" sz="1800" kern="1200" dirty="0">
                          <a:solidFill>
                            <a:schemeClr val="tx1"/>
                          </a:solidFill>
                          <a:latin typeface="+mn-lt"/>
                          <a:ea typeface="+mn-ea"/>
                          <a:cs typeface="+mn-cs"/>
                        </a:rPr>
                        <a:t>on the basis of approved Mining Plan</a:t>
                      </a:r>
                      <a:endParaRPr lang="en-US" sz="1800" kern="1200" dirty="0">
                        <a:solidFill>
                          <a:schemeClr val="tx1"/>
                        </a:solidFill>
                        <a:latin typeface="+mn-lt"/>
                        <a:ea typeface="+mn-ea"/>
                        <a:cs typeface="+mn-cs"/>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hMerge="1">
                  <a:txBody>
                    <a:bodyPr/>
                    <a:lstStyle/>
                    <a:p>
                      <a:endParaRPr lang="en-IN"/>
                    </a:p>
                  </a:txBody>
                  <a:tcPr/>
                </a:tc>
                <a:extLst>
                  <a:ext uri="{0D108BD9-81ED-4DB2-BD59-A6C34878D82A}">
                    <a16:rowId xmlns:a16="http://schemas.microsoft.com/office/drawing/2014/main" val="2976800282"/>
                  </a:ext>
                </a:extLst>
              </a:tr>
              <a:tr h="816000">
                <a:tc>
                  <a:txBody>
                    <a:bodyPr/>
                    <a:lstStyle/>
                    <a:p>
                      <a:pPr marL="0" lvl="1" indent="-361950" algn="just" defTabSz="914400" rtl="0" eaLnBrk="1" latinLnBrk="0" hangingPunct="1">
                        <a:lnSpc>
                          <a:spcPct val="100000"/>
                        </a:lnSpc>
                        <a:spcAft>
                          <a:spcPts val="0"/>
                        </a:spcAft>
                      </a:pPr>
                      <a:r>
                        <a:rPr lang="en-IN" sz="1800" b="1" kern="1200" dirty="0">
                          <a:latin typeface="+mn-lt"/>
                        </a:rPr>
                        <a:t>Performance Security to State </a:t>
                      </a:r>
                      <a:r>
                        <a:rPr lang="en-IN" sz="1800" b="1" kern="1200" dirty="0" err="1">
                          <a:latin typeface="+mn-lt"/>
                        </a:rPr>
                        <a:t>Govt</a:t>
                      </a:r>
                      <a:endParaRPr lang="en-IN" sz="1800" b="1" kern="1200" dirty="0">
                        <a:solidFill>
                          <a:schemeClr val="tx1"/>
                        </a:solidFill>
                        <a:latin typeface="+mn-lt"/>
                        <a:ea typeface="+mn-ea"/>
                        <a:cs typeface="+mn-cs"/>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gridSpan="2">
                  <a:txBody>
                    <a:bodyPr/>
                    <a:lstStyle/>
                    <a:p>
                      <a:pPr marL="0" lvl="1" indent="-361950" algn="just" defTabSz="914400" rtl="0" eaLnBrk="1" latinLnBrk="0" hangingPunct="1">
                        <a:lnSpc>
                          <a:spcPct val="100000"/>
                        </a:lnSpc>
                        <a:buFont typeface="Arial" pitchFamily="34" charset="0"/>
                        <a:buNone/>
                      </a:pPr>
                      <a:r>
                        <a:rPr lang="en-IN" sz="1800" kern="1200" dirty="0">
                          <a:latin typeface="+mn-lt"/>
                        </a:rPr>
                        <a:t>Upon grant of mine opening permission, PBG to be submitted to the State Government for the same amount. </a:t>
                      </a:r>
                    </a:p>
                    <a:p>
                      <a:pPr marL="0" lvl="1" indent="-361950" algn="just" defTabSz="914400" rtl="0" eaLnBrk="1" latinLnBrk="0" hangingPunct="1">
                        <a:lnSpc>
                          <a:spcPct val="100000"/>
                        </a:lnSpc>
                        <a:buFont typeface="Arial" pitchFamily="34" charset="0"/>
                        <a:buNone/>
                      </a:pPr>
                      <a:r>
                        <a:rPr lang="en-IN" sz="1800" kern="1200" dirty="0">
                          <a:latin typeface="+mn-lt"/>
                        </a:rPr>
                        <a:t>The Agreement shall</a:t>
                      </a:r>
                      <a:r>
                        <a:rPr lang="en-IN" sz="1800" kern="1200" baseline="0" dirty="0">
                          <a:latin typeface="+mn-lt"/>
                        </a:rPr>
                        <a:t> be terminated and </a:t>
                      </a:r>
                      <a:r>
                        <a:rPr lang="en-IN" sz="1800" kern="1200" dirty="0">
                          <a:latin typeface="+mn-lt"/>
                        </a:rPr>
                        <a:t>the Performance Security submitted to the Nominated Authority shall be returned</a:t>
                      </a:r>
                      <a:endParaRPr lang="en-US" sz="1800" kern="1200" baseline="0" dirty="0">
                        <a:solidFill>
                          <a:schemeClr val="tx1"/>
                        </a:solidFill>
                        <a:latin typeface="+mn-lt"/>
                        <a:ea typeface="+mn-ea"/>
                        <a:cs typeface="+mn-cs"/>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10002"/>
                  </a:ext>
                </a:extLst>
              </a:tr>
              <a:tr h="540000">
                <a:tc>
                  <a:txBody>
                    <a:bodyPr/>
                    <a:lstStyle/>
                    <a:p>
                      <a:pPr marL="0" lvl="1" indent="-361950" algn="just" defTabSz="914400" rtl="0" eaLnBrk="1" latinLnBrk="0" hangingPunct="1">
                        <a:lnSpc>
                          <a:spcPct val="100000"/>
                        </a:lnSpc>
                        <a:spcAft>
                          <a:spcPts val="0"/>
                        </a:spcAft>
                      </a:pPr>
                      <a:r>
                        <a:rPr lang="en-IN" sz="1800" b="1" kern="1200" dirty="0">
                          <a:solidFill>
                            <a:schemeClr val="tx1"/>
                          </a:solidFill>
                          <a:latin typeface="+mn-lt"/>
                          <a:ea typeface="+mn-ea"/>
                          <a:cs typeface="+mn-cs"/>
                        </a:rPr>
                        <a:t>Annual Revision</a:t>
                      </a: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gridSpan="2">
                  <a:txBody>
                    <a:bodyPr/>
                    <a:lstStyle/>
                    <a:p>
                      <a:pPr marL="0" lvl="1" indent="-361950" algn="just" defTabSz="914400" rtl="0" eaLnBrk="1" latinLnBrk="0" hangingPunct="1">
                        <a:lnSpc>
                          <a:spcPct val="100000"/>
                        </a:lnSpc>
                        <a:buFont typeface="Arial" pitchFamily="34" charset="0"/>
                        <a:buNone/>
                      </a:pPr>
                      <a:r>
                        <a:rPr lang="en-US" sz="1800" kern="1200" baseline="0" dirty="0">
                          <a:solidFill>
                            <a:schemeClr val="tx1"/>
                          </a:solidFill>
                          <a:latin typeface="+mn-lt"/>
                          <a:ea typeface="+mn-ea"/>
                          <a:cs typeface="+mn-cs"/>
                        </a:rPr>
                        <a:t>Change in: </a:t>
                      </a:r>
                    </a:p>
                    <a:p>
                      <a:pPr marL="0" lvl="1" indent="-361950" algn="just" defTabSz="914400" rtl="0" eaLnBrk="1" latinLnBrk="0" hangingPunct="1">
                        <a:lnSpc>
                          <a:spcPct val="100000"/>
                        </a:lnSpc>
                        <a:buFont typeface="Arial" pitchFamily="34" charset="0"/>
                        <a:buNone/>
                      </a:pPr>
                      <a:r>
                        <a:rPr lang="en-US" sz="1800" kern="1200" baseline="0" dirty="0">
                          <a:solidFill>
                            <a:schemeClr val="tx1"/>
                          </a:solidFill>
                          <a:latin typeface="+mn-lt"/>
                          <a:ea typeface="+mn-ea"/>
                          <a:cs typeface="+mn-cs"/>
                        </a:rPr>
                        <a:t>(</a:t>
                      </a:r>
                      <a:r>
                        <a:rPr lang="en-US" sz="1800" kern="1200" baseline="0" dirty="0" err="1">
                          <a:solidFill>
                            <a:schemeClr val="tx1"/>
                          </a:solidFill>
                          <a:latin typeface="+mn-lt"/>
                          <a:ea typeface="+mn-ea"/>
                          <a:cs typeface="+mn-cs"/>
                        </a:rPr>
                        <a:t>i</a:t>
                      </a:r>
                      <a:r>
                        <a:rPr lang="en-US" sz="1800" kern="1200" baseline="0" dirty="0">
                          <a:solidFill>
                            <a:schemeClr val="tx1"/>
                          </a:solidFill>
                          <a:latin typeface="+mn-lt"/>
                          <a:ea typeface="+mn-ea"/>
                          <a:cs typeface="+mn-cs"/>
                        </a:rPr>
                        <a:t>) National Coal Index (ii) Rate of Royalty (iii) Peak Rated Capacity</a:t>
                      </a: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hMerge="1">
                  <a:txBody>
                    <a:bodyPr/>
                    <a:lstStyle/>
                    <a:p>
                      <a:endParaRPr lang="en-IN"/>
                    </a:p>
                  </a:txBody>
                  <a:tcPr/>
                </a:tc>
                <a:extLst>
                  <a:ext uri="{0D108BD9-81ED-4DB2-BD59-A6C34878D82A}">
                    <a16:rowId xmlns:a16="http://schemas.microsoft.com/office/drawing/2014/main" val="591741764"/>
                  </a:ext>
                </a:extLst>
              </a:tr>
              <a:tr h="324000">
                <a:tc>
                  <a:txBody>
                    <a:bodyPr/>
                    <a:lstStyle/>
                    <a:p>
                      <a:pPr marL="0" lvl="1" indent="-361950" algn="just" defTabSz="914400" rtl="0" eaLnBrk="1" latinLnBrk="0" hangingPunct="1">
                        <a:lnSpc>
                          <a:spcPct val="100000"/>
                        </a:lnSpc>
                        <a:spcAft>
                          <a:spcPts val="0"/>
                        </a:spcAft>
                      </a:pPr>
                      <a:r>
                        <a:rPr lang="en-IN" sz="1800" b="1" kern="1200" dirty="0">
                          <a:solidFill>
                            <a:schemeClr val="tx1"/>
                          </a:solidFill>
                          <a:latin typeface="+mn-lt"/>
                          <a:ea typeface="+mn-ea"/>
                          <a:cs typeface="+mn-cs"/>
                        </a:rPr>
                        <a:t>Appropriation </a:t>
                      </a: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gridSpan="2">
                  <a:txBody>
                    <a:bodyPr/>
                    <a:lstStyle/>
                    <a:p>
                      <a:pPr marL="0" lvl="1" indent="-361950" algn="just" defTabSz="914400" rtl="0" eaLnBrk="1" latinLnBrk="0" hangingPunct="1">
                        <a:lnSpc>
                          <a:spcPct val="100000"/>
                        </a:lnSpc>
                        <a:buFont typeface="Arial" pitchFamily="34" charset="0"/>
                        <a:buNone/>
                      </a:pPr>
                      <a:r>
                        <a:rPr lang="en-US" sz="1800" kern="1200" baseline="0" dirty="0">
                          <a:solidFill>
                            <a:schemeClr val="tx1"/>
                          </a:solidFill>
                          <a:latin typeface="+mn-lt"/>
                          <a:ea typeface="+mn-ea"/>
                          <a:cs typeface="+mn-cs"/>
                        </a:rPr>
                        <a:t>As specified in the Agreement</a:t>
                      </a: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hMerge="1">
                  <a:txBody>
                    <a:bodyPr/>
                    <a:lstStyle/>
                    <a:p>
                      <a:endParaRPr lang="en-IN"/>
                    </a:p>
                  </a:txBody>
                  <a:tcPr/>
                </a:tc>
                <a:extLst>
                  <a:ext uri="{0D108BD9-81ED-4DB2-BD59-A6C34878D82A}">
                    <a16:rowId xmlns:a16="http://schemas.microsoft.com/office/drawing/2014/main" val="2651662435"/>
                  </a:ext>
                </a:extLst>
              </a:tr>
            </a:tbl>
          </a:graphicData>
        </a:graphic>
      </p:graphicFrame>
      <p:sp>
        <p:nvSpPr>
          <p:cNvPr id="7" name="Title 1">
            <a:extLst>
              <a:ext uri="{FF2B5EF4-FFF2-40B4-BE49-F238E27FC236}">
                <a16:creationId xmlns:a16="http://schemas.microsoft.com/office/drawing/2014/main" id="{EE50FE36-2DCC-456D-A8ED-CC09CABFBEBD}"/>
              </a:ext>
            </a:extLst>
          </p:cNvPr>
          <p:cNvSpPr>
            <a:spLocks noGrp="1"/>
          </p:cNvSpPr>
          <p:nvPr>
            <p:ph type="title"/>
          </p:nvPr>
        </p:nvSpPr>
        <p:spPr>
          <a:xfrm>
            <a:off x="628650" y="-99392"/>
            <a:ext cx="7886700" cy="1325563"/>
          </a:xfrm>
        </p:spPr>
        <p:txBody>
          <a:bodyPr/>
          <a:lstStyle/>
          <a:p>
            <a:r>
              <a:rPr lang="en-IN" b="1" dirty="0"/>
              <a:t>Performance Security</a:t>
            </a:r>
          </a:p>
        </p:txBody>
      </p:sp>
      <p:sp>
        <p:nvSpPr>
          <p:cNvPr id="5" name="Flowchart: Summing Junction 4">
            <a:hlinkClick r:id="rId2" action="ppaction://hlinksldjump"/>
            <a:extLst>
              <a:ext uri="{FF2B5EF4-FFF2-40B4-BE49-F238E27FC236}">
                <a16:creationId xmlns:a16="http://schemas.microsoft.com/office/drawing/2014/main" id="{4730DE86-D010-469D-B1A0-2C720438958F}"/>
              </a:ext>
            </a:extLst>
          </p:cNvPr>
          <p:cNvSpPr/>
          <p:nvPr/>
        </p:nvSpPr>
        <p:spPr>
          <a:xfrm>
            <a:off x="7956376" y="6598626"/>
            <a:ext cx="250809" cy="214750"/>
          </a:xfrm>
          <a:prstGeom prst="flowChartSummingJunction">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37967013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FE90BF-A2DD-4E4C-A0BA-482A26837B37}"/>
              </a:ext>
            </a:extLst>
          </p:cNvPr>
          <p:cNvSpPr>
            <a:spLocks noGrp="1"/>
          </p:cNvSpPr>
          <p:nvPr>
            <p:ph type="title"/>
          </p:nvPr>
        </p:nvSpPr>
        <p:spPr>
          <a:xfrm>
            <a:off x="628650" y="-128811"/>
            <a:ext cx="7886700" cy="1325563"/>
          </a:xfrm>
        </p:spPr>
        <p:txBody>
          <a:bodyPr/>
          <a:lstStyle/>
          <a:p>
            <a:r>
              <a:rPr lang="en-IN" b="1" dirty="0"/>
              <a:t>Monthly Payments</a:t>
            </a:r>
          </a:p>
        </p:txBody>
      </p:sp>
      <p:sp>
        <p:nvSpPr>
          <p:cNvPr id="3" name="Content Placeholder 2">
            <a:extLst>
              <a:ext uri="{FF2B5EF4-FFF2-40B4-BE49-F238E27FC236}">
                <a16:creationId xmlns:a16="http://schemas.microsoft.com/office/drawing/2014/main" id="{CD75EFB7-7BCE-4193-8F65-63DF211A1544}"/>
              </a:ext>
            </a:extLst>
          </p:cNvPr>
          <p:cNvSpPr>
            <a:spLocks noGrp="1"/>
          </p:cNvSpPr>
          <p:nvPr>
            <p:ph idx="1"/>
          </p:nvPr>
        </p:nvSpPr>
        <p:spPr>
          <a:xfrm>
            <a:off x="179512" y="864095"/>
            <a:ext cx="8856984" cy="5949281"/>
          </a:xfrm>
        </p:spPr>
        <p:txBody>
          <a:bodyPr>
            <a:normAutofit fontScale="92500" lnSpcReduction="10000"/>
          </a:bodyPr>
          <a:lstStyle/>
          <a:p>
            <a:pPr>
              <a:lnSpc>
                <a:spcPct val="150000"/>
              </a:lnSpc>
              <a:spcBef>
                <a:spcPts val="0"/>
              </a:spcBef>
            </a:pPr>
            <a:r>
              <a:rPr lang="en-IN" dirty="0"/>
              <a:t>Shall be made on the basis of the Final Offer (% revenue share quoted) and monthly revenue</a:t>
            </a:r>
          </a:p>
          <a:p>
            <a:pPr>
              <a:lnSpc>
                <a:spcPct val="150000"/>
              </a:lnSpc>
              <a:spcBef>
                <a:spcPts val="0"/>
              </a:spcBef>
            </a:pPr>
            <a:r>
              <a:rPr lang="en-IN" dirty="0"/>
              <a:t>Revenue share for this purpose shall be the product of: </a:t>
            </a:r>
          </a:p>
          <a:p>
            <a:pPr lvl="1">
              <a:lnSpc>
                <a:spcPct val="150000"/>
              </a:lnSpc>
              <a:spcBef>
                <a:spcPts val="0"/>
              </a:spcBef>
            </a:pPr>
            <a:r>
              <a:rPr lang="en-IN" dirty="0"/>
              <a:t>Final Offer</a:t>
            </a:r>
          </a:p>
          <a:p>
            <a:pPr lvl="1">
              <a:lnSpc>
                <a:spcPct val="150000"/>
              </a:lnSpc>
              <a:spcBef>
                <a:spcPts val="0"/>
              </a:spcBef>
            </a:pPr>
            <a:r>
              <a:rPr lang="en-IN" dirty="0"/>
              <a:t>Quantity of coal on which statutory royalty is payable during the month</a:t>
            </a:r>
          </a:p>
          <a:p>
            <a:pPr lvl="1">
              <a:lnSpc>
                <a:spcPct val="150000"/>
              </a:lnSpc>
              <a:spcBef>
                <a:spcPts val="0"/>
              </a:spcBef>
            </a:pPr>
            <a:r>
              <a:rPr lang="en-IN" dirty="0"/>
              <a:t>Notional Price or Actual Price, whichever is higher, where</a:t>
            </a:r>
          </a:p>
          <a:p>
            <a:pPr lvl="2">
              <a:lnSpc>
                <a:spcPct val="150000"/>
              </a:lnSpc>
              <a:spcBef>
                <a:spcPts val="0"/>
              </a:spcBef>
            </a:pPr>
            <a:r>
              <a:rPr lang="en-IN" sz="1700" dirty="0"/>
              <a:t>Notional Price is the price arrived at after adjusting the Representative Price with sub-index of National Coal Index of the relevant basket of coal grade(s) on the date on which royalty becomes payable.</a:t>
            </a:r>
          </a:p>
          <a:p>
            <a:pPr lvl="3">
              <a:lnSpc>
                <a:spcPct val="150000"/>
              </a:lnSpc>
              <a:spcBef>
                <a:spcPts val="0"/>
              </a:spcBef>
            </a:pPr>
            <a:r>
              <a:rPr lang="en-IN" sz="1700" dirty="0"/>
              <a:t>Representative Price shall be a product of: </a:t>
            </a:r>
          </a:p>
          <a:p>
            <a:pPr lvl="4">
              <a:lnSpc>
                <a:spcPct val="150000"/>
              </a:lnSpc>
              <a:spcBef>
                <a:spcPts val="0"/>
              </a:spcBef>
            </a:pPr>
            <a:r>
              <a:rPr lang="en-IN" sz="1700" dirty="0"/>
              <a:t>weights of the Base year; and</a:t>
            </a:r>
          </a:p>
          <a:p>
            <a:pPr lvl="4">
              <a:lnSpc>
                <a:spcPct val="150000"/>
              </a:lnSpc>
              <a:spcBef>
                <a:spcPts val="0"/>
              </a:spcBef>
            </a:pPr>
            <a:r>
              <a:rPr lang="en-IN" sz="1700" dirty="0"/>
              <a:t>Latest available prices of these components at the time of issuance of the Tender Document</a:t>
            </a:r>
          </a:p>
          <a:p>
            <a:pPr lvl="2">
              <a:lnSpc>
                <a:spcPct val="150000"/>
              </a:lnSpc>
              <a:spcBef>
                <a:spcPts val="0"/>
              </a:spcBef>
            </a:pPr>
            <a:r>
              <a:rPr lang="en-IN" sz="1700" dirty="0"/>
              <a:t>Actual Price shall mean the sale invoice value of coal, net of statutory dues.</a:t>
            </a:r>
          </a:p>
          <a:p>
            <a:pPr>
              <a:lnSpc>
                <a:spcPct val="150000"/>
              </a:lnSpc>
              <a:spcBef>
                <a:spcPts val="0"/>
              </a:spcBef>
            </a:pPr>
            <a:r>
              <a:rPr lang="en-IN" dirty="0"/>
              <a:t>Other Statutory dues including taxes, royalty contribution to NMET and DMF etc. shall be payable as per Applicable law</a:t>
            </a:r>
          </a:p>
        </p:txBody>
      </p:sp>
      <p:sp>
        <p:nvSpPr>
          <p:cNvPr id="4" name="Flowchart: Summing Junction 3">
            <a:hlinkClick r:id="rId2" action="ppaction://hlinksldjump"/>
            <a:extLst>
              <a:ext uri="{FF2B5EF4-FFF2-40B4-BE49-F238E27FC236}">
                <a16:creationId xmlns:a16="http://schemas.microsoft.com/office/drawing/2014/main" id="{FCE75937-6BFF-46EC-A2D3-55381C03F612}"/>
              </a:ext>
            </a:extLst>
          </p:cNvPr>
          <p:cNvSpPr/>
          <p:nvPr/>
        </p:nvSpPr>
        <p:spPr>
          <a:xfrm>
            <a:off x="7956376" y="6598626"/>
            <a:ext cx="250809" cy="214750"/>
          </a:xfrm>
          <a:prstGeom prst="flowChartSummingJunction">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15562790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F61593-B89F-47EE-8624-E43974FB6E5B}"/>
              </a:ext>
            </a:extLst>
          </p:cNvPr>
          <p:cNvSpPr>
            <a:spLocks noGrp="1"/>
          </p:cNvSpPr>
          <p:nvPr>
            <p:ph type="title"/>
          </p:nvPr>
        </p:nvSpPr>
        <p:spPr>
          <a:xfrm>
            <a:off x="628650" y="-99392"/>
            <a:ext cx="7886700" cy="1325563"/>
          </a:xfrm>
        </p:spPr>
        <p:txBody>
          <a:bodyPr/>
          <a:lstStyle/>
          <a:p>
            <a:r>
              <a:rPr lang="en-IN" b="1" dirty="0"/>
              <a:t>Incentives</a:t>
            </a:r>
          </a:p>
        </p:txBody>
      </p:sp>
      <p:sp>
        <p:nvSpPr>
          <p:cNvPr id="3" name="Content Placeholder 2">
            <a:extLst>
              <a:ext uri="{FF2B5EF4-FFF2-40B4-BE49-F238E27FC236}">
                <a16:creationId xmlns:a16="http://schemas.microsoft.com/office/drawing/2014/main" id="{971CA920-5386-459F-89FC-3C30FD0B00B0}"/>
              </a:ext>
            </a:extLst>
          </p:cNvPr>
          <p:cNvSpPr>
            <a:spLocks noGrp="1"/>
          </p:cNvSpPr>
          <p:nvPr>
            <p:ph idx="1"/>
          </p:nvPr>
        </p:nvSpPr>
        <p:spPr>
          <a:xfrm>
            <a:off x="251520" y="908720"/>
            <a:ext cx="8712968" cy="5949280"/>
          </a:xfrm>
        </p:spPr>
        <p:txBody>
          <a:bodyPr>
            <a:normAutofit/>
          </a:bodyPr>
          <a:lstStyle/>
          <a:p>
            <a:pPr marL="0" indent="0" algn="just">
              <a:lnSpc>
                <a:spcPct val="150000"/>
              </a:lnSpc>
              <a:spcBef>
                <a:spcPts val="0"/>
              </a:spcBef>
              <a:buNone/>
            </a:pPr>
            <a:r>
              <a:rPr lang="en-IN" sz="1800" b="1" dirty="0"/>
              <a:t>Early Commencement of Coal Production</a:t>
            </a:r>
          </a:p>
          <a:p>
            <a:pPr algn="just">
              <a:lnSpc>
                <a:spcPct val="150000"/>
              </a:lnSpc>
              <a:spcBef>
                <a:spcPts val="0"/>
              </a:spcBef>
            </a:pPr>
            <a:r>
              <a:rPr lang="en-IN" sz="1800" dirty="0"/>
              <a:t>Rebate of </a:t>
            </a:r>
            <a:r>
              <a:rPr lang="en-IN" sz="1800" u="sng" dirty="0"/>
              <a:t>50% on Final Offer</a:t>
            </a:r>
            <a:r>
              <a:rPr lang="en-IN" sz="1800" dirty="0"/>
              <a:t> would be allowed for the quantity of coal produced earlier than Scheduled Date of Production</a:t>
            </a:r>
          </a:p>
          <a:p>
            <a:pPr marL="0" indent="0" algn="just">
              <a:lnSpc>
                <a:spcPct val="150000"/>
              </a:lnSpc>
              <a:spcBef>
                <a:spcPts val="0"/>
              </a:spcBef>
              <a:buNone/>
            </a:pPr>
            <a:r>
              <a:rPr lang="en-IN" sz="1800" b="1" dirty="0"/>
              <a:t>Coal Gasification or Liquefaction </a:t>
            </a:r>
          </a:p>
          <a:p>
            <a:pPr algn="just">
              <a:lnSpc>
                <a:spcPct val="150000"/>
              </a:lnSpc>
              <a:spcBef>
                <a:spcPts val="0"/>
              </a:spcBef>
            </a:pPr>
            <a:r>
              <a:rPr lang="en-IN" sz="1800" dirty="0"/>
              <a:t>Rebate of </a:t>
            </a:r>
            <a:r>
              <a:rPr lang="en-IN" sz="1800" u="sng" dirty="0"/>
              <a:t>20% on Final Offer</a:t>
            </a:r>
            <a:r>
              <a:rPr lang="en-IN" sz="1800" dirty="0"/>
              <a:t> on total quantity of coal consumed in own plant(s) or plant(s) of holding, Subsidiary Company, Affiliate, Associate Company of the Successful Bidder or sold or both for Coal Gasification/ Coal Liquefaction </a:t>
            </a:r>
          </a:p>
          <a:p>
            <a:pPr algn="just">
              <a:lnSpc>
                <a:spcPct val="150000"/>
              </a:lnSpc>
              <a:spcBef>
                <a:spcPts val="0"/>
              </a:spcBef>
            </a:pPr>
            <a:r>
              <a:rPr lang="en-IN" sz="1800" dirty="0"/>
              <a:t>Subject to at least 10% of scheduled coal production as per approved Mining Plan being consumed and/or sold for Coal Gasification or Coal Liquefaction, in a year</a:t>
            </a:r>
          </a:p>
          <a:p>
            <a:pPr algn="just">
              <a:lnSpc>
                <a:spcPct val="150000"/>
              </a:lnSpc>
              <a:spcBef>
                <a:spcPts val="0"/>
              </a:spcBef>
            </a:pPr>
            <a:r>
              <a:rPr lang="en-IN" sz="1800" dirty="0"/>
              <a:t>No incentives shall be available in respect of quantity of coal produced earlier than Scheduled Date of Production and utilised in Coal Gasification/ Coal Liquefaction, if the Successful Bidder elects to avail incentives for early production in respect of such quantity of coal</a:t>
            </a:r>
          </a:p>
          <a:p>
            <a:pPr algn="just">
              <a:lnSpc>
                <a:spcPct val="150000"/>
              </a:lnSpc>
              <a:spcBef>
                <a:spcPts val="0"/>
              </a:spcBef>
            </a:pPr>
            <a:endParaRPr lang="en-IN" sz="1800" dirty="0"/>
          </a:p>
          <a:p>
            <a:pPr algn="just">
              <a:lnSpc>
                <a:spcPct val="150000"/>
              </a:lnSpc>
              <a:spcBef>
                <a:spcPts val="0"/>
              </a:spcBef>
            </a:pPr>
            <a:endParaRPr lang="en-IN" sz="1800" dirty="0"/>
          </a:p>
          <a:p>
            <a:pPr algn="just">
              <a:lnSpc>
                <a:spcPct val="150000"/>
              </a:lnSpc>
              <a:spcBef>
                <a:spcPts val="0"/>
              </a:spcBef>
            </a:pPr>
            <a:endParaRPr lang="en-IN" sz="1800" dirty="0"/>
          </a:p>
          <a:p>
            <a:pPr algn="just">
              <a:lnSpc>
                <a:spcPct val="150000"/>
              </a:lnSpc>
              <a:spcBef>
                <a:spcPts val="0"/>
              </a:spcBef>
            </a:pPr>
            <a:endParaRPr lang="en-IN" sz="1800" dirty="0"/>
          </a:p>
          <a:p>
            <a:pPr algn="just">
              <a:lnSpc>
                <a:spcPct val="150000"/>
              </a:lnSpc>
              <a:spcBef>
                <a:spcPts val="0"/>
              </a:spcBef>
            </a:pPr>
            <a:endParaRPr lang="en-IN" sz="1800" dirty="0"/>
          </a:p>
          <a:p>
            <a:pPr algn="just">
              <a:lnSpc>
                <a:spcPct val="150000"/>
              </a:lnSpc>
              <a:spcBef>
                <a:spcPts val="0"/>
              </a:spcBef>
            </a:pPr>
            <a:endParaRPr lang="en-IN" sz="1800" dirty="0"/>
          </a:p>
        </p:txBody>
      </p:sp>
      <p:sp>
        <p:nvSpPr>
          <p:cNvPr id="4" name="Flowchart: Summing Junction 3">
            <a:hlinkClick r:id="rId2" action="ppaction://hlinksldjump"/>
            <a:extLst>
              <a:ext uri="{FF2B5EF4-FFF2-40B4-BE49-F238E27FC236}">
                <a16:creationId xmlns:a16="http://schemas.microsoft.com/office/drawing/2014/main" id="{118DF880-B29E-42FB-9E1F-568831CEDC12}"/>
              </a:ext>
            </a:extLst>
          </p:cNvPr>
          <p:cNvSpPr/>
          <p:nvPr/>
        </p:nvSpPr>
        <p:spPr>
          <a:xfrm>
            <a:off x="7956376" y="6598626"/>
            <a:ext cx="250809" cy="214750"/>
          </a:xfrm>
          <a:prstGeom prst="flowChartSummingJunction">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40559556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99392"/>
            <a:ext cx="7886700" cy="1325563"/>
          </a:xfrm>
        </p:spPr>
        <p:txBody>
          <a:bodyPr/>
          <a:lstStyle/>
          <a:p>
            <a:r>
              <a:rPr lang="en-IN" b="1" dirty="0"/>
              <a:t>Flexibility in Production Schedule</a:t>
            </a:r>
          </a:p>
        </p:txBody>
      </p:sp>
      <p:sp>
        <p:nvSpPr>
          <p:cNvPr id="3" name="Content Placeholder 2"/>
          <p:cNvSpPr>
            <a:spLocks noGrp="1"/>
          </p:cNvSpPr>
          <p:nvPr>
            <p:ph idx="1"/>
          </p:nvPr>
        </p:nvSpPr>
        <p:spPr>
          <a:xfrm>
            <a:off x="323528" y="980728"/>
            <a:ext cx="8820472" cy="5976664"/>
          </a:xfrm>
        </p:spPr>
        <p:txBody>
          <a:bodyPr>
            <a:noAutofit/>
          </a:bodyPr>
          <a:lstStyle/>
          <a:p>
            <a:pPr>
              <a:lnSpc>
                <a:spcPct val="150000"/>
              </a:lnSpc>
              <a:spcBef>
                <a:spcPts val="0"/>
              </a:spcBef>
            </a:pPr>
            <a:r>
              <a:rPr lang="en-IN" sz="1800" b="1" dirty="0"/>
              <a:t>Flexibility in coal production schedule</a:t>
            </a:r>
          </a:p>
          <a:p>
            <a:pPr lvl="1">
              <a:lnSpc>
                <a:spcPct val="150000"/>
              </a:lnSpc>
              <a:spcBef>
                <a:spcPts val="0"/>
              </a:spcBef>
            </a:pPr>
            <a:r>
              <a:rPr lang="en-IN" dirty="0"/>
              <a:t>At least 65% of scheduled production each financial year</a:t>
            </a:r>
          </a:p>
          <a:p>
            <a:pPr lvl="1">
              <a:lnSpc>
                <a:spcPct val="150000"/>
              </a:lnSpc>
              <a:spcBef>
                <a:spcPts val="0"/>
              </a:spcBef>
            </a:pPr>
            <a:r>
              <a:rPr lang="en-IN" dirty="0"/>
              <a:t>At least 75% of scheduled production over a block of 3 financial years</a:t>
            </a:r>
          </a:p>
          <a:p>
            <a:pPr>
              <a:lnSpc>
                <a:spcPct val="150000"/>
              </a:lnSpc>
              <a:spcBef>
                <a:spcPts val="0"/>
              </a:spcBef>
            </a:pPr>
            <a:r>
              <a:rPr lang="en-IN" sz="1800" b="1" dirty="0"/>
              <a:t>Compensation in case of shortfall in production</a:t>
            </a:r>
          </a:p>
          <a:p>
            <a:pPr>
              <a:lnSpc>
                <a:spcPct val="150000"/>
              </a:lnSpc>
              <a:spcBef>
                <a:spcPts val="0"/>
              </a:spcBef>
            </a:pPr>
            <a:endParaRPr lang="en-IN" sz="1800" b="1" dirty="0"/>
          </a:p>
          <a:p>
            <a:pPr lvl="1">
              <a:lnSpc>
                <a:spcPct val="150000"/>
              </a:lnSpc>
              <a:spcBef>
                <a:spcPts val="0"/>
              </a:spcBef>
            </a:pPr>
            <a:endParaRPr lang="en-IN" dirty="0"/>
          </a:p>
          <a:p>
            <a:pPr lvl="1">
              <a:lnSpc>
                <a:spcPct val="150000"/>
              </a:lnSpc>
              <a:spcBef>
                <a:spcPts val="0"/>
              </a:spcBef>
            </a:pPr>
            <a:endParaRPr lang="en-IN" dirty="0"/>
          </a:p>
          <a:p>
            <a:pPr lvl="1">
              <a:lnSpc>
                <a:spcPct val="150000"/>
              </a:lnSpc>
              <a:spcBef>
                <a:spcPts val="0"/>
              </a:spcBef>
            </a:pPr>
            <a:endParaRPr lang="en-IN" dirty="0"/>
          </a:p>
          <a:p>
            <a:pPr lvl="1">
              <a:lnSpc>
                <a:spcPct val="150000"/>
              </a:lnSpc>
              <a:spcBef>
                <a:spcPts val="0"/>
              </a:spcBef>
            </a:pPr>
            <a:endParaRPr lang="en-IN" dirty="0"/>
          </a:p>
          <a:p>
            <a:pPr lvl="1">
              <a:lnSpc>
                <a:spcPct val="150000"/>
              </a:lnSpc>
              <a:spcBef>
                <a:spcPts val="0"/>
              </a:spcBef>
            </a:pPr>
            <a:endParaRPr lang="en-IN" dirty="0"/>
          </a:p>
          <a:p>
            <a:pPr lvl="1">
              <a:lnSpc>
                <a:spcPct val="150000"/>
              </a:lnSpc>
              <a:spcBef>
                <a:spcPts val="0"/>
              </a:spcBef>
            </a:pPr>
            <a:endParaRPr lang="en-IN" dirty="0"/>
          </a:p>
          <a:p>
            <a:pPr lvl="1">
              <a:lnSpc>
                <a:spcPct val="150000"/>
              </a:lnSpc>
              <a:spcBef>
                <a:spcPts val="0"/>
              </a:spcBef>
            </a:pPr>
            <a:endParaRPr lang="en-IN" dirty="0"/>
          </a:p>
          <a:p>
            <a:pPr lvl="1">
              <a:lnSpc>
                <a:spcPct val="150000"/>
              </a:lnSpc>
              <a:spcBef>
                <a:spcPts val="0"/>
              </a:spcBef>
            </a:pPr>
            <a:r>
              <a:rPr lang="en-IN" dirty="0"/>
              <a:t>Statutory dues including taxes, levies, Royalty, contribution to DMF and NMET etc. shall be payable as per Applicable Law</a:t>
            </a:r>
          </a:p>
        </p:txBody>
      </p:sp>
      <p:graphicFrame>
        <p:nvGraphicFramePr>
          <p:cNvPr id="4" name="Table 4">
            <a:extLst>
              <a:ext uri="{FF2B5EF4-FFF2-40B4-BE49-F238E27FC236}">
                <a16:creationId xmlns:a16="http://schemas.microsoft.com/office/drawing/2014/main" id="{EA5B6823-9975-4015-8553-7FDEF7C69DA0}"/>
              </a:ext>
            </a:extLst>
          </p:cNvPr>
          <p:cNvGraphicFramePr>
            <a:graphicFrameLocks noGrp="1"/>
          </p:cNvGraphicFramePr>
          <p:nvPr>
            <p:extLst>
              <p:ext uri="{D42A27DB-BD31-4B8C-83A1-F6EECF244321}">
                <p14:modId xmlns:p14="http://schemas.microsoft.com/office/powerpoint/2010/main" val="195227449"/>
              </p:ext>
            </p:extLst>
          </p:nvPr>
        </p:nvGraphicFramePr>
        <p:xfrm>
          <a:off x="323528" y="2708920"/>
          <a:ext cx="8496000" cy="3017520"/>
        </p:xfrm>
        <a:graphic>
          <a:graphicData uri="http://schemas.openxmlformats.org/drawingml/2006/table">
            <a:tbl>
              <a:tblPr firstRow="1" bandRow="1">
                <a:tableStyleId>{2D5ABB26-0587-4C30-8999-92F81FD0307C}</a:tableStyleId>
              </a:tblPr>
              <a:tblGrid>
                <a:gridCol w="4176464">
                  <a:extLst>
                    <a:ext uri="{9D8B030D-6E8A-4147-A177-3AD203B41FA5}">
                      <a16:colId xmlns:a16="http://schemas.microsoft.com/office/drawing/2014/main" val="783731903"/>
                    </a:ext>
                  </a:extLst>
                </a:gridCol>
                <a:gridCol w="4319536">
                  <a:extLst>
                    <a:ext uri="{9D8B030D-6E8A-4147-A177-3AD203B41FA5}">
                      <a16:colId xmlns:a16="http://schemas.microsoft.com/office/drawing/2014/main" val="1784265909"/>
                    </a:ext>
                  </a:extLst>
                </a:gridCol>
              </a:tblGrid>
              <a:tr h="0">
                <a:tc>
                  <a:txBody>
                    <a:bodyPr/>
                    <a:lstStyle/>
                    <a:p>
                      <a:r>
                        <a:rPr lang="en-IN" sz="1800" b="1" dirty="0">
                          <a:solidFill>
                            <a:schemeClr val="bg1"/>
                          </a:solidFill>
                          <a:latin typeface="+mn-lt"/>
                        </a:rPr>
                        <a:t>Shortfall Quantity</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lumMod val="75000"/>
                      </a:schemeClr>
                    </a:solidFill>
                  </a:tcPr>
                </a:tc>
                <a:tc>
                  <a:txBody>
                    <a:bodyPr/>
                    <a:lstStyle/>
                    <a:p>
                      <a:r>
                        <a:rPr lang="en-IN" sz="1800" b="1" dirty="0">
                          <a:solidFill>
                            <a:schemeClr val="bg1"/>
                          </a:solidFill>
                          <a:latin typeface="+mn-lt"/>
                        </a:rPr>
                        <a:t>Revenue share for shortfall on basis of</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3092485301"/>
                  </a:ext>
                </a:extLst>
              </a:tr>
              <a:tr h="0">
                <a:tc>
                  <a:txBody>
                    <a:bodyPr/>
                    <a:lstStyle/>
                    <a:p>
                      <a:pPr algn="just"/>
                      <a:r>
                        <a:rPr lang="en-IN" sz="1800" dirty="0">
                          <a:latin typeface="+mn-lt"/>
                        </a:rPr>
                        <a:t>65% of annual scheduled coal production in any FY as per approved Mining Plan, less the quantity of coal on which the statutory royalty is paid</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just"/>
                      <a:r>
                        <a:rPr lang="en-IN" sz="1800" dirty="0">
                          <a:latin typeface="+mn-lt"/>
                        </a:rPr>
                        <a:t>Notional Price arrived at after adjusting the Representative Price with sub-index of National Coal Index of</a:t>
                      </a:r>
                      <a:r>
                        <a:rPr lang="en-IN" sz="1800" baseline="0" dirty="0">
                          <a:latin typeface="+mn-lt"/>
                        </a:rPr>
                        <a:t> </a:t>
                      </a:r>
                      <a:r>
                        <a:rPr lang="en-IN" sz="1800" dirty="0">
                          <a:latin typeface="+mn-lt"/>
                        </a:rPr>
                        <a:t>the relevant basket of coal grade(s) for relevant FY</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47130338"/>
                  </a:ext>
                </a:extLst>
              </a:tr>
              <a:tr h="0">
                <a:tc>
                  <a:txBody>
                    <a:bodyPr/>
                    <a:lstStyle/>
                    <a:p>
                      <a:pPr algn="just"/>
                      <a:r>
                        <a:rPr lang="en-IN" sz="1800" dirty="0">
                          <a:latin typeface="+mn-lt"/>
                        </a:rPr>
                        <a:t>75% of scheduled coal production for a block of 3 FYs as per approved Mining Plan (above 65% and below 75%) less the quantity of coal on which the statutory royalty is paid in 3 FYs</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just"/>
                      <a:r>
                        <a:rPr lang="en-IN" sz="1800" dirty="0">
                          <a:latin typeface="+mn-lt"/>
                        </a:rPr>
                        <a:t>Notional Price arrived at after adjusting the Representative Price with sub-index of National Coal Index of</a:t>
                      </a:r>
                      <a:r>
                        <a:rPr lang="en-IN" sz="1800" baseline="0" dirty="0">
                          <a:latin typeface="+mn-lt"/>
                        </a:rPr>
                        <a:t> </a:t>
                      </a:r>
                      <a:r>
                        <a:rPr lang="en-IN" sz="1800" dirty="0">
                          <a:latin typeface="+mn-lt"/>
                        </a:rPr>
                        <a:t>the relevant basket of coal grade(s) for the relevant block of 3 FYs</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47851201"/>
                  </a:ext>
                </a:extLst>
              </a:tr>
            </a:tbl>
          </a:graphicData>
        </a:graphic>
      </p:graphicFrame>
      <p:sp>
        <p:nvSpPr>
          <p:cNvPr id="5" name="Flowchart: Summing Junction 4">
            <a:hlinkClick r:id="rId2" action="ppaction://hlinksldjump"/>
            <a:extLst>
              <a:ext uri="{FF2B5EF4-FFF2-40B4-BE49-F238E27FC236}">
                <a16:creationId xmlns:a16="http://schemas.microsoft.com/office/drawing/2014/main" id="{A49DE8B6-105C-46EE-955D-14D758033220}"/>
              </a:ext>
            </a:extLst>
          </p:cNvPr>
          <p:cNvSpPr/>
          <p:nvPr/>
        </p:nvSpPr>
        <p:spPr>
          <a:xfrm>
            <a:off x="7956376" y="6643250"/>
            <a:ext cx="250809" cy="214750"/>
          </a:xfrm>
          <a:prstGeom prst="flowChartSummingJunction">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307564071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3">
            <a:extLst>
              <a:ext uri="{FF2B5EF4-FFF2-40B4-BE49-F238E27FC236}">
                <a16:creationId xmlns:a16="http://schemas.microsoft.com/office/drawing/2014/main" id="{2A5E776F-DDC1-4EFC-A4E6-A66CE595BB4A}"/>
              </a:ext>
            </a:extLst>
          </p:cNvPr>
          <p:cNvSpPr txBox="1">
            <a:spLocks/>
          </p:cNvSpPr>
          <p:nvPr/>
        </p:nvSpPr>
        <p:spPr>
          <a:xfrm>
            <a:off x="71976" y="3696133"/>
            <a:ext cx="9036528" cy="1893107"/>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3600" b="1" kern="1200">
                <a:solidFill>
                  <a:schemeClr val="tx1"/>
                </a:solidFill>
                <a:latin typeface="+mj-lt"/>
                <a:ea typeface="+mj-ea"/>
                <a:cs typeface="+mj-cs"/>
              </a:defRPr>
            </a:lvl1pPr>
          </a:lstStyle>
          <a:p>
            <a:r>
              <a:rPr lang="en-US" sz="4800" dirty="0">
                <a:latin typeface="+mn-lt"/>
              </a:rPr>
              <a:t>Thank You</a:t>
            </a:r>
          </a:p>
          <a:p>
            <a:pPr algn="l"/>
            <a:r>
              <a:rPr lang="en-AU" sz="1800" b="0" i="1" dirty="0">
                <a:latin typeface="+mn-lt"/>
                <a:ea typeface="SimSun" pitchFamily="2" charset="-122"/>
              </a:rPr>
              <a:t>This presentation is for ease of understanding of the auction process by the Bidders. In case of any discrepancies between this presentation and the Tender Document &amp; Agreement, the provisions of the Tender Document &amp; the Agreement will prevail. </a:t>
            </a:r>
          </a:p>
          <a:p>
            <a:pPr algn="l"/>
            <a:endParaRPr lang="en-US" sz="3200" dirty="0">
              <a:latin typeface="+mn-lt"/>
            </a:endParaRPr>
          </a:p>
          <a:p>
            <a:pPr marL="361950" indent="-361950" algn="l"/>
            <a:endParaRPr lang="en-IN" sz="3200" dirty="0">
              <a:latin typeface="+mn-lt"/>
            </a:endParaRPr>
          </a:p>
        </p:txBody>
      </p:sp>
    </p:spTree>
    <p:extLst>
      <p:ext uri="{BB962C8B-B14F-4D97-AF65-F5344CB8AC3E}">
        <p14:creationId xmlns:p14="http://schemas.microsoft.com/office/powerpoint/2010/main" val="83849595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99392"/>
            <a:ext cx="7886700" cy="1325563"/>
          </a:xfrm>
        </p:spPr>
        <p:txBody>
          <a:bodyPr/>
          <a:lstStyle/>
          <a:p>
            <a:r>
              <a:rPr lang="en-US" b="1" dirty="0"/>
              <a:t>Submission of Technical Bid</a:t>
            </a:r>
            <a:endParaRPr lang="en-IN" b="1" dirty="0"/>
          </a:p>
        </p:txBody>
      </p:sp>
      <p:graphicFrame>
        <p:nvGraphicFramePr>
          <p:cNvPr id="3" name="Diagram 2"/>
          <p:cNvGraphicFramePr/>
          <p:nvPr/>
        </p:nvGraphicFramePr>
        <p:xfrm>
          <a:off x="1084458" y="1052736"/>
          <a:ext cx="7416824" cy="52565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759118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99392"/>
            <a:ext cx="7886700" cy="1325563"/>
          </a:xfrm>
        </p:spPr>
        <p:txBody>
          <a:bodyPr/>
          <a:lstStyle/>
          <a:p>
            <a:r>
              <a:rPr lang="en-IN" b="1" dirty="0"/>
              <a:t>Policy Initiatives</a:t>
            </a:r>
          </a:p>
        </p:txBody>
      </p:sp>
      <p:sp>
        <p:nvSpPr>
          <p:cNvPr id="3" name="Content Placeholder 2"/>
          <p:cNvSpPr>
            <a:spLocks noGrp="1"/>
          </p:cNvSpPr>
          <p:nvPr>
            <p:ph idx="1"/>
          </p:nvPr>
        </p:nvSpPr>
        <p:spPr>
          <a:xfrm>
            <a:off x="179512" y="836712"/>
            <a:ext cx="8784976" cy="6029292"/>
          </a:xfrm>
        </p:spPr>
        <p:txBody>
          <a:bodyPr>
            <a:normAutofit lnSpcReduction="10000"/>
          </a:bodyPr>
          <a:lstStyle/>
          <a:p>
            <a:pPr algn="just">
              <a:lnSpc>
                <a:spcPct val="150000"/>
              </a:lnSpc>
              <a:spcBef>
                <a:spcPts val="0"/>
              </a:spcBef>
            </a:pPr>
            <a:r>
              <a:rPr lang="en-US" dirty="0"/>
              <a:t>Auction of coal mines for sale of coal under Coal Mines (Special Provisions) Act 2015 and Mines &amp; Minerals (Development &amp; Regulation) Act 1957</a:t>
            </a:r>
            <a:endParaRPr lang="en-IN" dirty="0"/>
          </a:p>
          <a:p>
            <a:pPr lvl="1" algn="just">
              <a:lnSpc>
                <a:spcPct val="150000"/>
              </a:lnSpc>
              <a:spcBef>
                <a:spcPts val="0"/>
              </a:spcBef>
            </a:pPr>
            <a:r>
              <a:rPr lang="en-IN" dirty="0"/>
              <a:t>CM(SP) Act &amp; MMDR Act amended through Mineral Laws (Amendment) Act 2020 </a:t>
            </a:r>
          </a:p>
          <a:p>
            <a:pPr lvl="1" algn="just">
              <a:lnSpc>
                <a:spcPct val="150000"/>
              </a:lnSpc>
              <a:spcBef>
                <a:spcPts val="0"/>
              </a:spcBef>
            </a:pPr>
            <a:r>
              <a:rPr lang="en-IN" dirty="0"/>
              <a:t>Mineral Concession (Amendment) Rules 2020, CM(SP) Amendment Rules 2020 and Coal Block Allocation (Amendment) Rules 2020 have been notified</a:t>
            </a:r>
          </a:p>
          <a:p>
            <a:pPr lvl="1" algn="just">
              <a:lnSpc>
                <a:spcPct val="150000"/>
              </a:lnSpc>
              <a:spcBef>
                <a:spcPts val="0"/>
              </a:spcBef>
            </a:pPr>
            <a:r>
              <a:rPr lang="en-IN" dirty="0"/>
              <a:t>Auction of partially explored mines for PL-cum-ML</a:t>
            </a:r>
          </a:p>
          <a:p>
            <a:pPr algn="just">
              <a:lnSpc>
                <a:spcPct val="150000"/>
              </a:lnSpc>
              <a:spcBef>
                <a:spcPts val="0"/>
              </a:spcBef>
            </a:pPr>
            <a:r>
              <a:rPr lang="en-IN" dirty="0"/>
              <a:t>Amendment in </a:t>
            </a:r>
            <a:r>
              <a:rPr lang="en-US" dirty="0"/>
              <a:t>FDI policy to allow 100% FDI under automatic route for coal mining activities, for sale of coal</a:t>
            </a:r>
          </a:p>
          <a:p>
            <a:pPr algn="just">
              <a:lnSpc>
                <a:spcPct val="150000"/>
              </a:lnSpc>
              <a:spcBef>
                <a:spcPts val="0"/>
              </a:spcBef>
            </a:pPr>
            <a:r>
              <a:rPr lang="en-IN" dirty="0"/>
              <a:t>National Coal Index implemented to create a transparent, market-based pricing mechanism</a:t>
            </a:r>
          </a:p>
          <a:p>
            <a:pPr algn="just">
              <a:lnSpc>
                <a:spcPct val="150000"/>
              </a:lnSpc>
              <a:spcBef>
                <a:spcPts val="0"/>
              </a:spcBef>
            </a:pPr>
            <a:r>
              <a:rPr lang="en-US" dirty="0"/>
              <a:t>Revamped Approval Process of Mine Plan, Geological Reports and Impetus on Fast Operationalization of Mines through Single Window Clearance</a:t>
            </a:r>
          </a:p>
          <a:p>
            <a:pPr algn="just">
              <a:lnSpc>
                <a:spcPct val="150000"/>
              </a:lnSpc>
              <a:spcBef>
                <a:spcPts val="0"/>
              </a:spcBef>
            </a:pPr>
            <a:r>
              <a:rPr lang="en-IN" dirty="0"/>
              <a:t>Auction process successfully completed for 19 blocks in November 2020</a:t>
            </a:r>
            <a:endParaRPr lang="en-US" dirty="0"/>
          </a:p>
          <a:p>
            <a:pPr algn="just">
              <a:lnSpc>
                <a:spcPct val="150000"/>
              </a:lnSpc>
              <a:spcBef>
                <a:spcPts val="0"/>
              </a:spcBef>
            </a:pPr>
            <a:endParaRPr lang="en-US" dirty="0"/>
          </a:p>
          <a:p>
            <a:pPr algn="just">
              <a:lnSpc>
                <a:spcPct val="150000"/>
              </a:lnSpc>
              <a:spcBef>
                <a:spcPts val="0"/>
              </a:spcBef>
            </a:pPr>
            <a:endParaRPr lang="en-US" dirty="0"/>
          </a:p>
        </p:txBody>
      </p:sp>
    </p:spTree>
    <p:extLst>
      <p:ext uri="{BB962C8B-B14F-4D97-AF65-F5344CB8AC3E}">
        <p14:creationId xmlns:p14="http://schemas.microsoft.com/office/powerpoint/2010/main" val="187897020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9F8E25-5E5E-4F76-9BDF-97E1313661AF}"/>
              </a:ext>
            </a:extLst>
          </p:cNvPr>
          <p:cNvSpPr>
            <a:spLocks noGrp="1"/>
          </p:cNvSpPr>
          <p:nvPr>
            <p:ph type="title"/>
          </p:nvPr>
        </p:nvSpPr>
        <p:spPr>
          <a:xfrm>
            <a:off x="628650" y="-99392"/>
            <a:ext cx="7886700" cy="1325563"/>
          </a:xfrm>
        </p:spPr>
        <p:txBody>
          <a:bodyPr/>
          <a:lstStyle/>
          <a:p>
            <a:r>
              <a:rPr lang="en-IN" b="1" dirty="0"/>
              <a:t>Instructions regarding Technical Bid</a:t>
            </a:r>
          </a:p>
        </p:txBody>
      </p:sp>
      <p:sp>
        <p:nvSpPr>
          <p:cNvPr id="3" name="Content Placeholder 2">
            <a:extLst>
              <a:ext uri="{FF2B5EF4-FFF2-40B4-BE49-F238E27FC236}">
                <a16:creationId xmlns:a16="http://schemas.microsoft.com/office/drawing/2014/main" id="{514E5CBD-BF84-4CE6-9163-F65F6D916AF9}"/>
              </a:ext>
            </a:extLst>
          </p:cNvPr>
          <p:cNvSpPr>
            <a:spLocks noGrp="1"/>
          </p:cNvSpPr>
          <p:nvPr>
            <p:ph idx="1"/>
          </p:nvPr>
        </p:nvSpPr>
        <p:spPr>
          <a:xfrm>
            <a:off x="323528" y="764704"/>
            <a:ext cx="8820472" cy="6120680"/>
          </a:xfrm>
        </p:spPr>
        <p:txBody>
          <a:bodyPr>
            <a:normAutofit fontScale="85000" lnSpcReduction="20000"/>
          </a:bodyPr>
          <a:lstStyle/>
          <a:p>
            <a:pPr>
              <a:lnSpc>
                <a:spcPct val="150000"/>
              </a:lnSpc>
              <a:spcBef>
                <a:spcPts val="0"/>
              </a:spcBef>
            </a:pPr>
            <a:r>
              <a:rPr lang="en-IN" dirty="0"/>
              <a:t>Value of Stamp Paper to be in accordance with State Laws where documents are executed</a:t>
            </a:r>
          </a:p>
          <a:p>
            <a:pPr>
              <a:lnSpc>
                <a:spcPct val="150000"/>
              </a:lnSpc>
              <a:spcBef>
                <a:spcPts val="0"/>
              </a:spcBef>
            </a:pPr>
            <a:r>
              <a:rPr lang="en-IN" dirty="0"/>
              <a:t>Power of Attorney</a:t>
            </a:r>
          </a:p>
          <a:p>
            <a:pPr lvl="1">
              <a:lnSpc>
                <a:spcPct val="150000"/>
              </a:lnSpc>
              <a:spcBef>
                <a:spcPts val="0"/>
              </a:spcBef>
            </a:pPr>
            <a:r>
              <a:rPr lang="en-IN" sz="1900" dirty="0"/>
              <a:t>Date of execution and date of notarization of Power of Attorney should be same</a:t>
            </a:r>
          </a:p>
          <a:p>
            <a:pPr lvl="1">
              <a:lnSpc>
                <a:spcPct val="150000"/>
              </a:lnSpc>
              <a:spcBef>
                <a:spcPts val="0"/>
              </a:spcBef>
            </a:pPr>
            <a:r>
              <a:rPr lang="en-IN" sz="1900" dirty="0"/>
              <a:t>Common seal should be affixed on Power of Attorney if the same is required as per </a:t>
            </a:r>
            <a:r>
              <a:rPr lang="en-IN" sz="1900" dirty="0" err="1"/>
              <a:t>AoA</a:t>
            </a:r>
            <a:r>
              <a:rPr lang="en-IN" sz="1900" dirty="0"/>
              <a:t>/ </a:t>
            </a:r>
            <a:r>
              <a:rPr lang="en-IN" sz="1900" dirty="0" err="1"/>
              <a:t>MoA</a:t>
            </a:r>
            <a:endParaRPr lang="en-IN" sz="1900" dirty="0"/>
          </a:p>
          <a:p>
            <a:pPr lvl="1">
              <a:lnSpc>
                <a:spcPct val="150000"/>
              </a:lnSpc>
              <a:spcBef>
                <a:spcPts val="0"/>
              </a:spcBef>
            </a:pPr>
            <a:r>
              <a:rPr lang="en-IN" sz="1900" dirty="0"/>
              <a:t>Power of Attorney should pre-date the documents submitted as part of the Technical Bid</a:t>
            </a:r>
          </a:p>
          <a:p>
            <a:pPr>
              <a:lnSpc>
                <a:spcPct val="150000"/>
              </a:lnSpc>
              <a:spcBef>
                <a:spcPts val="0"/>
              </a:spcBef>
            </a:pPr>
            <a:r>
              <a:rPr lang="en-IN" sz="2200" dirty="0"/>
              <a:t>Certified true copy of board resolution authorising execution of Power of Attorney</a:t>
            </a:r>
          </a:p>
          <a:p>
            <a:pPr lvl="1">
              <a:lnSpc>
                <a:spcPct val="150000"/>
              </a:lnSpc>
              <a:spcBef>
                <a:spcPts val="0"/>
              </a:spcBef>
            </a:pPr>
            <a:r>
              <a:rPr lang="en-IN" sz="1900" dirty="0"/>
              <a:t>Board Resolution should pre-date Power of Attorney</a:t>
            </a:r>
          </a:p>
          <a:p>
            <a:pPr>
              <a:lnSpc>
                <a:spcPct val="150000"/>
              </a:lnSpc>
              <a:spcBef>
                <a:spcPts val="0"/>
              </a:spcBef>
            </a:pPr>
            <a:r>
              <a:rPr lang="en-IN" dirty="0"/>
              <a:t>Certified extract of charter documents i.e. Memorandum of Association and Articles of Association to be submitted</a:t>
            </a:r>
          </a:p>
          <a:p>
            <a:pPr>
              <a:lnSpc>
                <a:spcPct val="150000"/>
              </a:lnSpc>
              <a:spcBef>
                <a:spcPts val="0"/>
              </a:spcBef>
            </a:pPr>
            <a:r>
              <a:rPr lang="en-IN" dirty="0"/>
              <a:t>Affidavit</a:t>
            </a:r>
          </a:p>
          <a:p>
            <a:pPr lvl="1">
              <a:lnSpc>
                <a:spcPct val="150000"/>
              </a:lnSpc>
              <a:spcBef>
                <a:spcPts val="0"/>
              </a:spcBef>
            </a:pPr>
            <a:r>
              <a:rPr lang="en-IN" sz="1900" dirty="0"/>
              <a:t>Date of execution and date of notarization of the Affidavit should be same</a:t>
            </a:r>
          </a:p>
          <a:p>
            <a:pPr lvl="1">
              <a:lnSpc>
                <a:spcPct val="150000"/>
              </a:lnSpc>
              <a:spcBef>
                <a:spcPts val="0"/>
              </a:spcBef>
            </a:pPr>
            <a:r>
              <a:rPr lang="en-IN" sz="1900" dirty="0"/>
              <a:t>Affidavit to contain details of all submissions made as part of Technical Bid, both online and physical copy including specific mention of Affidavit being </a:t>
            </a:r>
            <a:r>
              <a:rPr lang="en-IN" sz="1900" dirty="0" err="1"/>
              <a:t>submittted</a:t>
            </a:r>
            <a:endParaRPr lang="en-IN" sz="1900" dirty="0"/>
          </a:p>
          <a:p>
            <a:pPr lvl="1">
              <a:lnSpc>
                <a:spcPct val="150000"/>
              </a:lnSpc>
              <a:spcBef>
                <a:spcPts val="0"/>
              </a:spcBef>
            </a:pPr>
            <a:r>
              <a:rPr lang="en-IN" sz="1900" dirty="0"/>
              <a:t>NIL is to be indicated in table at Sl. no. 3, if none of the Affiliates of Bidder are participating in the tender process for the Coal Mine</a:t>
            </a:r>
          </a:p>
          <a:p>
            <a:pPr>
              <a:lnSpc>
                <a:spcPct val="150000"/>
              </a:lnSpc>
              <a:spcBef>
                <a:spcPts val="0"/>
              </a:spcBef>
            </a:pPr>
            <a:r>
              <a:rPr lang="en-IN" dirty="0"/>
              <a:t>Letter Comprising Technical Bid</a:t>
            </a:r>
          </a:p>
          <a:p>
            <a:pPr lvl="1">
              <a:lnSpc>
                <a:spcPct val="150000"/>
              </a:lnSpc>
              <a:spcBef>
                <a:spcPts val="0"/>
              </a:spcBef>
            </a:pPr>
            <a:r>
              <a:rPr lang="en-IN" sz="1900" dirty="0"/>
              <a:t>NIL is to be indicated in table at Sl. no. 6, if none of the Affiliates of Bidder are participating in the tender process for the Coal Mine</a:t>
            </a:r>
          </a:p>
          <a:p>
            <a:pPr lvl="1">
              <a:lnSpc>
                <a:spcPct val="150000"/>
              </a:lnSpc>
              <a:spcBef>
                <a:spcPts val="0"/>
              </a:spcBef>
            </a:pPr>
            <a:endParaRPr lang="en-IN" dirty="0"/>
          </a:p>
          <a:p>
            <a:pPr>
              <a:lnSpc>
                <a:spcPct val="150000"/>
              </a:lnSpc>
              <a:spcBef>
                <a:spcPts val="0"/>
              </a:spcBef>
            </a:pPr>
            <a:endParaRPr lang="en-IN" dirty="0"/>
          </a:p>
        </p:txBody>
      </p:sp>
    </p:spTree>
    <p:extLst>
      <p:ext uri="{BB962C8B-B14F-4D97-AF65-F5344CB8AC3E}">
        <p14:creationId xmlns:p14="http://schemas.microsoft.com/office/powerpoint/2010/main" val="356909735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99392"/>
            <a:ext cx="7886700" cy="1325563"/>
          </a:xfrm>
        </p:spPr>
        <p:txBody>
          <a:bodyPr/>
          <a:lstStyle/>
          <a:p>
            <a:r>
              <a:rPr lang="en-IN" b="1" dirty="0"/>
              <a:t>Illustration 1 – Ranking &amp; Elimination</a:t>
            </a:r>
          </a:p>
        </p:txBody>
      </p:sp>
      <p:sp>
        <p:nvSpPr>
          <p:cNvPr id="4" name="Heptagon 3"/>
          <p:cNvSpPr/>
          <p:nvPr/>
        </p:nvSpPr>
        <p:spPr>
          <a:xfrm>
            <a:off x="1115616" y="1772816"/>
            <a:ext cx="576064" cy="576064"/>
          </a:xfrm>
          <a:prstGeom prst="hept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t>5</a:t>
            </a:r>
          </a:p>
        </p:txBody>
      </p:sp>
      <p:sp>
        <p:nvSpPr>
          <p:cNvPr id="5" name="Heptagon 4"/>
          <p:cNvSpPr/>
          <p:nvPr/>
        </p:nvSpPr>
        <p:spPr>
          <a:xfrm>
            <a:off x="1763688" y="1772816"/>
            <a:ext cx="576064" cy="576064"/>
          </a:xfrm>
          <a:prstGeom prst="hept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t>6</a:t>
            </a:r>
          </a:p>
        </p:txBody>
      </p:sp>
      <p:sp>
        <p:nvSpPr>
          <p:cNvPr id="6" name="Heptagon 5"/>
          <p:cNvSpPr/>
          <p:nvPr/>
        </p:nvSpPr>
        <p:spPr>
          <a:xfrm>
            <a:off x="2411760" y="1772816"/>
            <a:ext cx="576064" cy="576064"/>
          </a:xfrm>
          <a:prstGeom prst="hept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t>7</a:t>
            </a:r>
          </a:p>
        </p:txBody>
      </p:sp>
      <p:sp>
        <p:nvSpPr>
          <p:cNvPr id="7" name="Heptagon 6"/>
          <p:cNvSpPr/>
          <p:nvPr/>
        </p:nvSpPr>
        <p:spPr>
          <a:xfrm>
            <a:off x="3059832" y="1772816"/>
            <a:ext cx="576064" cy="576064"/>
          </a:xfrm>
          <a:prstGeom prst="hept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t>8</a:t>
            </a:r>
          </a:p>
        </p:txBody>
      </p:sp>
      <p:sp>
        <p:nvSpPr>
          <p:cNvPr id="12" name="Heptagon 11"/>
          <p:cNvSpPr/>
          <p:nvPr/>
        </p:nvSpPr>
        <p:spPr>
          <a:xfrm>
            <a:off x="1115616" y="1124744"/>
            <a:ext cx="576064" cy="576064"/>
          </a:xfrm>
          <a:prstGeom prst="hept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t>1</a:t>
            </a:r>
          </a:p>
        </p:txBody>
      </p:sp>
      <p:sp>
        <p:nvSpPr>
          <p:cNvPr id="13" name="Heptagon 12"/>
          <p:cNvSpPr/>
          <p:nvPr/>
        </p:nvSpPr>
        <p:spPr>
          <a:xfrm>
            <a:off x="1763688" y="1124744"/>
            <a:ext cx="576064" cy="576064"/>
          </a:xfrm>
          <a:prstGeom prst="hept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t>2</a:t>
            </a:r>
          </a:p>
        </p:txBody>
      </p:sp>
      <p:sp>
        <p:nvSpPr>
          <p:cNvPr id="14" name="Heptagon 13"/>
          <p:cNvSpPr/>
          <p:nvPr/>
        </p:nvSpPr>
        <p:spPr>
          <a:xfrm>
            <a:off x="2411760" y="1124744"/>
            <a:ext cx="576064" cy="576064"/>
          </a:xfrm>
          <a:prstGeom prst="hept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t>3</a:t>
            </a:r>
          </a:p>
        </p:txBody>
      </p:sp>
      <p:sp>
        <p:nvSpPr>
          <p:cNvPr id="15" name="Heptagon 14"/>
          <p:cNvSpPr/>
          <p:nvPr/>
        </p:nvSpPr>
        <p:spPr>
          <a:xfrm>
            <a:off x="3059832" y="1124744"/>
            <a:ext cx="576064" cy="576064"/>
          </a:xfrm>
          <a:prstGeom prst="hept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t>4</a:t>
            </a:r>
          </a:p>
        </p:txBody>
      </p:sp>
      <p:sp>
        <p:nvSpPr>
          <p:cNvPr id="16" name="TextBox 15"/>
          <p:cNvSpPr txBox="1"/>
          <p:nvPr/>
        </p:nvSpPr>
        <p:spPr>
          <a:xfrm>
            <a:off x="4572000" y="1268760"/>
            <a:ext cx="3600400" cy="1323439"/>
          </a:xfrm>
          <a:prstGeom prst="rect">
            <a:avLst/>
          </a:prstGeom>
          <a:noFill/>
        </p:spPr>
        <p:txBody>
          <a:bodyPr wrap="square" rtlCol="0">
            <a:spAutoFit/>
          </a:bodyPr>
          <a:lstStyle/>
          <a:p>
            <a:pPr algn="just"/>
            <a:r>
              <a:rPr lang="en-IN" sz="2000" dirty="0"/>
              <a:t>8 bidders participated in the auction process of a particular coal mine and submitted their Technical Bid and Initial Offers</a:t>
            </a:r>
          </a:p>
        </p:txBody>
      </p:sp>
      <p:sp>
        <p:nvSpPr>
          <p:cNvPr id="17" name="TextBox 16"/>
          <p:cNvSpPr txBox="1"/>
          <p:nvPr/>
        </p:nvSpPr>
        <p:spPr>
          <a:xfrm>
            <a:off x="4572000" y="3501008"/>
            <a:ext cx="3600400" cy="1015663"/>
          </a:xfrm>
          <a:prstGeom prst="rect">
            <a:avLst/>
          </a:prstGeom>
          <a:noFill/>
        </p:spPr>
        <p:txBody>
          <a:bodyPr wrap="square" rtlCol="0">
            <a:spAutoFit/>
          </a:bodyPr>
          <a:lstStyle/>
          <a:p>
            <a:pPr algn="just"/>
            <a:r>
              <a:rPr lang="en-IN" sz="2000" dirty="0"/>
              <a:t>Documents of 6 bidders were found to be responsive as per conditions of Tender Document</a:t>
            </a:r>
          </a:p>
        </p:txBody>
      </p:sp>
      <p:sp>
        <p:nvSpPr>
          <p:cNvPr id="18" name="Heptagon 17"/>
          <p:cNvSpPr/>
          <p:nvPr/>
        </p:nvSpPr>
        <p:spPr>
          <a:xfrm>
            <a:off x="1115616" y="4149898"/>
            <a:ext cx="576064" cy="576064"/>
          </a:xfrm>
          <a:prstGeom prst="hept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t>5</a:t>
            </a:r>
          </a:p>
        </p:txBody>
      </p:sp>
      <p:sp>
        <p:nvSpPr>
          <p:cNvPr id="19" name="Heptagon 18"/>
          <p:cNvSpPr/>
          <p:nvPr/>
        </p:nvSpPr>
        <p:spPr>
          <a:xfrm>
            <a:off x="1763688" y="4149898"/>
            <a:ext cx="576064" cy="576064"/>
          </a:xfrm>
          <a:prstGeom prst="hept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t>6</a:t>
            </a:r>
          </a:p>
        </p:txBody>
      </p:sp>
      <p:sp>
        <p:nvSpPr>
          <p:cNvPr id="24" name="Heptagon 23"/>
          <p:cNvSpPr/>
          <p:nvPr/>
        </p:nvSpPr>
        <p:spPr>
          <a:xfrm>
            <a:off x="2420331" y="4149898"/>
            <a:ext cx="576064" cy="576064"/>
          </a:xfrm>
          <a:prstGeom prst="heptagon">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IN" b="1" dirty="0"/>
              <a:t>7</a:t>
            </a:r>
          </a:p>
        </p:txBody>
      </p:sp>
      <p:sp>
        <p:nvSpPr>
          <p:cNvPr id="25" name="Heptagon 24"/>
          <p:cNvSpPr/>
          <p:nvPr/>
        </p:nvSpPr>
        <p:spPr>
          <a:xfrm>
            <a:off x="3068403" y="4149898"/>
            <a:ext cx="576064" cy="576064"/>
          </a:xfrm>
          <a:prstGeom prst="heptagon">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IN" b="1" dirty="0"/>
              <a:t>8</a:t>
            </a:r>
          </a:p>
        </p:txBody>
      </p:sp>
      <p:sp>
        <p:nvSpPr>
          <p:cNvPr id="26" name="Heptagon 25"/>
          <p:cNvSpPr/>
          <p:nvPr/>
        </p:nvSpPr>
        <p:spPr>
          <a:xfrm>
            <a:off x="1115616" y="3429000"/>
            <a:ext cx="576064" cy="576064"/>
          </a:xfrm>
          <a:prstGeom prst="hept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t>1</a:t>
            </a:r>
          </a:p>
        </p:txBody>
      </p:sp>
      <p:sp>
        <p:nvSpPr>
          <p:cNvPr id="27" name="Heptagon 26"/>
          <p:cNvSpPr/>
          <p:nvPr/>
        </p:nvSpPr>
        <p:spPr>
          <a:xfrm>
            <a:off x="1763688" y="3429000"/>
            <a:ext cx="576064" cy="576064"/>
          </a:xfrm>
          <a:prstGeom prst="hept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t>2</a:t>
            </a:r>
          </a:p>
        </p:txBody>
      </p:sp>
      <p:sp>
        <p:nvSpPr>
          <p:cNvPr id="28" name="Heptagon 27"/>
          <p:cNvSpPr/>
          <p:nvPr/>
        </p:nvSpPr>
        <p:spPr>
          <a:xfrm>
            <a:off x="2411760" y="3429000"/>
            <a:ext cx="576064" cy="576064"/>
          </a:xfrm>
          <a:prstGeom prst="hept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t>3</a:t>
            </a:r>
          </a:p>
        </p:txBody>
      </p:sp>
      <p:sp>
        <p:nvSpPr>
          <p:cNvPr id="29" name="Heptagon 28"/>
          <p:cNvSpPr/>
          <p:nvPr/>
        </p:nvSpPr>
        <p:spPr>
          <a:xfrm>
            <a:off x="3059832" y="3429000"/>
            <a:ext cx="576064" cy="576064"/>
          </a:xfrm>
          <a:prstGeom prst="hept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t>4</a:t>
            </a:r>
          </a:p>
        </p:txBody>
      </p:sp>
      <p:sp>
        <p:nvSpPr>
          <p:cNvPr id="30" name="TextBox 29"/>
          <p:cNvSpPr txBox="1"/>
          <p:nvPr/>
        </p:nvSpPr>
        <p:spPr>
          <a:xfrm>
            <a:off x="971600" y="5349696"/>
            <a:ext cx="7056784" cy="400110"/>
          </a:xfrm>
          <a:prstGeom prst="rect">
            <a:avLst/>
          </a:prstGeom>
          <a:solidFill>
            <a:schemeClr val="accent4">
              <a:lumMod val="20000"/>
              <a:lumOff val="80000"/>
            </a:schemeClr>
          </a:solidFill>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IN" sz="2000" dirty="0"/>
              <a:t>Initial Offers of the 6 TQBs shall be opened</a:t>
            </a:r>
          </a:p>
        </p:txBody>
      </p:sp>
    </p:spTree>
    <p:extLst>
      <p:ext uri="{BB962C8B-B14F-4D97-AF65-F5344CB8AC3E}">
        <p14:creationId xmlns:p14="http://schemas.microsoft.com/office/powerpoint/2010/main" val="125665759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99392"/>
            <a:ext cx="7886700" cy="1325563"/>
          </a:xfrm>
        </p:spPr>
        <p:txBody>
          <a:bodyPr>
            <a:normAutofit/>
          </a:bodyPr>
          <a:lstStyle/>
          <a:p>
            <a:r>
              <a:rPr lang="en-IN" b="1" dirty="0"/>
              <a:t>Illustration 1 a – Ranking &amp; Elimination</a:t>
            </a:r>
          </a:p>
        </p:txBody>
      </p:sp>
      <p:sp>
        <p:nvSpPr>
          <p:cNvPr id="3" name="Content Placeholder 2"/>
          <p:cNvSpPr>
            <a:spLocks noGrp="1"/>
          </p:cNvSpPr>
          <p:nvPr>
            <p:ph idx="1"/>
          </p:nvPr>
        </p:nvSpPr>
        <p:spPr>
          <a:xfrm>
            <a:off x="107504" y="1206044"/>
            <a:ext cx="4896544" cy="5212449"/>
          </a:xfrm>
          <a:prstGeom prst="rect">
            <a:avLst/>
          </a:prstGeom>
        </p:spPr>
        <p:txBody>
          <a:bodyPr>
            <a:normAutofit/>
          </a:bodyPr>
          <a:lstStyle/>
          <a:p>
            <a:pPr>
              <a:lnSpc>
                <a:spcPct val="150000"/>
              </a:lnSpc>
              <a:spcBef>
                <a:spcPts val="0"/>
              </a:spcBef>
            </a:pPr>
            <a:r>
              <a:rPr lang="en-IN" sz="1800" b="1" dirty="0"/>
              <a:t>6</a:t>
            </a:r>
            <a:r>
              <a:rPr lang="en-IN" sz="1800" dirty="0"/>
              <a:t> TQBs ranked in the descending order based on the basis of Initial Offers in the following manner: 4, 2, 1, 3, 6, 5 </a:t>
            </a:r>
          </a:p>
          <a:p>
            <a:pPr>
              <a:lnSpc>
                <a:spcPct val="150000"/>
              </a:lnSpc>
              <a:spcBef>
                <a:spcPts val="0"/>
              </a:spcBef>
            </a:pPr>
            <a:r>
              <a:rPr lang="en-IN" sz="1800" dirty="0"/>
              <a:t>No two Initial Offers are identical</a:t>
            </a:r>
          </a:p>
          <a:p>
            <a:pPr>
              <a:lnSpc>
                <a:spcPct val="150000"/>
              </a:lnSpc>
              <a:spcBef>
                <a:spcPts val="0"/>
              </a:spcBef>
            </a:pPr>
            <a:r>
              <a:rPr lang="en-IN" sz="1800" b="1" dirty="0">
                <a:solidFill>
                  <a:schemeClr val="accent3">
                    <a:lumMod val="50000"/>
                  </a:schemeClr>
                </a:solidFill>
              </a:rPr>
              <a:t>No of Eliminations of TQBs: 1</a:t>
            </a:r>
          </a:p>
          <a:p>
            <a:pPr marL="349250" lvl="1" indent="0">
              <a:lnSpc>
                <a:spcPct val="150000"/>
              </a:lnSpc>
              <a:spcBef>
                <a:spcPts val="0"/>
              </a:spcBef>
              <a:buNone/>
            </a:pPr>
            <a:r>
              <a:rPr lang="en-IN" b="1" dirty="0">
                <a:solidFill>
                  <a:schemeClr val="accent3">
                    <a:lumMod val="50000"/>
                  </a:schemeClr>
                </a:solidFill>
              </a:rPr>
              <a:t>Lowest ranked TQB who submitted bid 5 is eliminated</a:t>
            </a:r>
          </a:p>
          <a:p>
            <a:pPr marL="349250" lvl="1" indent="0">
              <a:lnSpc>
                <a:spcPct val="150000"/>
              </a:lnSpc>
              <a:spcBef>
                <a:spcPts val="0"/>
              </a:spcBef>
              <a:buNone/>
            </a:pPr>
            <a:r>
              <a:rPr lang="en-IN" b="1" dirty="0">
                <a:solidFill>
                  <a:schemeClr val="accent3">
                    <a:lumMod val="50000"/>
                  </a:schemeClr>
                </a:solidFill>
              </a:rPr>
              <a:t>TQBs who submitted bids numbered 4, 2, 1, 3, and 6 are Qualified Bidders</a:t>
            </a:r>
          </a:p>
          <a:p>
            <a:pPr marL="349250" lvl="1" indent="0">
              <a:lnSpc>
                <a:spcPct val="150000"/>
              </a:lnSpc>
              <a:spcBef>
                <a:spcPts val="0"/>
              </a:spcBef>
              <a:buNone/>
            </a:pPr>
            <a:endParaRPr lang="en-IN" b="1" dirty="0">
              <a:solidFill>
                <a:schemeClr val="accent4">
                  <a:lumMod val="75000"/>
                </a:schemeClr>
              </a:solidFill>
            </a:endParaRPr>
          </a:p>
          <a:p>
            <a:pPr marL="0" indent="0">
              <a:lnSpc>
                <a:spcPct val="150000"/>
              </a:lnSpc>
              <a:spcBef>
                <a:spcPts val="0"/>
              </a:spcBef>
              <a:buNone/>
            </a:pPr>
            <a:endParaRPr lang="en-IN" sz="1800" dirty="0"/>
          </a:p>
        </p:txBody>
      </p:sp>
      <p:sp>
        <p:nvSpPr>
          <p:cNvPr id="28" name="TextBox 27"/>
          <p:cNvSpPr txBox="1"/>
          <p:nvPr/>
        </p:nvSpPr>
        <p:spPr>
          <a:xfrm>
            <a:off x="5443130" y="1052736"/>
            <a:ext cx="4032448" cy="369332"/>
          </a:xfrm>
          <a:prstGeom prst="rect">
            <a:avLst/>
          </a:prstGeom>
          <a:noFill/>
        </p:spPr>
        <p:txBody>
          <a:bodyPr wrap="square" rtlCol="0">
            <a:spAutoFit/>
          </a:bodyPr>
          <a:lstStyle/>
          <a:p>
            <a:r>
              <a:rPr lang="en-US" b="1" dirty="0"/>
              <a:t>Ranking of TQBs</a:t>
            </a:r>
            <a:endParaRPr lang="en-IN" b="1" dirty="0"/>
          </a:p>
        </p:txBody>
      </p:sp>
      <p:graphicFrame>
        <p:nvGraphicFramePr>
          <p:cNvPr id="29" name="Table 28"/>
          <p:cNvGraphicFramePr>
            <a:graphicFrameLocks noGrp="1"/>
          </p:cNvGraphicFramePr>
          <p:nvPr/>
        </p:nvGraphicFramePr>
        <p:xfrm>
          <a:off x="5963130" y="1669193"/>
          <a:ext cx="756000" cy="3757175"/>
        </p:xfrm>
        <a:graphic>
          <a:graphicData uri="http://schemas.openxmlformats.org/drawingml/2006/table">
            <a:tbl>
              <a:tblPr firstRow="1" bandRow="1"/>
              <a:tblGrid>
                <a:gridCol w="756000">
                  <a:extLst>
                    <a:ext uri="{9D8B030D-6E8A-4147-A177-3AD203B41FA5}">
                      <a16:colId xmlns:a16="http://schemas.microsoft.com/office/drawing/2014/main" val="20000"/>
                    </a:ext>
                  </a:extLst>
                </a:gridCol>
              </a:tblGrid>
              <a:tr h="491530">
                <a:tc>
                  <a:txBody>
                    <a:bodyPr/>
                    <a:lstStyle/>
                    <a:p>
                      <a:pPr algn="ctr"/>
                      <a:r>
                        <a:rPr lang="en-IN" b="1" dirty="0">
                          <a:latin typeface="Garamond" pitchFamily="18" charset="0"/>
                        </a:rPr>
                        <a:t>4</a:t>
                      </a:r>
                    </a:p>
                  </a:txBody>
                  <a:tcP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solidFill>
                      <a:schemeClr val="accent6">
                        <a:lumMod val="40000"/>
                        <a:lumOff val="60000"/>
                      </a:schemeClr>
                    </a:solidFill>
                  </a:tcPr>
                </a:tc>
                <a:extLst>
                  <a:ext uri="{0D108BD9-81ED-4DB2-BD59-A6C34878D82A}">
                    <a16:rowId xmlns:a16="http://schemas.microsoft.com/office/drawing/2014/main" val="10002"/>
                  </a:ext>
                </a:extLst>
              </a:tr>
              <a:tr h="161599">
                <a:tc>
                  <a:txBody>
                    <a:bodyPr/>
                    <a:lstStyle/>
                    <a:p>
                      <a:pPr algn="ctr"/>
                      <a:endParaRPr lang="en-IN" sz="200" b="1" dirty="0">
                        <a:latin typeface="Garamond" pitchFamily="18" charset="0"/>
                      </a:endParaRPr>
                    </a:p>
                  </a:txBody>
                  <a:tcP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491530">
                <a:tc>
                  <a:txBody>
                    <a:bodyPr/>
                    <a:lstStyle/>
                    <a:p>
                      <a:pPr algn="ctr"/>
                      <a:r>
                        <a:rPr lang="en-IN" b="1" dirty="0">
                          <a:latin typeface="Garamond" pitchFamily="18" charset="0"/>
                        </a:rPr>
                        <a:t>2</a:t>
                      </a:r>
                    </a:p>
                  </a:txBody>
                  <a:tcP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solidFill>
                      <a:schemeClr val="accent6">
                        <a:lumMod val="40000"/>
                        <a:lumOff val="60000"/>
                      </a:schemeClr>
                    </a:solidFill>
                  </a:tcPr>
                </a:tc>
                <a:extLst>
                  <a:ext uri="{0D108BD9-81ED-4DB2-BD59-A6C34878D82A}">
                    <a16:rowId xmlns:a16="http://schemas.microsoft.com/office/drawing/2014/main" val="10004"/>
                  </a:ext>
                </a:extLst>
              </a:tr>
              <a:tr h="161599">
                <a:tc>
                  <a:txBody>
                    <a:bodyPr/>
                    <a:lstStyle/>
                    <a:p>
                      <a:pPr algn="ctr"/>
                      <a:endParaRPr lang="en-IN" sz="200" b="1" dirty="0">
                        <a:latin typeface="Garamond" pitchFamily="18" charset="0"/>
                      </a:endParaRPr>
                    </a:p>
                  </a:txBody>
                  <a:tcP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10005"/>
                  </a:ext>
                </a:extLst>
              </a:tr>
              <a:tr h="491530">
                <a:tc>
                  <a:txBody>
                    <a:bodyPr/>
                    <a:lstStyle/>
                    <a:p>
                      <a:pPr algn="ctr"/>
                      <a:r>
                        <a:rPr lang="en-IN" b="1" dirty="0">
                          <a:latin typeface="Garamond" pitchFamily="18" charset="0"/>
                        </a:rPr>
                        <a:t>1</a:t>
                      </a:r>
                    </a:p>
                  </a:txBody>
                  <a:tcP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solidFill>
                      <a:schemeClr val="accent6">
                        <a:lumMod val="40000"/>
                        <a:lumOff val="60000"/>
                      </a:schemeClr>
                    </a:solidFill>
                  </a:tcPr>
                </a:tc>
                <a:extLst>
                  <a:ext uri="{0D108BD9-81ED-4DB2-BD59-A6C34878D82A}">
                    <a16:rowId xmlns:a16="http://schemas.microsoft.com/office/drawing/2014/main" val="10006"/>
                  </a:ext>
                </a:extLst>
              </a:tr>
              <a:tr h="161599">
                <a:tc>
                  <a:txBody>
                    <a:bodyPr/>
                    <a:lstStyle/>
                    <a:p>
                      <a:pPr algn="ctr"/>
                      <a:endParaRPr lang="en-IN" sz="200" b="1" dirty="0">
                        <a:latin typeface="Garamond" pitchFamily="18" charset="0"/>
                      </a:endParaRPr>
                    </a:p>
                  </a:txBody>
                  <a:tcP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10007"/>
                  </a:ext>
                </a:extLst>
              </a:tr>
              <a:tr h="491530">
                <a:tc>
                  <a:txBody>
                    <a:bodyPr/>
                    <a:lstStyle/>
                    <a:p>
                      <a:pPr algn="ctr"/>
                      <a:r>
                        <a:rPr lang="en-IN" b="1" dirty="0">
                          <a:latin typeface="Garamond" pitchFamily="18" charset="0"/>
                        </a:rPr>
                        <a:t>3</a:t>
                      </a:r>
                    </a:p>
                  </a:txBody>
                  <a:tcP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solidFill>
                      <a:schemeClr val="accent6">
                        <a:lumMod val="40000"/>
                        <a:lumOff val="60000"/>
                      </a:schemeClr>
                    </a:solidFill>
                  </a:tcPr>
                </a:tc>
                <a:extLst>
                  <a:ext uri="{0D108BD9-81ED-4DB2-BD59-A6C34878D82A}">
                    <a16:rowId xmlns:a16="http://schemas.microsoft.com/office/drawing/2014/main" val="10008"/>
                  </a:ext>
                </a:extLst>
              </a:tr>
              <a:tr h="161599">
                <a:tc>
                  <a:txBody>
                    <a:bodyPr/>
                    <a:lstStyle/>
                    <a:p>
                      <a:pPr algn="ctr"/>
                      <a:endParaRPr lang="en-IN" sz="200" b="1" dirty="0">
                        <a:latin typeface="Garamond" pitchFamily="18" charset="0"/>
                      </a:endParaRPr>
                    </a:p>
                  </a:txBody>
                  <a:tcP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10009"/>
                  </a:ext>
                </a:extLst>
              </a:tr>
              <a:tr h="491530">
                <a:tc>
                  <a:txBody>
                    <a:bodyPr/>
                    <a:lstStyle/>
                    <a:p>
                      <a:pPr algn="ctr"/>
                      <a:r>
                        <a:rPr lang="en-IN" b="1" dirty="0">
                          <a:latin typeface="Garamond" pitchFamily="18" charset="0"/>
                        </a:rPr>
                        <a:t>6</a:t>
                      </a:r>
                    </a:p>
                  </a:txBody>
                  <a:tcP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solidFill>
                      <a:schemeClr val="accent6">
                        <a:lumMod val="40000"/>
                        <a:lumOff val="60000"/>
                      </a:schemeClr>
                    </a:solidFill>
                  </a:tcPr>
                </a:tc>
                <a:extLst>
                  <a:ext uri="{0D108BD9-81ED-4DB2-BD59-A6C34878D82A}">
                    <a16:rowId xmlns:a16="http://schemas.microsoft.com/office/drawing/2014/main" val="10010"/>
                  </a:ext>
                </a:extLst>
              </a:tr>
              <a:tr h="161599">
                <a:tc>
                  <a:txBody>
                    <a:bodyPr/>
                    <a:lstStyle/>
                    <a:p>
                      <a:pPr algn="ctr"/>
                      <a:endParaRPr lang="en-IN" sz="200" b="1" dirty="0">
                        <a:latin typeface="Garamond" pitchFamily="18" charset="0"/>
                      </a:endParaRPr>
                    </a:p>
                  </a:txBody>
                  <a:tcP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10011"/>
                  </a:ext>
                </a:extLst>
              </a:tr>
              <a:tr h="491530">
                <a:tc>
                  <a:txBody>
                    <a:bodyPr/>
                    <a:lstStyle/>
                    <a:p>
                      <a:pPr algn="ctr"/>
                      <a:r>
                        <a:rPr lang="en-IN" b="1" dirty="0">
                          <a:solidFill>
                            <a:srgbClr val="FF0000"/>
                          </a:solidFill>
                          <a:latin typeface="Garamond" pitchFamily="18" charset="0"/>
                        </a:rPr>
                        <a:t>5</a:t>
                      </a:r>
                    </a:p>
                  </a:txBody>
                  <a:tcP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solidFill>
                      <a:schemeClr val="accent6">
                        <a:lumMod val="40000"/>
                        <a:lumOff val="60000"/>
                      </a:schemeClr>
                    </a:solidFill>
                  </a:tcPr>
                </a:tc>
                <a:extLst>
                  <a:ext uri="{0D108BD9-81ED-4DB2-BD59-A6C34878D82A}">
                    <a16:rowId xmlns:a16="http://schemas.microsoft.com/office/drawing/2014/main" val="10012"/>
                  </a:ext>
                </a:extLst>
              </a:tr>
            </a:tbl>
          </a:graphicData>
        </a:graphic>
      </p:graphicFrame>
      <p:cxnSp>
        <p:nvCxnSpPr>
          <p:cNvPr id="30" name="Straight Connector 29"/>
          <p:cNvCxnSpPr/>
          <p:nvPr/>
        </p:nvCxnSpPr>
        <p:spPr>
          <a:xfrm flipH="1">
            <a:off x="5436096" y="4797152"/>
            <a:ext cx="1872208" cy="0"/>
          </a:xfrm>
          <a:prstGeom prst="line">
            <a:avLst/>
          </a:prstGeom>
          <a:ln>
            <a:solidFill>
              <a:schemeClr val="accent4">
                <a:lumMod val="75000"/>
              </a:schemeClr>
            </a:solidFill>
          </a:ln>
        </p:spPr>
        <p:style>
          <a:lnRef idx="3">
            <a:schemeClr val="accent3"/>
          </a:lnRef>
          <a:fillRef idx="0">
            <a:schemeClr val="accent3"/>
          </a:fillRef>
          <a:effectRef idx="2">
            <a:schemeClr val="accent3"/>
          </a:effectRef>
          <a:fontRef idx="minor">
            <a:schemeClr val="tx1"/>
          </a:fontRef>
        </p:style>
      </p:cxnSp>
      <p:cxnSp>
        <p:nvCxnSpPr>
          <p:cNvPr id="38" name="Straight Connector 37"/>
          <p:cNvCxnSpPr/>
          <p:nvPr/>
        </p:nvCxnSpPr>
        <p:spPr>
          <a:xfrm>
            <a:off x="5004048" y="1052736"/>
            <a:ext cx="0" cy="5472608"/>
          </a:xfrm>
          <a:prstGeom prst="line">
            <a:avLst/>
          </a:prstGeom>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9924A821-D865-4540-B3A6-E2E2D11F679C}"/>
              </a:ext>
            </a:extLst>
          </p:cNvPr>
          <p:cNvSpPr txBox="1"/>
          <p:nvPr/>
        </p:nvSpPr>
        <p:spPr>
          <a:xfrm>
            <a:off x="6886123" y="4960266"/>
            <a:ext cx="1584176" cy="369332"/>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pPr algn="just"/>
            <a:r>
              <a:rPr lang="en-IN" b="1" dirty="0"/>
              <a:t>Eliminated</a:t>
            </a:r>
          </a:p>
        </p:txBody>
      </p:sp>
    </p:spTree>
    <p:extLst>
      <p:ext uri="{BB962C8B-B14F-4D97-AF65-F5344CB8AC3E}">
        <p14:creationId xmlns:p14="http://schemas.microsoft.com/office/powerpoint/2010/main" val="9046994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down)">
                                      <p:cBhvr>
                                        <p:cTn id="7" dur="580">
                                          <p:stCondLst>
                                            <p:cond delay="0"/>
                                          </p:stCondLst>
                                        </p:cTn>
                                        <p:tgtEl>
                                          <p:spTgt spid="17"/>
                                        </p:tgtEl>
                                      </p:cBhvr>
                                    </p:animEffect>
                                    <p:anim calcmode="lin" valueType="num">
                                      <p:cBhvr>
                                        <p:cTn id="8" dur="182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7"/>
                                        </p:tgtEl>
                                        <p:attrNameLst>
                                          <p:attrName>ppt_y</p:attrName>
                                        </p:attrNameLst>
                                      </p:cBhvr>
                                      <p:tavLst>
                                        <p:tav tm="0" fmla="#ppt_y-sin(pi*$)/81">
                                          <p:val>
                                            <p:fltVal val="0"/>
                                          </p:val>
                                        </p:tav>
                                        <p:tav tm="100000">
                                          <p:val>
                                            <p:fltVal val="1"/>
                                          </p:val>
                                        </p:tav>
                                      </p:tavLst>
                                    </p:anim>
                                    <p:animScale>
                                      <p:cBhvr>
                                        <p:cTn id="13" dur="26">
                                          <p:stCondLst>
                                            <p:cond delay="650"/>
                                          </p:stCondLst>
                                        </p:cTn>
                                        <p:tgtEl>
                                          <p:spTgt spid="17"/>
                                        </p:tgtEl>
                                      </p:cBhvr>
                                      <p:to x="100000" y="60000"/>
                                    </p:animScale>
                                    <p:animScale>
                                      <p:cBhvr>
                                        <p:cTn id="14" dur="166" decel="50000">
                                          <p:stCondLst>
                                            <p:cond delay="676"/>
                                          </p:stCondLst>
                                        </p:cTn>
                                        <p:tgtEl>
                                          <p:spTgt spid="17"/>
                                        </p:tgtEl>
                                      </p:cBhvr>
                                      <p:to x="100000" y="100000"/>
                                    </p:animScale>
                                    <p:animScale>
                                      <p:cBhvr>
                                        <p:cTn id="15" dur="26">
                                          <p:stCondLst>
                                            <p:cond delay="1312"/>
                                          </p:stCondLst>
                                        </p:cTn>
                                        <p:tgtEl>
                                          <p:spTgt spid="17"/>
                                        </p:tgtEl>
                                      </p:cBhvr>
                                      <p:to x="100000" y="80000"/>
                                    </p:animScale>
                                    <p:animScale>
                                      <p:cBhvr>
                                        <p:cTn id="16" dur="166" decel="50000">
                                          <p:stCondLst>
                                            <p:cond delay="1338"/>
                                          </p:stCondLst>
                                        </p:cTn>
                                        <p:tgtEl>
                                          <p:spTgt spid="17"/>
                                        </p:tgtEl>
                                      </p:cBhvr>
                                      <p:to x="100000" y="100000"/>
                                    </p:animScale>
                                    <p:animScale>
                                      <p:cBhvr>
                                        <p:cTn id="17" dur="26">
                                          <p:stCondLst>
                                            <p:cond delay="1642"/>
                                          </p:stCondLst>
                                        </p:cTn>
                                        <p:tgtEl>
                                          <p:spTgt spid="17"/>
                                        </p:tgtEl>
                                      </p:cBhvr>
                                      <p:to x="100000" y="90000"/>
                                    </p:animScale>
                                    <p:animScale>
                                      <p:cBhvr>
                                        <p:cTn id="18" dur="166" decel="50000">
                                          <p:stCondLst>
                                            <p:cond delay="1668"/>
                                          </p:stCondLst>
                                        </p:cTn>
                                        <p:tgtEl>
                                          <p:spTgt spid="17"/>
                                        </p:tgtEl>
                                      </p:cBhvr>
                                      <p:to x="100000" y="100000"/>
                                    </p:animScale>
                                    <p:animScale>
                                      <p:cBhvr>
                                        <p:cTn id="19" dur="26">
                                          <p:stCondLst>
                                            <p:cond delay="1808"/>
                                          </p:stCondLst>
                                        </p:cTn>
                                        <p:tgtEl>
                                          <p:spTgt spid="17"/>
                                        </p:tgtEl>
                                      </p:cBhvr>
                                      <p:to x="100000" y="95000"/>
                                    </p:animScale>
                                    <p:animScale>
                                      <p:cBhvr>
                                        <p:cTn id="20" dur="166" decel="50000">
                                          <p:stCondLst>
                                            <p:cond delay="1834"/>
                                          </p:stCondLst>
                                        </p:cTn>
                                        <p:tgtEl>
                                          <p:spTgt spid="1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99392"/>
            <a:ext cx="7886700" cy="1325563"/>
          </a:xfrm>
        </p:spPr>
        <p:txBody>
          <a:bodyPr>
            <a:normAutofit/>
          </a:bodyPr>
          <a:lstStyle/>
          <a:p>
            <a:r>
              <a:rPr lang="en-IN" b="1" dirty="0"/>
              <a:t>Illustration 1 b – Ranking &amp; Elimination</a:t>
            </a:r>
          </a:p>
        </p:txBody>
      </p:sp>
      <p:sp>
        <p:nvSpPr>
          <p:cNvPr id="3" name="Content Placeholder 2"/>
          <p:cNvSpPr>
            <a:spLocks noGrp="1"/>
          </p:cNvSpPr>
          <p:nvPr>
            <p:ph idx="1"/>
          </p:nvPr>
        </p:nvSpPr>
        <p:spPr>
          <a:xfrm>
            <a:off x="107504" y="1206044"/>
            <a:ext cx="4896544" cy="5212449"/>
          </a:xfrm>
          <a:prstGeom prst="rect">
            <a:avLst/>
          </a:prstGeom>
        </p:spPr>
        <p:txBody>
          <a:bodyPr>
            <a:normAutofit/>
          </a:bodyPr>
          <a:lstStyle/>
          <a:p>
            <a:pPr algn="just">
              <a:lnSpc>
                <a:spcPct val="150000"/>
              </a:lnSpc>
              <a:spcBef>
                <a:spcPts val="0"/>
              </a:spcBef>
            </a:pPr>
            <a:r>
              <a:rPr lang="en-IN" sz="1800" b="1" dirty="0"/>
              <a:t>6</a:t>
            </a:r>
            <a:r>
              <a:rPr lang="en-IN" sz="1800" dirty="0"/>
              <a:t> TQBs ranked in the descending order based on the basis of Initial Offers in the following manner: 4, 2, 1, 3, 6, 5</a:t>
            </a:r>
          </a:p>
          <a:p>
            <a:pPr algn="just">
              <a:lnSpc>
                <a:spcPct val="150000"/>
              </a:lnSpc>
              <a:spcBef>
                <a:spcPts val="0"/>
              </a:spcBef>
            </a:pPr>
            <a:r>
              <a:rPr lang="en-IN" sz="1800" dirty="0"/>
              <a:t>Initial Offers 2 and 1 are identical</a:t>
            </a:r>
          </a:p>
          <a:p>
            <a:pPr algn="just">
              <a:lnSpc>
                <a:spcPct val="150000"/>
              </a:lnSpc>
              <a:spcBef>
                <a:spcPts val="0"/>
              </a:spcBef>
            </a:pPr>
            <a:r>
              <a:rPr lang="en-IN" sz="1800" dirty="0"/>
              <a:t>Initial Offers 3, 6 and 5 are identical</a:t>
            </a:r>
          </a:p>
          <a:p>
            <a:pPr algn="just">
              <a:lnSpc>
                <a:spcPct val="150000"/>
              </a:lnSpc>
              <a:spcBef>
                <a:spcPts val="0"/>
              </a:spcBef>
            </a:pPr>
            <a:r>
              <a:rPr lang="en-IN" sz="1800" b="1" dirty="0">
                <a:solidFill>
                  <a:schemeClr val="accent3">
                    <a:lumMod val="50000"/>
                  </a:schemeClr>
                </a:solidFill>
              </a:rPr>
              <a:t>No of Eliminations of TQBs: 3</a:t>
            </a:r>
          </a:p>
          <a:p>
            <a:pPr marL="349250" lvl="1" indent="0" algn="just">
              <a:lnSpc>
                <a:spcPct val="150000"/>
              </a:lnSpc>
              <a:spcBef>
                <a:spcPts val="0"/>
              </a:spcBef>
              <a:buNone/>
            </a:pPr>
            <a:r>
              <a:rPr lang="en-IN" b="1" dirty="0">
                <a:solidFill>
                  <a:schemeClr val="accent3">
                    <a:lumMod val="50000"/>
                  </a:schemeClr>
                </a:solidFill>
              </a:rPr>
              <a:t>Since there are three equal Initial Offers at lowest rank, all three are eliminated</a:t>
            </a:r>
          </a:p>
          <a:p>
            <a:pPr marL="349250" lvl="1" indent="0" algn="just">
              <a:lnSpc>
                <a:spcPct val="150000"/>
              </a:lnSpc>
              <a:spcBef>
                <a:spcPts val="0"/>
              </a:spcBef>
              <a:buNone/>
            </a:pPr>
            <a:r>
              <a:rPr lang="en-IN" b="1" dirty="0">
                <a:solidFill>
                  <a:schemeClr val="accent3">
                    <a:lumMod val="50000"/>
                  </a:schemeClr>
                </a:solidFill>
              </a:rPr>
              <a:t>TQBs who submitted bids numbered 4, 2 and 1 are Qualified Bidders</a:t>
            </a:r>
          </a:p>
          <a:p>
            <a:pPr marL="349250" lvl="1" indent="0">
              <a:lnSpc>
                <a:spcPct val="150000"/>
              </a:lnSpc>
              <a:spcBef>
                <a:spcPts val="0"/>
              </a:spcBef>
              <a:buNone/>
            </a:pPr>
            <a:endParaRPr lang="en-IN" b="1" dirty="0">
              <a:solidFill>
                <a:schemeClr val="accent4">
                  <a:lumMod val="75000"/>
                </a:schemeClr>
              </a:solidFill>
            </a:endParaRPr>
          </a:p>
          <a:p>
            <a:pPr marL="0" indent="0">
              <a:lnSpc>
                <a:spcPct val="150000"/>
              </a:lnSpc>
              <a:spcBef>
                <a:spcPts val="0"/>
              </a:spcBef>
              <a:buNone/>
            </a:pPr>
            <a:endParaRPr lang="en-IN" sz="1800" dirty="0"/>
          </a:p>
        </p:txBody>
      </p:sp>
      <p:sp>
        <p:nvSpPr>
          <p:cNvPr id="28" name="TextBox 27"/>
          <p:cNvSpPr txBox="1"/>
          <p:nvPr/>
        </p:nvSpPr>
        <p:spPr>
          <a:xfrm>
            <a:off x="5375509" y="1052736"/>
            <a:ext cx="4032448" cy="369332"/>
          </a:xfrm>
          <a:prstGeom prst="rect">
            <a:avLst/>
          </a:prstGeom>
          <a:noFill/>
        </p:spPr>
        <p:txBody>
          <a:bodyPr wrap="square" rtlCol="0">
            <a:spAutoFit/>
          </a:bodyPr>
          <a:lstStyle/>
          <a:p>
            <a:r>
              <a:rPr lang="en-US" b="1" dirty="0"/>
              <a:t>Ranking of TQBs</a:t>
            </a:r>
            <a:endParaRPr lang="en-IN" b="1" dirty="0"/>
          </a:p>
        </p:txBody>
      </p:sp>
      <p:graphicFrame>
        <p:nvGraphicFramePr>
          <p:cNvPr id="29" name="Table 28"/>
          <p:cNvGraphicFramePr>
            <a:graphicFrameLocks noGrp="1"/>
          </p:cNvGraphicFramePr>
          <p:nvPr/>
        </p:nvGraphicFramePr>
        <p:xfrm>
          <a:off x="5963130" y="1669193"/>
          <a:ext cx="756000" cy="3757175"/>
        </p:xfrm>
        <a:graphic>
          <a:graphicData uri="http://schemas.openxmlformats.org/drawingml/2006/table">
            <a:tbl>
              <a:tblPr firstRow="1" bandRow="1"/>
              <a:tblGrid>
                <a:gridCol w="756000">
                  <a:extLst>
                    <a:ext uri="{9D8B030D-6E8A-4147-A177-3AD203B41FA5}">
                      <a16:colId xmlns:a16="http://schemas.microsoft.com/office/drawing/2014/main" val="20000"/>
                    </a:ext>
                  </a:extLst>
                </a:gridCol>
              </a:tblGrid>
              <a:tr h="491530">
                <a:tc>
                  <a:txBody>
                    <a:bodyPr/>
                    <a:lstStyle/>
                    <a:p>
                      <a:pPr algn="ctr"/>
                      <a:r>
                        <a:rPr lang="en-IN" b="1" dirty="0">
                          <a:latin typeface="Garamond" pitchFamily="18" charset="0"/>
                        </a:rPr>
                        <a:t>4</a:t>
                      </a:r>
                    </a:p>
                  </a:txBody>
                  <a:tcP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solidFill>
                      <a:schemeClr val="accent6">
                        <a:lumMod val="40000"/>
                        <a:lumOff val="60000"/>
                      </a:schemeClr>
                    </a:solidFill>
                  </a:tcPr>
                </a:tc>
                <a:extLst>
                  <a:ext uri="{0D108BD9-81ED-4DB2-BD59-A6C34878D82A}">
                    <a16:rowId xmlns:a16="http://schemas.microsoft.com/office/drawing/2014/main" val="10002"/>
                  </a:ext>
                </a:extLst>
              </a:tr>
              <a:tr h="161599">
                <a:tc>
                  <a:txBody>
                    <a:bodyPr/>
                    <a:lstStyle/>
                    <a:p>
                      <a:pPr algn="ctr"/>
                      <a:endParaRPr lang="en-IN" sz="200" b="1" dirty="0">
                        <a:latin typeface="Garamond" pitchFamily="18" charset="0"/>
                      </a:endParaRPr>
                    </a:p>
                  </a:txBody>
                  <a:tcP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491530">
                <a:tc>
                  <a:txBody>
                    <a:bodyPr/>
                    <a:lstStyle/>
                    <a:p>
                      <a:pPr algn="ctr"/>
                      <a:r>
                        <a:rPr lang="en-IN" b="1" dirty="0">
                          <a:latin typeface="Garamond" pitchFamily="18" charset="0"/>
                        </a:rPr>
                        <a:t>2</a:t>
                      </a:r>
                    </a:p>
                  </a:txBody>
                  <a:tcP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solidFill>
                      <a:schemeClr val="accent4">
                        <a:lumMod val="40000"/>
                        <a:lumOff val="60000"/>
                      </a:schemeClr>
                    </a:solidFill>
                  </a:tcPr>
                </a:tc>
                <a:extLst>
                  <a:ext uri="{0D108BD9-81ED-4DB2-BD59-A6C34878D82A}">
                    <a16:rowId xmlns:a16="http://schemas.microsoft.com/office/drawing/2014/main" val="10004"/>
                  </a:ext>
                </a:extLst>
              </a:tr>
              <a:tr h="161599">
                <a:tc>
                  <a:txBody>
                    <a:bodyPr/>
                    <a:lstStyle/>
                    <a:p>
                      <a:pPr algn="ctr"/>
                      <a:endParaRPr lang="en-IN" sz="200" b="1" dirty="0">
                        <a:latin typeface="Garamond" pitchFamily="18" charset="0"/>
                      </a:endParaRPr>
                    </a:p>
                  </a:txBody>
                  <a:tcP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10005"/>
                  </a:ext>
                </a:extLst>
              </a:tr>
              <a:tr h="491530">
                <a:tc>
                  <a:txBody>
                    <a:bodyPr/>
                    <a:lstStyle/>
                    <a:p>
                      <a:pPr algn="ctr"/>
                      <a:r>
                        <a:rPr lang="en-IN" b="1" dirty="0">
                          <a:latin typeface="Garamond" pitchFamily="18" charset="0"/>
                        </a:rPr>
                        <a:t>1</a:t>
                      </a:r>
                    </a:p>
                  </a:txBody>
                  <a:tcP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solidFill>
                      <a:schemeClr val="accent4">
                        <a:lumMod val="40000"/>
                        <a:lumOff val="60000"/>
                      </a:schemeClr>
                    </a:solidFill>
                  </a:tcPr>
                </a:tc>
                <a:extLst>
                  <a:ext uri="{0D108BD9-81ED-4DB2-BD59-A6C34878D82A}">
                    <a16:rowId xmlns:a16="http://schemas.microsoft.com/office/drawing/2014/main" val="10006"/>
                  </a:ext>
                </a:extLst>
              </a:tr>
              <a:tr h="161599">
                <a:tc>
                  <a:txBody>
                    <a:bodyPr/>
                    <a:lstStyle/>
                    <a:p>
                      <a:pPr algn="ctr"/>
                      <a:endParaRPr lang="en-IN" sz="200" b="1" dirty="0">
                        <a:latin typeface="Garamond" pitchFamily="18" charset="0"/>
                      </a:endParaRPr>
                    </a:p>
                  </a:txBody>
                  <a:tcP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10007"/>
                  </a:ext>
                </a:extLst>
              </a:tr>
              <a:tr h="491530">
                <a:tc>
                  <a:txBody>
                    <a:bodyPr/>
                    <a:lstStyle/>
                    <a:p>
                      <a:pPr algn="ctr"/>
                      <a:r>
                        <a:rPr lang="en-IN" b="1" dirty="0">
                          <a:solidFill>
                            <a:srgbClr val="FF0000"/>
                          </a:solidFill>
                          <a:latin typeface="Garamond" pitchFamily="18" charset="0"/>
                        </a:rPr>
                        <a:t>3</a:t>
                      </a:r>
                    </a:p>
                  </a:txBody>
                  <a:tcP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solidFill>
                      <a:schemeClr val="accent2">
                        <a:lumMod val="40000"/>
                        <a:lumOff val="60000"/>
                      </a:schemeClr>
                    </a:solidFill>
                  </a:tcPr>
                </a:tc>
                <a:extLst>
                  <a:ext uri="{0D108BD9-81ED-4DB2-BD59-A6C34878D82A}">
                    <a16:rowId xmlns:a16="http://schemas.microsoft.com/office/drawing/2014/main" val="10008"/>
                  </a:ext>
                </a:extLst>
              </a:tr>
              <a:tr h="161599">
                <a:tc>
                  <a:txBody>
                    <a:bodyPr/>
                    <a:lstStyle/>
                    <a:p>
                      <a:pPr algn="ctr"/>
                      <a:endParaRPr lang="en-IN" sz="200" b="1" dirty="0">
                        <a:solidFill>
                          <a:srgbClr val="FF0000"/>
                        </a:solidFill>
                        <a:latin typeface="Garamond" pitchFamily="18" charset="0"/>
                      </a:endParaRPr>
                    </a:p>
                  </a:txBody>
                  <a:tcP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10009"/>
                  </a:ext>
                </a:extLst>
              </a:tr>
              <a:tr h="491530">
                <a:tc>
                  <a:txBody>
                    <a:bodyPr/>
                    <a:lstStyle/>
                    <a:p>
                      <a:pPr algn="ctr"/>
                      <a:r>
                        <a:rPr lang="en-IN" b="1" dirty="0">
                          <a:solidFill>
                            <a:srgbClr val="FF0000"/>
                          </a:solidFill>
                          <a:latin typeface="Garamond" pitchFamily="18" charset="0"/>
                        </a:rPr>
                        <a:t>6</a:t>
                      </a:r>
                    </a:p>
                  </a:txBody>
                  <a:tcP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solidFill>
                      <a:schemeClr val="accent2">
                        <a:lumMod val="40000"/>
                        <a:lumOff val="60000"/>
                      </a:schemeClr>
                    </a:solidFill>
                  </a:tcPr>
                </a:tc>
                <a:extLst>
                  <a:ext uri="{0D108BD9-81ED-4DB2-BD59-A6C34878D82A}">
                    <a16:rowId xmlns:a16="http://schemas.microsoft.com/office/drawing/2014/main" val="10010"/>
                  </a:ext>
                </a:extLst>
              </a:tr>
              <a:tr h="161599">
                <a:tc>
                  <a:txBody>
                    <a:bodyPr/>
                    <a:lstStyle/>
                    <a:p>
                      <a:pPr algn="ctr"/>
                      <a:endParaRPr lang="en-IN" sz="200" b="1" dirty="0">
                        <a:latin typeface="Garamond" pitchFamily="18" charset="0"/>
                      </a:endParaRPr>
                    </a:p>
                  </a:txBody>
                  <a:tcP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10011"/>
                  </a:ext>
                </a:extLst>
              </a:tr>
              <a:tr h="491530">
                <a:tc>
                  <a:txBody>
                    <a:bodyPr/>
                    <a:lstStyle/>
                    <a:p>
                      <a:pPr algn="ctr"/>
                      <a:r>
                        <a:rPr lang="en-IN" b="1" dirty="0">
                          <a:solidFill>
                            <a:srgbClr val="FF0000"/>
                          </a:solidFill>
                          <a:latin typeface="Garamond" pitchFamily="18" charset="0"/>
                        </a:rPr>
                        <a:t>5</a:t>
                      </a:r>
                    </a:p>
                  </a:txBody>
                  <a:tcP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solidFill>
                      <a:schemeClr val="accent2">
                        <a:lumMod val="40000"/>
                        <a:lumOff val="60000"/>
                      </a:schemeClr>
                    </a:solidFill>
                  </a:tcPr>
                </a:tc>
                <a:extLst>
                  <a:ext uri="{0D108BD9-81ED-4DB2-BD59-A6C34878D82A}">
                    <a16:rowId xmlns:a16="http://schemas.microsoft.com/office/drawing/2014/main" val="10012"/>
                  </a:ext>
                </a:extLst>
              </a:tr>
            </a:tbl>
          </a:graphicData>
        </a:graphic>
      </p:graphicFrame>
      <p:cxnSp>
        <p:nvCxnSpPr>
          <p:cNvPr id="30" name="Straight Connector 29"/>
          <p:cNvCxnSpPr/>
          <p:nvPr/>
        </p:nvCxnSpPr>
        <p:spPr>
          <a:xfrm flipH="1">
            <a:off x="5375509" y="3501008"/>
            <a:ext cx="1872208" cy="0"/>
          </a:xfrm>
          <a:prstGeom prst="line">
            <a:avLst/>
          </a:prstGeom>
          <a:ln>
            <a:solidFill>
              <a:schemeClr val="accent4">
                <a:lumMod val="75000"/>
              </a:schemeClr>
            </a:solidFill>
          </a:ln>
        </p:spPr>
        <p:style>
          <a:lnRef idx="3">
            <a:schemeClr val="accent3"/>
          </a:lnRef>
          <a:fillRef idx="0">
            <a:schemeClr val="accent3"/>
          </a:fillRef>
          <a:effectRef idx="2">
            <a:schemeClr val="accent3"/>
          </a:effectRef>
          <a:fontRef idx="minor">
            <a:schemeClr val="tx1"/>
          </a:fontRef>
        </p:style>
      </p:cxnSp>
      <p:cxnSp>
        <p:nvCxnSpPr>
          <p:cNvPr id="38" name="Straight Connector 37"/>
          <p:cNvCxnSpPr/>
          <p:nvPr/>
        </p:nvCxnSpPr>
        <p:spPr>
          <a:xfrm>
            <a:off x="5004048" y="1052736"/>
            <a:ext cx="0" cy="5472608"/>
          </a:xfrm>
          <a:prstGeom prst="line">
            <a:avLst/>
          </a:prstGeom>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9924A821-D865-4540-B3A6-E2E2D11F679C}"/>
              </a:ext>
            </a:extLst>
          </p:cNvPr>
          <p:cNvSpPr txBox="1"/>
          <p:nvPr/>
        </p:nvSpPr>
        <p:spPr>
          <a:xfrm>
            <a:off x="7747186" y="4279022"/>
            <a:ext cx="1584176" cy="369332"/>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pPr algn="just"/>
            <a:r>
              <a:rPr lang="en-IN" b="1" dirty="0"/>
              <a:t>Eliminated</a:t>
            </a:r>
          </a:p>
        </p:txBody>
      </p:sp>
      <p:sp>
        <p:nvSpPr>
          <p:cNvPr id="9" name="Right Brace 8">
            <a:extLst>
              <a:ext uri="{FF2B5EF4-FFF2-40B4-BE49-F238E27FC236}">
                <a16:creationId xmlns:a16="http://schemas.microsoft.com/office/drawing/2014/main" id="{8781503F-5DB6-4040-A82D-EF996207F166}"/>
              </a:ext>
            </a:extLst>
          </p:cNvPr>
          <p:cNvSpPr/>
          <p:nvPr/>
        </p:nvSpPr>
        <p:spPr>
          <a:xfrm>
            <a:off x="6801110" y="3887624"/>
            <a:ext cx="864096" cy="1152128"/>
          </a:xfrm>
          <a:prstGeom prst="rightBrace">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N" dirty="0"/>
          </a:p>
        </p:txBody>
      </p:sp>
    </p:spTree>
    <p:extLst>
      <p:ext uri="{BB962C8B-B14F-4D97-AF65-F5344CB8AC3E}">
        <p14:creationId xmlns:p14="http://schemas.microsoft.com/office/powerpoint/2010/main" val="994572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down)">
                                      <p:cBhvr>
                                        <p:cTn id="7" dur="580">
                                          <p:stCondLst>
                                            <p:cond delay="0"/>
                                          </p:stCondLst>
                                        </p:cTn>
                                        <p:tgtEl>
                                          <p:spTgt spid="17"/>
                                        </p:tgtEl>
                                      </p:cBhvr>
                                    </p:animEffect>
                                    <p:anim calcmode="lin" valueType="num">
                                      <p:cBhvr>
                                        <p:cTn id="8" dur="182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7"/>
                                        </p:tgtEl>
                                        <p:attrNameLst>
                                          <p:attrName>ppt_y</p:attrName>
                                        </p:attrNameLst>
                                      </p:cBhvr>
                                      <p:tavLst>
                                        <p:tav tm="0" fmla="#ppt_y-sin(pi*$)/81">
                                          <p:val>
                                            <p:fltVal val="0"/>
                                          </p:val>
                                        </p:tav>
                                        <p:tav tm="100000">
                                          <p:val>
                                            <p:fltVal val="1"/>
                                          </p:val>
                                        </p:tav>
                                      </p:tavLst>
                                    </p:anim>
                                    <p:animScale>
                                      <p:cBhvr>
                                        <p:cTn id="13" dur="26">
                                          <p:stCondLst>
                                            <p:cond delay="650"/>
                                          </p:stCondLst>
                                        </p:cTn>
                                        <p:tgtEl>
                                          <p:spTgt spid="17"/>
                                        </p:tgtEl>
                                      </p:cBhvr>
                                      <p:to x="100000" y="60000"/>
                                    </p:animScale>
                                    <p:animScale>
                                      <p:cBhvr>
                                        <p:cTn id="14" dur="166" decel="50000">
                                          <p:stCondLst>
                                            <p:cond delay="676"/>
                                          </p:stCondLst>
                                        </p:cTn>
                                        <p:tgtEl>
                                          <p:spTgt spid="17"/>
                                        </p:tgtEl>
                                      </p:cBhvr>
                                      <p:to x="100000" y="100000"/>
                                    </p:animScale>
                                    <p:animScale>
                                      <p:cBhvr>
                                        <p:cTn id="15" dur="26">
                                          <p:stCondLst>
                                            <p:cond delay="1312"/>
                                          </p:stCondLst>
                                        </p:cTn>
                                        <p:tgtEl>
                                          <p:spTgt spid="17"/>
                                        </p:tgtEl>
                                      </p:cBhvr>
                                      <p:to x="100000" y="80000"/>
                                    </p:animScale>
                                    <p:animScale>
                                      <p:cBhvr>
                                        <p:cTn id="16" dur="166" decel="50000">
                                          <p:stCondLst>
                                            <p:cond delay="1338"/>
                                          </p:stCondLst>
                                        </p:cTn>
                                        <p:tgtEl>
                                          <p:spTgt spid="17"/>
                                        </p:tgtEl>
                                      </p:cBhvr>
                                      <p:to x="100000" y="100000"/>
                                    </p:animScale>
                                    <p:animScale>
                                      <p:cBhvr>
                                        <p:cTn id="17" dur="26">
                                          <p:stCondLst>
                                            <p:cond delay="1642"/>
                                          </p:stCondLst>
                                        </p:cTn>
                                        <p:tgtEl>
                                          <p:spTgt spid="17"/>
                                        </p:tgtEl>
                                      </p:cBhvr>
                                      <p:to x="100000" y="90000"/>
                                    </p:animScale>
                                    <p:animScale>
                                      <p:cBhvr>
                                        <p:cTn id="18" dur="166" decel="50000">
                                          <p:stCondLst>
                                            <p:cond delay="1668"/>
                                          </p:stCondLst>
                                        </p:cTn>
                                        <p:tgtEl>
                                          <p:spTgt spid="17"/>
                                        </p:tgtEl>
                                      </p:cBhvr>
                                      <p:to x="100000" y="100000"/>
                                    </p:animScale>
                                    <p:animScale>
                                      <p:cBhvr>
                                        <p:cTn id="19" dur="26">
                                          <p:stCondLst>
                                            <p:cond delay="1808"/>
                                          </p:stCondLst>
                                        </p:cTn>
                                        <p:tgtEl>
                                          <p:spTgt spid="17"/>
                                        </p:tgtEl>
                                      </p:cBhvr>
                                      <p:to x="100000" y="95000"/>
                                    </p:animScale>
                                    <p:animScale>
                                      <p:cBhvr>
                                        <p:cTn id="20" dur="166" decel="50000">
                                          <p:stCondLst>
                                            <p:cond delay="1834"/>
                                          </p:stCondLst>
                                        </p:cTn>
                                        <p:tgtEl>
                                          <p:spTgt spid="17"/>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wipe(down)">
                                      <p:cBhvr>
                                        <p:cTn id="23" dur="580">
                                          <p:stCondLst>
                                            <p:cond delay="0"/>
                                          </p:stCondLst>
                                        </p:cTn>
                                        <p:tgtEl>
                                          <p:spTgt spid="9"/>
                                        </p:tgtEl>
                                      </p:cBhvr>
                                    </p:animEffect>
                                    <p:anim calcmode="lin" valueType="num">
                                      <p:cBhvr>
                                        <p:cTn id="24"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29" dur="26">
                                          <p:stCondLst>
                                            <p:cond delay="650"/>
                                          </p:stCondLst>
                                        </p:cTn>
                                        <p:tgtEl>
                                          <p:spTgt spid="9"/>
                                        </p:tgtEl>
                                      </p:cBhvr>
                                      <p:to x="100000" y="60000"/>
                                    </p:animScale>
                                    <p:animScale>
                                      <p:cBhvr>
                                        <p:cTn id="30" dur="166" decel="50000">
                                          <p:stCondLst>
                                            <p:cond delay="676"/>
                                          </p:stCondLst>
                                        </p:cTn>
                                        <p:tgtEl>
                                          <p:spTgt spid="9"/>
                                        </p:tgtEl>
                                      </p:cBhvr>
                                      <p:to x="100000" y="100000"/>
                                    </p:animScale>
                                    <p:animScale>
                                      <p:cBhvr>
                                        <p:cTn id="31" dur="26">
                                          <p:stCondLst>
                                            <p:cond delay="1312"/>
                                          </p:stCondLst>
                                        </p:cTn>
                                        <p:tgtEl>
                                          <p:spTgt spid="9"/>
                                        </p:tgtEl>
                                      </p:cBhvr>
                                      <p:to x="100000" y="80000"/>
                                    </p:animScale>
                                    <p:animScale>
                                      <p:cBhvr>
                                        <p:cTn id="32" dur="166" decel="50000">
                                          <p:stCondLst>
                                            <p:cond delay="1338"/>
                                          </p:stCondLst>
                                        </p:cTn>
                                        <p:tgtEl>
                                          <p:spTgt spid="9"/>
                                        </p:tgtEl>
                                      </p:cBhvr>
                                      <p:to x="100000" y="100000"/>
                                    </p:animScale>
                                    <p:animScale>
                                      <p:cBhvr>
                                        <p:cTn id="33" dur="26">
                                          <p:stCondLst>
                                            <p:cond delay="1642"/>
                                          </p:stCondLst>
                                        </p:cTn>
                                        <p:tgtEl>
                                          <p:spTgt spid="9"/>
                                        </p:tgtEl>
                                      </p:cBhvr>
                                      <p:to x="100000" y="90000"/>
                                    </p:animScale>
                                    <p:animScale>
                                      <p:cBhvr>
                                        <p:cTn id="34" dur="166" decel="50000">
                                          <p:stCondLst>
                                            <p:cond delay="1668"/>
                                          </p:stCondLst>
                                        </p:cTn>
                                        <p:tgtEl>
                                          <p:spTgt spid="9"/>
                                        </p:tgtEl>
                                      </p:cBhvr>
                                      <p:to x="100000" y="100000"/>
                                    </p:animScale>
                                    <p:animScale>
                                      <p:cBhvr>
                                        <p:cTn id="35" dur="26">
                                          <p:stCondLst>
                                            <p:cond delay="1808"/>
                                          </p:stCondLst>
                                        </p:cTn>
                                        <p:tgtEl>
                                          <p:spTgt spid="9"/>
                                        </p:tgtEl>
                                      </p:cBhvr>
                                      <p:to x="100000" y="95000"/>
                                    </p:animScale>
                                    <p:animScale>
                                      <p:cBhvr>
                                        <p:cTn id="36" dur="166" decel="50000">
                                          <p:stCondLst>
                                            <p:cond delay="1834"/>
                                          </p:stCondLst>
                                        </p:cTn>
                                        <p:tgtEl>
                                          <p:spTgt spid="9"/>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9"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99392"/>
            <a:ext cx="7886700" cy="1325563"/>
          </a:xfrm>
        </p:spPr>
        <p:txBody>
          <a:bodyPr>
            <a:normAutofit/>
          </a:bodyPr>
          <a:lstStyle/>
          <a:p>
            <a:r>
              <a:rPr lang="en-IN" b="1" dirty="0"/>
              <a:t>Illustration 1 c – Ranking &amp; Elimination</a:t>
            </a:r>
          </a:p>
        </p:txBody>
      </p:sp>
      <p:sp>
        <p:nvSpPr>
          <p:cNvPr id="3" name="Content Placeholder 2"/>
          <p:cNvSpPr>
            <a:spLocks noGrp="1"/>
          </p:cNvSpPr>
          <p:nvPr>
            <p:ph idx="1"/>
          </p:nvPr>
        </p:nvSpPr>
        <p:spPr>
          <a:xfrm>
            <a:off x="107504" y="1206044"/>
            <a:ext cx="4896544" cy="5212449"/>
          </a:xfrm>
          <a:prstGeom prst="rect">
            <a:avLst/>
          </a:prstGeom>
        </p:spPr>
        <p:txBody>
          <a:bodyPr>
            <a:normAutofit/>
          </a:bodyPr>
          <a:lstStyle/>
          <a:p>
            <a:pPr algn="just">
              <a:lnSpc>
                <a:spcPct val="150000"/>
              </a:lnSpc>
              <a:spcBef>
                <a:spcPts val="0"/>
              </a:spcBef>
            </a:pPr>
            <a:r>
              <a:rPr lang="en-IN" sz="1800" b="1" dirty="0"/>
              <a:t>6</a:t>
            </a:r>
            <a:r>
              <a:rPr lang="en-IN" sz="1800" dirty="0"/>
              <a:t> TQBs ranked in the descending order based on the basis of Initial Offers in the following manner: 4, 2, 1, 3, 6, 5</a:t>
            </a:r>
          </a:p>
          <a:p>
            <a:pPr algn="just">
              <a:lnSpc>
                <a:spcPct val="150000"/>
              </a:lnSpc>
              <a:spcBef>
                <a:spcPts val="0"/>
              </a:spcBef>
            </a:pPr>
            <a:r>
              <a:rPr lang="en-IN" sz="1800" dirty="0"/>
              <a:t>Initial Offers 1, 3, 6 and 5 are identical</a:t>
            </a:r>
          </a:p>
          <a:p>
            <a:pPr algn="just">
              <a:lnSpc>
                <a:spcPct val="150000"/>
              </a:lnSpc>
              <a:spcBef>
                <a:spcPts val="0"/>
              </a:spcBef>
            </a:pPr>
            <a:r>
              <a:rPr lang="en-IN" sz="1800" b="1" dirty="0">
                <a:solidFill>
                  <a:schemeClr val="accent3">
                    <a:lumMod val="50000"/>
                  </a:schemeClr>
                </a:solidFill>
              </a:rPr>
              <a:t>No of Eliminations of TQBs: NIL</a:t>
            </a:r>
          </a:p>
          <a:p>
            <a:pPr marL="349250" lvl="1" indent="0" algn="just">
              <a:lnSpc>
                <a:spcPct val="150000"/>
              </a:lnSpc>
              <a:spcBef>
                <a:spcPts val="0"/>
              </a:spcBef>
              <a:buNone/>
            </a:pPr>
            <a:r>
              <a:rPr lang="en-IN" b="1" dirty="0">
                <a:solidFill>
                  <a:schemeClr val="accent3">
                    <a:lumMod val="50000"/>
                  </a:schemeClr>
                </a:solidFill>
              </a:rPr>
              <a:t>Since there are four equal Initial Offers at lowest rank, all four are to be eliminated</a:t>
            </a:r>
          </a:p>
          <a:p>
            <a:pPr marL="349250" lvl="1" indent="0" algn="just">
              <a:lnSpc>
                <a:spcPct val="150000"/>
              </a:lnSpc>
              <a:spcBef>
                <a:spcPts val="0"/>
              </a:spcBef>
              <a:buNone/>
            </a:pPr>
            <a:r>
              <a:rPr lang="en-IN" b="1" dirty="0">
                <a:solidFill>
                  <a:schemeClr val="accent3">
                    <a:lumMod val="50000"/>
                  </a:schemeClr>
                </a:solidFill>
              </a:rPr>
              <a:t>However, doing so means the number of Qualified Bidder falls below 3 and so no TQBs are eliminated</a:t>
            </a:r>
          </a:p>
          <a:p>
            <a:pPr marL="349250" lvl="1" indent="0" algn="just">
              <a:lnSpc>
                <a:spcPct val="150000"/>
              </a:lnSpc>
              <a:spcBef>
                <a:spcPts val="0"/>
              </a:spcBef>
              <a:buNone/>
            </a:pPr>
            <a:r>
              <a:rPr lang="en-IN" b="1" dirty="0">
                <a:solidFill>
                  <a:schemeClr val="accent3">
                    <a:lumMod val="50000"/>
                  </a:schemeClr>
                </a:solidFill>
              </a:rPr>
              <a:t>TQBs who submitted bids numbered 4, 2, 1, 3, 6 and 5 are Qualified Bidders</a:t>
            </a:r>
          </a:p>
          <a:p>
            <a:pPr marL="349250" lvl="1" indent="0" algn="just">
              <a:lnSpc>
                <a:spcPct val="150000"/>
              </a:lnSpc>
              <a:spcBef>
                <a:spcPts val="0"/>
              </a:spcBef>
              <a:buNone/>
            </a:pPr>
            <a:endParaRPr lang="en-IN" b="1" dirty="0">
              <a:solidFill>
                <a:schemeClr val="accent4">
                  <a:lumMod val="75000"/>
                </a:schemeClr>
              </a:solidFill>
            </a:endParaRPr>
          </a:p>
          <a:p>
            <a:pPr marL="349250" lvl="1" indent="0" algn="just">
              <a:lnSpc>
                <a:spcPct val="150000"/>
              </a:lnSpc>
              <a:spcBef>
                <a:spcPts val="0"/>
              </a:spcBef>
              <a:buNone/>
            </a:pPr>
            <a:endParaRPr lang="en-IN" b="1" dirty="0">
              <a:solidFill>
                <a:schemeClr val="accent4">
                  <a:lumMod val="75000"/>
                </a:schemeClr>
              </a:solidFill>
            </a:endParaRPr>
          </a:p>
          <a:p>
            <a:pPr marL="0" indent="0" algn="just">
              <a:lnSpc>
                <a:spcPct val="150000"/>
              </a:lnSpc>
              <a:spcBef>
                <a:spcPts val="0"/>
              </a:spcBef>
              <a:buNone/>
            </a:pPr>
            <a:endParaRPr lang="en-IN" sz="1800" dirty="0"/>
          </a:p>
        </p:txBody>
      </p:sp>
      <p:sp>
        <p:nvSpPr>
          <p:cNvPr id="28" name="TextBox 27"/>
          <p:cNvSpPr txBox="1"/>
          <p:nvPr/>
        </p:nvSpPr>
        <p:spPr>
          <a:xfrm>
            <a:off x="5364088" y="1080705"/>
            <a:ext cx="4032448" cy="369332"/>
          </a:xfrm>
          <a:prstGeom prst="rect">
            <a:avLst/>
          </a:prstGeom>
          <a:noFill/>
        </p:spPr>
        <p:txBody>
          <a:bodyPr wrap="square" rtlCol="0">
            <a:spAutoFit/>
          </a:bodyPr>
          <a:lstStyle/>
          <a:p>
            <a:r>
              <a:rPr lang="en-US" b="1" dirty="0"/>
              <a:t>Ranking of TQBs</a:t>
            </a:r>
            <a:endParaRPr lang="en-IN" b="1" dirty="0"/>
          </a:p>
        </p:txBody>
      </p:sp>
      <p:graphicFrame>
        <p:nvGraphicFramePr>
          <p:cNvPr id="29" name="Table 28"/>
          <p:cNvGraphicFramePr>
            <a:graphicFrameLocks noGrp="1"/>
          </p:cNvGraphicFramePr>
          <p:nvPr/>
        </p:nvGraphicFramePr>
        <p:xfrm>
          <a:off x="5963130" y="1669193"/>
          <a:ext cx="756000" cy="3757175"/>
        </p:xfrm>
        <a:graphic>
          <a:graphicData uri="http://schemas.openxmlformats.org/drawingml/2006/table">
            <a:tbl>
              <a:tblPr firstRow="1" bandRow="1"/>
              <a:tblGrid>
                <a:gridCol w="756000">
                  <a:extLst>
                    <a:ext uri="{9D8B030D-6E8A-4147-A177-3AD203B41FA5}">
                      <a16:colId xmlns:a16="http://schemas.microsoft.com/office/drawing/2014/main" val="20000"/>
                    </a:ext>
                  </a:extLst>
                </a:gridCol>
              </a:tblGrid>
              <a:tr h="491530">
                <a:tc>
                  <a:txBody>
                    <a:bodyPr/>
                    <a:lstStyle/>
                    <a:p>
                      <a:pPr algn="ctr"/>
                      <a:r>
                        <a:rPr lang="en-IN" b="1" dirty="0">
                          <a:latin typeface="Garamond" pitchFamily="18" charset="0"/>
                        </a:rPr>
                        <a:t>4</a:t>
                      </a:r>
                    </a:p>
                  </a:txBody>
                  <a:tcP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solidFill>
                      <a:schemeClr val="accent6">
                        <a:lumMod val="40000"/>
                        <a:lumOff val="60000"/>
                      </a:schemeClr>
                    </a:solidFill>
                  </a:tcPr>
                </a:tc>
                <a:extLst>
                  <a:ext uri="{0D108BD9-81ED-4DB2-BD59-A6C34878D82A}">
                    <a16:rowId xmlns:a16="http://schemas.microsoft.com/office/drawing/2014/main" val="10002"/>
                  </a:ext>
                </a:extLst>
              </a:tr>
              <a:tr h="161599">
                <a:tc>
                  <a:txBody>
                    <a:bodyPr/>
                    <a:lstStyle/>
                    <a:p>
                      <a:pPr algn="ctr"/>
                      <a:endParaRPr lang="en-IN" sz="200" b="1" dirty="0">
                        <a:latin typeface="Garamond" pitchFamily="18" charset="0"/>
                      </a:endParaRPr>
                    </a:p>
                  </a:txBody>
                  <a:tcP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491530">
                <a:tc>
                  <a:txBody>
                    <a:bodyPr/>
                    <a:lstStyle/>
                    <a:p>
                      <a:pPr algn="ctr"/>
                      <a:r>
                        <a:rPr lang="en-IN" b="1" dirty="0">
                          <a:latin typeface="Garamond" pitchFamily="18" charset="0"/>
                        </a:rPr>
                        <a:t>2</a:t>
                      </a:r>
                    </a:p>
                  </a:txBody>
                  <a:tcP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solidFill>
                      <a:schemeClr val="accent6">
                        <a:lumMod val="40000"/>
                        <a:lumOff val="60000"/>
                      </a:schemeClr>
                    </a:solidFill>
                  </a:tcPr>
                </a:tc>
                <a:extLst>
                  <a:ext uri="{0D108BD9-81ED-4DB2-BD59-A6C34878D82A}">
                    <a16:rowId xmlns:a16="http://schemas.microsoft.com/office/drawing/2014/main" val="10004"/>
                  </a:ext>
                </a:extLst>
              </a:tr>
              <a:tr h="161599">
                <a:tc>
                  <a:txBody>
                    <a:bodyPr/>
                    <a:lstStyle/>
                    <a:p>
                      <a:pPr algn="ctr"/>
                      <a:endParaRPr lang="en-IN" sz="200" b="1" dirty="0">
                        <a:latin typeface="Garamond" pitchFamily="18" charset="0"/>
                      </a:endParaRPr>
                    </a:p>
                  </a:txBody>
                  <a:tcP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10005"/>
                  </a:ext>
                </a:extLst>
              </a:tr>
              <a:tr h="491530">
                <a:tc>
                  <a:txBody>
                    <a:bodyPr/>
                    <a:lstStyle/>
                    <a:p>
                      <a:pPr algn="ctr"/>
                      <a:r>
                        <a:rPr lang="en-IN" b="1" dirty="0">
                          <a:latin typeface="Garamond" pitchFamily="18" charset="0"/>
                        </a:rPr>
                        <a:t>1</a:t>
                      </a:r>
                    </a:p>
                  </a:txBody>
                  <a:tcP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solidFill>
                      <a:schemeClr val="accent2">
                        <a:lumMod val="40000"/>
                        <a:lumOff val="60000"/>
                      </a:schemeClr>
                    </a:solidFill>
                  </a:tcPr>
                </a:tc>
                <a:extLst>
                  <a:ext uri="{0D108BD9-81ED-4DB2-BD59-A6C34878D82A}">
                    <a16:rowId xmlns:a16="http://schemas.microsoft.com/office/drawing/2014/main" val="10006"/>
                  </a:ext>
                </a:extLst>
              </a:tr>
              <a:tr h="161599">
                <a:tc>
                  <a:txBody>
                    <a:bodyPr/>
                    <a:lstStyle/>
                    <a:p>
                      <a:pPr algn="ctr"/>
                      <a:endParaRPr lang="en-IN" sz="200" b="1" dirty="0">
                        <a:latin typeface="Garamond" pitchFamily="18" charset="0"/>
                      </a:endParaRPr>
                    </a:p>
                  </a:txBody>
                  <a:tcP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10007"/>
                  </a:ext>
                </a:extLst>
              </a:tr>
              <a:tr h="491530">
                <a:tc>
                  <a:txBody>
                    <a:bodyPr/>
                    <a:lstStyle/>
                    <a:p>
                      <a:pPr algn="ctr"/>
                      <a:r>
                        <a:rPr lang="en-IN" b="1" dirty="0">
                          <a:solidFill>
                            <a:schemeClr val="tx1"/>
                          </a:solidFill>
                          <a:latin typeface="Garamond" pitchFamily="18" charset="0"/>
                        </a:rPr>
                        <a:t>3</a:t>
                      </a:r>
                    </a:p>
                  </a:txBody>
                  <a:tcP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solidFill>
                      <a:schemeClr val="accent2">
                        <a:lumMod val="40000"/>
                        <a:lumOff val="60000"/>
                      </a:schemeClr>
                    </a:solidFill>
                  </a:tcPr>
                </a:tc>
                <a:extLst>
                  <a:ext uri="{0D108BD9-81ED-4DB2-BD59-A6C34878D82A}">
                    <a16:rowId xmlns:a16="http://schemas.microsoft.com/office/drawing/2014/main" val="10008"/>
                  </a:ext>
                </a:extLst>
              </a:tr>
              <a:tr h="161599">
                <a:tc>
                  <a:txBody>
                    <a:bodyPr/>
                    <a:lstStyle/>
                    <a:p>
                      <a:pPr algn="ctr"/>
                      <a:endParaRPr lang="en-IN" sz="200" b="1" dirty="0">
                        <a:solidFill>
                          <a:schemeClr val="tx1"/>
                        </a:solidFill>
                        <a:latin typeface="Garamond" pitchFamily="18" charset="0"/>
                      </a:endParaRPr>
                    </a:p>
                  </a:txBody>
                  <a:tcP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10009"/>
                  </a:ext>
                </a:extLst>
              </a:tr>
              <a:tr h="491530">
                <a:tc>
                  <a:txBody>
                    <a:bodyPr/>
                    <a:lstStyle/>
                    <a:p>
                      <a:pPr algn="ctr"/>
                      <a:r>
                        <a:rPr lang="en-IN" b="1" dirty="0">
                          <a:solidFill>
                            <a:schemeClr val="tx1"/>
                          </a:solidFill>
                          <a:latin typeface="Garamond" pitchFamily="18" charset="0"/>
                        </a:rPr>
                        <a:t>6</a:t>
                      </a:r>
                    </a:p>
                  </a:txBody>
                  <a:tcP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solidFill>
                      <a:schemeClr val="accent2">
                        <a:lumMod val="40000"/>
                        <a:lumOff val="60000"/>
                      </a:schemeClr>
                    </a:solidFill>
                  </a:tcPr>
                </a:tc>
                <a:extLst>
                  <a:ext uri="{0D108BD9-81ED-4DB2-BD59-A6C34878D82A}">
                    <a16:rowId xmlns:a16="http://schemas.microsoft.com/office/drawing/2014/main" val="10010"/>
                  </a:ext>
                </a:extLst>
              </a:tr>
              <a:tr h="161599">
                <a:tc>
                  <a:txBody>
                    <a:bodyPr/>
                    <a:lstStyle/>
                    <a:p>
                      <a:pPr algn="ctr"/>
                      <a:endParaRPr lang="en-IN" sz="200" b="1" dirty="0">
                        <a:solidFill>
                          <a:schemeClr val="tx1"/>
                        </a:solidFill>
                        <a:latin typeface="Garamond" pitchFamily="18" charset="0"/>
                      </a:endParaRPr>
                    </a:p>
                  </a:txBody>
                  <a:tcP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10011"/>
                  </a:ext>
                </a:extLst>
              </a:tr>
              <a:tr h="491530">
                <a:tc>
                  <a:txBody>
                    <a:bodyPr/>
                    <a:lstStyle/>
                    <a:p>
                      <a:pPr algn="ctr"/>
                      <a:r>
                        <a:rPr lang="en-IN" b="1" dirty="0">
                          <a:solidFill>
                            <a:schemeClr val="tx1"/>
                          </a:solidFill>
                          <a:latin typeface="Garamond" pitchFamily="18" charset="0"/>
                        </a:rPr>
                        <a:t>5</a:t>
                      </a:r>
                    </a:p>
                  </a:txBody>
                  <a:tcP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solidFill>
                      <a:schemeClr val="accent2">
                        <a:lumMod val="40000"/>
                        <a:lumOff val="60000"/>
                      </a:schemeClr>
                    </a:solidFill>
                  </a:tcPr>
                </a:tc>
                <a:extLst>
                  <a:ext uri="{0D108BD9-81ED-4DB2-BD59-A6C34878D82A}">
                    <a16:rowId xmlns:a16="http://schemas.microsoft.com/office/drawing/2014/main" val="10012"/>
                  </a:ext>
                </a:extLst>
              </a:tr>
            </a:tbl>
          </a:graphicData>
        </a:graphic>
      </p:graphicFrame>
      <p:cxnSp>
        <p:nvCxnSpPr>
          <p:cNvPr id="38" name="Straight Connector 37"/>
          <p:cNvCxnSpPr/>
          <p:nvPr/>
        </p:nvCxnSpPr>
        <p:spPr>
          <a:xfrm>
            <a:off x="5004048" y="1052736"/>
            <a:ext cx="0" cy="5472608"/>
          </a:xfrm>
          <a:prstGeom prst="line">
            <a:avLst/>
          </a:prstGeom>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9924A821-D865-4540-B3A6-E2E2D11F679C}"/>
              </a:ext>
            </a:extLst>
          </p:cNvPr>
          <p:cNvSpPr txBox="1"/>
          <p:nvPr/>
        </p:nvSpPr>
        <p:spPr>
          <a:xfrm>
            <a:off x="7236296" y="3105834"/>
            <a:ext cx="1584176" cy="646331"/>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pPr algn="just"/>
            <a:r>
              <a:rPr lang="en-IN" b="1" dirty="0"/>
              <a:t>No eliminations</a:t>
            </a:r>
          </a:p>
        </p:txBody>
      </p:sp>
      <p:sp>
        <p:nvSpPr>
          <p:cNvPr id="8" name="Flowchart: Summing Junction 7">
            <a:hlinkClick r:id="rId2" action="ppaction://hlinksldjump"/>
            <a:extLst>
              <a:ext uri="{FF2B5EF4-FFF2-40B4-BE49-F238E27FC236}">
                <a16:creationId xmlns:a16="http://schemas.microsoft.com/office/drawing/2014/main" id="{DE2F27FA-A58A-4F6F-A6BF-2B5D068FA914}"/>
              </a:ext>
            </a:extLst>
          </p:cNvPr>
          <p:cNvSpPr/>
          <p:nvPr/>
        </p:nvSpPr>
        <p:spPr>
          <a:xfrm>
            <a:off x="7956376" y="6670634"/>
            <a:ext cx="250809" cy="214750"/>
          </a:xfrm>
          <a:prstGeom prst="flowChartSummingJunction">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35031756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down)">
                                      <p:cBhvr>
                                        <p:cTn id="7" dur="580">
                                          <p:stCondLst>
                                            <p:cond delay="0"/>
                                          </p:stCondLst>
                                        </p:cTn>
                                        <p:tgtEl>
                                          <p:spTgt spid="17"/>
                                        </p:tgtEl>
                                      </p:cBhvr>
                                    </p:animEffect>
                                    <p:anim calcmode="lin" valueType="num">
                                      <p:cBhvr>
                                        <p:cTn id="8" dur="182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7"/>
                                        </p:tgtEl>
                                        <p:attrNameLst>
                                          <p:attrName>ppt_y</p:attrName>
                                        </p:attrNameLst>
                                      </p:cBhvr>
                                      <p:tavLst>
                                        <p:tav tm="0" fmla="#ppt_y-sin(pi*$)/81">
                                          <p:val>
                                            <p:fltVal val="0"/>
                                          </p:val>
                                        </p:tav>
                                        <p:tav tm="100000">
                                          <p:val>
                                            <p:fltVal val="1"/>
                                          </p:val>
                                        </p:tav>
                                      </p:tavLst>
                                    </p:anim>
                                    <p:animScale>
                                      <p:cBhvr>
                                        <p:cTn id="13" dur="26">
                                          <p:stCondLst>
                                            <p:cond delay="650"/>
                                          </p:stCondLst>
                                        </p:cTn>
                                        <p:tgtEl>
                                          <p:spTgt spid="17"/>
                                        </p:tgtEl>
                                      </p:cBhvr>
                                      <p:to x="100000" y="60000"/>
                                    </p:animScale>
                                    <p:animScale>
                                      <p:cBhvr>
                                        <p:cTn id="14" dur="166" decel="50000">
                                          <p:stCondLst>
                                            <p:cond delay="676"/>
                                          </p:stCondLst>
                                        </p:cTn>
                                        <p:tgtEl>
                                          <p:spTgt spid="17"/>
                                        </p:tgtEl>
                                      </p:cBhvr>
                                      <p:to x="100000" y="100000"/>
                                    </p:animScale>
                                    <p:animScale>
                                      <p:cBhvr>
                                        <p:cTn id="15" dur="26">
                                          <p:stCondLst>
                                            <p:cond delay="1312"/>
                                          </p:stCondLst>
                                        </p:cTn>
                                        <p:tgtEl>
                                          <p:spTgt spid="17"/>
                                        </p:tgtEl>
                                      </p:cBhvr>
                                      <p:to x="100000" y="80000"/>
                                    </p:animScale>
                                    <p:animScale>
                                      <p:cBhvr>
                                        <p:cTn id="16" dur="166" decel="50000">
                                          <p:stCondLst>
                                            <p:cond delay="1338"/>
                                          </p:stCondLst>
                                        </p:cTn>
                                        <p:tgtEl>
                                          <p:spTgt spid="17"/>
                                        </p:tgtEl>
                                      </p:cBhvr>
                                      <p:to x="100000" y="100000"/>
                                    </p:animScale>
                                    <p:animScale>
                                      <p:cBhvr>
                                        <p:cTn id="17" dur="26">
                                          <p:stCondLst>
                                            <p:cond delay="1642"/>
                                          </p:stCondLst>
                                        </p:cTn>
                                        <p:tgtEl>
                                          <p:spTgt spid="17"/>
                                        </p:tgtEl>
                                      </p:cBhvr>
                                      <p:to x="100000" y="90000"/>
                                    </p:animScale>
                                    <p:animScale>
                                      <p:cBhvr>
                                        <p:cTn id="18" dur="166" decel="50000">
                                          <p:stCondLst>
                                            <p:cond delay="1668"/>
                                          </p:stCondLst>
                                        </p:cTn>
                                        <p:tgtEl>
                                          <p:spTgt spid="17"/>
                                        </p:tgtEl>
                                      </p:cBhvr>
                                      <p:to x="100000" y="100000"/>
                                    </p:animScale>
                                    <p:animScale>
                                      <p:cBhvr>
                                        <p:cTn id="19" dur="26">
                                          <p:stCondLst>
                                            <p:cond delay="1808"/>
                                          </p:stCondLst>
                                        </p:cTn>
                                        <p:tgtEl>
                                          <p:spTgt spid="17"/>
                                        </p:tgtEl>
                                      </p:cBhvr>
                                      <p:to x="100000" y="95000"/>
                                    </p:animScale>
                                    <p:animScale>
                                      <p:cBhvr>
                                        <p:cTn id="20" dur="166" decel="50000">
                                          <p:stCondLst>
                                            <p:cond delay="1834"/>
                                          </p:stCondLst>
                                        </p:cTn>
                                        <p:tgtEl>
                                          <p:spTgt spid="1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99392"/>
            <a:ext cx="7886700" cy="1325563"/>
          </a:xfrm>
        </p:spPr>
        <p:txBody>
          <a:bodyPr/>
          <a:lstStyle/>
          <a:p>
            <a:r>
              <a:rPr lang="en-IN" b="1" dirty="0"/>
              <a:t>Illustration - Upfront Amount </a:t>
            </a:r>
            <a:endParaRPr lang="en-US" b="1" dirty="0"/>
          </a:p>
        </p:txBody>
      </p:sp>
      <p:graphicFrame>
        <p:nvGraphicFramePr>
          <p:cNvPr id="3" name="Table 2"/>
          <p:cNvGraphicFramePr>
            <a:graphicFrameLocks noGrp="1"/>
          </p:cNvGraphicFramePr>
          <p:nvPr/>
        </p:nvGraphicFramePr>
        <p:xfrm>
          <a:off x="642910" y="1215562"/>
          <a:ext cx="8134623" cy="2097024"/>
        </p:xfrm>
        <a:graphic>
          <a:graphicData uri="http://schemas.openxmlformats.org/drawingml/2006/table">
            <a:tbl>
              <a:tblPr firstRow="1" firstCol="1" bandRow="1">
                <a:tableStyleId>{5940675A-B579-460E-94D1-54222C63F5DA}</a:tableStyleId>
              </a:tblPr>
              <a:tblGrid>
                <a:gridCol w="5153226">
                  <a:extLst>
                    <a:ext uri="{9D8B030D-6E8A-4147-A177-3AD203B41FA5}">
                      <a16:colId xmlns:a16="http://schemas.microsoft.com/office/drawing/2014/main" val="20000"/>
                    </a:ext>
                  </a:extLst>
                </a:gridCol>
                <a:gridCol w="1561946">
                  <a:extLst>
                    <a:ext uri="{9D8B030D-6E8A-4147-A177-3AD203B41FA5}">
                      <a16:colId xmlns:a16="http://schemas.microsoft.com/office/drawing/2014/main" val="20001"/>
                    </a:ext>
                  </a:extLst>
                </a:gridCol>
                <a:gridCol w="1419451">
                  <a:extLst>
                    <a:ext uri="{9D8B030D-6E8A-4147-A177-3AD203B41FA5}">
                      <a16:colId xmlns:a16="http://schemas.microsoft.com/office/drawing/2014/main" val="20002"/>
                    </a:ext>
                  </a:extLst>
                </a:gridCol>
              </a:tblGrid>
              <a:tr h="0">
                <a:tc>
                  <a:txBody>
                    <a:bodyPr/>
                    <a:lstStyle/>
                    <a:p>
                      <a:pPr marL="0" marR="0" algn="just">
                        <a:lnSpc>
                          <a:spcPct val="115000"/>
                        </a:lnSpc>
                        <a:spcBef>
                          <a:spcPts val="0"/>
                        </a:spcBef>
                        <a:spcAft>
                          <a:spcPts val="0"/>
                        </a:spcAft>
                      </a:pPr>
                      <a:r>
                        <a:rPr lang="en-IN" sz="1800" dirty="0">
                          <a:effectLst/>
                          <a:latin typeface="+mn-lt"/>
                        </a:rPr>
                        <a:t>Geological Reserves in Coal Mine (Million tonnes)</a:t>
                      </a:r>
                      <a:endParaRPr lang="en-IN" sz="1800" b="0" dirty="0">
                        <a:effectLst/>
                        <a:latin typeface="+mn-lt"/>
                        <a:ea typeface="Calibri"/>
                        <a:cs typeface="Times New Roman"/>
                      </a:endParaRPr>
                    </a:p>
                  </a:txBody>
                  <a:tcPr marL="68580" marR="68580" marT="0" marB="0"/>
                </a:tc>
                <a:tc>
                  <a:txBody>
                    <a:bodyPr/>
                    <a:lstStyle/>
                    <a:p>
                      <a:pPr marL="0" marR="0" algn="r">
                        <a:lnSpc>
                          <a:spcPct val="115000"/>
                        </a:lnSpc>
                        <a:spcBef>
                          <a:spcPts val="0"/>
                        </a:spcBef>
                        <a:spcAft>
                          <a:spcPts val="0"/>
                        </a:spcAft>
                      </a:pPr>
                      <a:r>
                        <a:rPr lang="en-IN" sz="1800" dirty="0">
                          <a:effectLst/>
                          <a:latin typeface="+mn-lt"/>
                        </a:rPr>
                        <a:t>A</a:t>
                      </a:r>
                      <a:endParaRPr lang="en-IN" sz="1800" b="0" dirty="0">
                        <a:effectLst/>
                        <a:latin typeface="+mn-lt"/>
                        <a:ea typeface="Calibri"/>
                        <a:cs typeface="Times New Roman"/>
                      </a:endParaRPr>
                    </a:p>
                  </a:txBody>
                  <a:tcPr marL="68580" marR="68580" marT="0" marB="0"/>
                </a:tc>
                <a:tc>
                  <a:txBody>
                    <a:bodyPr/>
                    <a:lstStyle/>
                    <a:p>
                      <a:pPr marL="0" marR="0" algn="r">
                        <a:lnSpc>
                          <a:spcPct val="115000"/>
                        </a:lnSpc>
                        <a:spcBef>
                          <a:spcPts val="0"/>
                        </a:spcBef>
                        <a:spcAft>
                          <a:spcPts val="0"/>
                        </a:spcAft>
                      </a:pPr>
                      <a:r>
                        <a:rPr lang="en-IN" sz="1800" dirty="0">
                          <a:effectLst/>
                          <a:latin typeface="+mn-lt"/>
                        </a:rPr>
                        <a:t>2000</a:t>
                      </a:r>
                      <a:endParaRPr lang="en-IN" sz="1800" b="0" dirty="0">
                        <a:effectLst/>
                        <a:latin typeface="+mn-lt"/>
                        <a:ea typeface="Calibri"/>
                        <a:cs typeface="Times New Roman"/>
                      </a:endParaRPr>
                    </a:p>
                  </a:txBody>
                  <a:tcPr marL="68580" marR="68580" marT="0" marB="0"/>
                </a:tc>
                <a:extLst>
                  <a:ext uri="{0D108BD9-81ED-4DB2-BD59-A6C34878D82A}">
                    <a16:rowId xmlns:a16="http://schemas.microsoft.com/office/drawing/2014/main" val="10000"/>
                  </a:ext>
                </a:extLst>
              </a:tr>
              <a:tr h="0">
                <a:tc>
                  <a:txBody>
                    <a:bodyPr/>
                    <a:lstStyle/>
                    <a:p>
                      <a:pPr marL="0" marR="0" algn="just">
                        <a:lnSpc>
                          <a:spcPct val="115000"/>
                        </a:lnSpc>
                        <a:spcBef>
                          <a:spcPts val="0"/>
                        </a:spcBef>
                        <a:spcAft>
                          <a:spcPts val="0"/>
                        </a:spcAft>
                      </a:pPr>
                      <a:r>
                        <a:rPr lang="en-IN" sz="1800" dirty="0">
                          <a:effectLst/>
                          <a:latin typeface="+mn-lt"/>
                        </a:rPr>
                        <a:t>Coal price based on National Coal Index for G13 grade of coal (Rs./ tonne)</a:t>
                      </a:r>
                      <a:endParaRPr lang="en-IN" sz="1800" b="0" dirty="0">
                        <a:effectLst/>
                        <a:latin typeface="+mn-lt"/>
                        <a:ea typeface="Calibri"/>
                        <a:cs typeface="Times New Roman"/>
                      </a:endParaRPr>
                    </a:p>
                  </a:txBody>
                  <a:tcPr marL="68580" marR="68580" marT="0" marB="0"/>
                </a:tc>
                <a:tc>
                  <a:txBody>
                    <a:bodyPr/>
                    <a:lstStyle/>
                    <a:p>
                      <a:pPr marL="0" marR="0" algn="r">
                        <a:lnSpc>
                          <a:spcPct val="115000"/>
                        </a:lnSpc>
                        <a:spcBef>
                          <a:spcPts val="0"/>
                        </a:spcBef>
                        <a:spcAft>
                          <a:spcPts val="0"/>
                        </a:spcAft>
                      </a:pPr>
                      <a:r>
                        <a:rPr lang="en-IN" sz="1800" dirty="0">
                          <a:effectLst/>
                          <a:latin typeface="+mn-lt"/>
                        </a:rPr>
                        <a:t>B</a:t>
                      </a:r>
                      <a:endParaRPr lang="en-IN" sz="1800" b="0" dirty="0">
                        <a:effectLst/>
                        <a:latin typeface="+mn-lt"/>
                        <a:ea typeface="Calibri"/>
                        <a:cs typeface="Times New Roman"/>
                      </a:endParaRPr>
                    </a:p>
                  </a:txBody>
                  <a:tcPr marL="68580" marR="68580" marT="0" marB="0"/>
                </a:tc>
                <a:tc>
                  <a:txBody>
                    <a:bodyPr/>
                    <a:lstStyle/>
                    <a:p>
                      <a:pPr marL="0" marR="0" algn="r">
                        <a:lnSpc>
                          <a:spcPct val="115000"/>
                        </a:lnSpc>
                        <a:spcBef>
                          <a:spcPts val="0"/>
                        </a:spcBef>
                        <a:spcAft>
                          <a:spcPts val="0"/>
                        </a:spcAft>
                      </a:pPr>
                      <a:r>
                        <a:rPr lang="en-IN" sz="1800" dirty="0">
                          <a:effectLst/>
                          <a:latin typeface="+mn-lt"/>
                        </a:rPr>
                        <a:t>1257</a:t>
                      </a:r>
                      <a:endParaRPr lang="en-IN" sz="1800" b="0" dirty="0">
                        <a:effectLst/>
                        <a:latin typeface="+mn-lt"/>
                        <a:ea typeface="Calibri"/>
                        <a:cs typeface="Times New Roman"/>
                      </a:endParaRPr>
                    </a:p>
                  </a:txBody>
                  <a:tcPr marL="68580" marR="68580" marT="0" marB="0"/>
                </a:tc>
                <a:extLst>
                  <a:ext uri="{0D108BD9-81ED-4DB2-BD59-A6C34878D82A}">
                    <a16:rowId xmlns:a16="http://schemas.microsoft.com/office/drawing/2014/main" val="10001"/>
                  </a:ext>
                </a:extLst>
              </a:tr>
              <a:tr h="0">
                <a:tc>
                  <a:txBody>
                    <a:bodyPr/>
                    <a:lstStyle/>
                    <a:p>
                      <a:pPr marL="0" marR="0" algn="just">
                        <a:lnSpc>
                          <a:spcPct val="115000"/>
                        </a:lnSpc>
                        <a:spcBef>
                          <a:spcPts val="0"/>
                        </a:spcBef>
                        <a:spcAft>
                          <a:spcPts val="0"/>
                        </a:spcAft>
                      </a:pPr>
                      <a:r>
                        <a:rPr lang="en-IN" sz="1800" dirty="0">
                          <a:effectLst/>
                          <a:latin typeface="+mn-lt"/>
                        </a:rPr>
                        <a:t>Value of Estimated Resources (Rs. Crore)</a:t>
                      </a:r>
                      <a:endParaRPr lang="en-IN" sz="1800" b="0" dirty="0">
                        <a:effectLst/>
                        <a:latin typeface="+mn-lt"/>
                        <a:ea typeface="Calibri"/>
                        <a:cs typeface="Times New Roman"/>
                      </a:endParaRPr>
                    </a:p>
                  </a:txBody>
                  <a:tcPr marL="68580" marR="68580" marT="0" marB="0"/>
                </a:tc>
                <a:tc>
                  <a:txBody>
                    <a:bodyPr/>
                    <a:lstStyle/>
                    <a:p>
                      <a:pPr marL="0" marR="0" algn="r">
                        <a:lnSpc>
                          <a:spcPct val="115000"/>
                        </a:lnSpc>
                        <a:spcBef>
                          <a:spcPts val="0"/>
                        </a:spcBef>
                        <a:spcAft>
                          <a:spcPts val="0"/>
                        </a:spcAft>
                      </a:pPr>
                      <a:r>
                        <a:rPr lang="en-IN" sz="1800" dirty="0">
                          <a:effectLst/>
                          <a:latin typeface="+mn-lt"/>
                        </a:rPr>
                        <a:t>C = A x B/10</a:t>
                      </a:r>
                      <a:endParaRPr lang="en-IN" sz="1800" b="0" dirty="0">
                        <a:effectLst/>
                        <a:latin typeface="+mn-lt"/>
                        <a:ea typeface="Calibri"/>
                        <a:cs typeface="Times New Roman"/>
                      </a:endParaRPr>
                    </a:p>
                  </a:txBody>
                  <a:tcPr marL="68580" marR="68580" marT="0" marB="0"/>
                </a:tc>
                <a:tc>
                  <a:txBody>
                    <a:bodyPr/>
                    <a:lstStyle/>
                    <a:p>
                      <a:pPr marL="0" marR="0" algn="r">
                        <a:lnSpc>
                          <a:spcPct val="115000"/>
                        </a:lnSpc>
                        <a:spcBef>
                          <a:spcPts val="0"/>
                        </a:spcBef>
                        <a:spcAft>
                          <a:spcPts val="0"/>
                        </a:spcAft>
                      </a:pPr>
                      <a:r>
                        <a:rPr lang="en-IN" sz="1800" dirty="0">
                          <a:effectLst/>
                          <a:latin typeface="+mn-lt"/>
                        </a:rPr>
                        <a:t>2,51,400</a:t>
                      </a:r>
                      <a:endParaRPr lang="en-IN" sz="1800" b="0" dirty="0">
                        <a:effectLst/>
                        <a:latin typeface="+mn-lt"/>
                        <a:ea typeface="Calibri"/>
                        <a:cs typeface="Times New Roman"/>
                      </a:endParaRPr>
                    </a:p>
                  </a:txBody>
                  <a:tcPr marL="68580" marR="68580" marT="0" marB="0"/>
                </a:tc>
                <a:extLst>
                  <a:ext uri="{0D108BD9-81ED-4DB2-BD59-A6C34878D82A}">
                    <a16:rowId xmlns:a16="http://schemas.microsoft.com/office/drawing/2014/main" val="10002"/>
                  </a:ext>
                </a:extLst>
              </a:tr>
              <a:tr h="0">
                <a:tc>
                  <a:txBody>
                    <a:bodyPr/>
                    <a:lstStyle/>
                    <a:p>
                      <a:pPr marL="0" marR="0" algn="just">
                        <a:lnSpc>
                          <a:spcPct val="115000"/>
                        </a:lnSpc>
                        <a:spcBef>
                          <a:spcPts val="0"/>
                        </a:spcBef>
                        <a:spcAft>
                          <a:spcPts val="0"/>
                        </a:spcAft>
                      </a:pPr>
                      <a:r>
                        <a:rPr lang="en-IN" sz="1800" dirty="0">
                          <a:effectLst/>
                          <a:latin typeface="+mn-lt"/>
                        </a:rPr>
                        <a:t>Quantum (In Percentage)</a:t>
                      </a:r>
                      <a:endParaRPr lang="en-IN" sz="1800" b="0" dirty="0">
                        <a:effectLst/>
                        <a:latin typeface="+mn-lt"/>
                        <a:ea typeface="Calibri"/>
                        <a:cs typeface="Times New Roman"/>
                      </a:endParaRPr>
                    </a:p>
                  </a:txBody>
                  <a:tcPr marL="68580" marR="68580" marT="0" marB="0"/>
                </a:tc>
                <a:tc>
                  <a:txBody>
                    <a:bodyPr/>
                    <a:lstStyle/>
                    <a:p>
                      <a:pPr marL="0" marR="0" algn="r">
                        <a:lnSpc>
                          <a:spcPct val="115000"/>
                        </a:lnSpc>
                        <a:spcBef>
                          <a:spcPts val="0"/>
                        </a:spcBef>
                        <a:spcAft>
                          <a:spcPts val="0"/>
                        </a:spcAft>
                      </a:pPr>
                      <a:r>
                        <a:rPr lang="en-IN" sz="1800" dirty="0">
                          <a:effectLst/>
                          <a:latin typeface="+mn-lt"/>
                        </a:rPr>
                        <a:t>D</a:t>
                      </a:r>
                      <a:endParaRPr lang="en-IN" sz="1800" b="0" dirty="0">
                        <a:effectLst/>
                        <a:latin typeface="+mn-lt"/>
                        <a:ea typeface="Calibri"/>
                        <a:cs typeface="Times New Roman"/>
                      </a:endParaRPr>
                    </a:p>
                  </a:txBody>
                  <a:tcPr marL="68580" marR="68580" marT="0" marB="0"/>
                </a:tc>
                <a:tc>
                  <a:txBody>
                    <a:bodyPr/>
                    <a:lstStyle/>
                    <a:p>
                      <a:pPr marL="0" marR="0" algn="r">
                        <a:lnSpc>
                          <a:spcPct val="115000"/>
                        </a:lnSpc>
                        <a:spcBef>
                          <a:spcPts val="0"/>
                        </a:spcBef>
                        <a:spcAft>
                          <a:spcPts val="0"/>
                        </a:spcAft>
                      </a:pPr>
                      <a:r>
                        <a:rPr lang="en-IN" sz="1800" dirty="0">
                          <a:effectLst/>
                          <a:latin typeface="+mn-lt"/>
                        </a:rPr>
                        <a:t>0.25%</a:t>
                      </a:r>
                      <a:endParaRPr lang="en-IN" sz="1800" b="0" dirty="0">
                        <a:effectLst/>
                        <a:latin typeface="+mn-lt"/>
                        <a:ea typeface="Calibri"/>
                        <a:cs typeface="Times New Roman"/>
                      </a:endParaRPr>
                    </a:p>
                  </a:txBody>
                  <a:tcPr marL="68580" marR="68580" marT="0" marB="0"/>
                </a:tc>
                <a:extLst>
                  <a:ext uri="{0D108BD9-81ED-4DB2-BD59-A6C34878D82A}">
                    <a16:rowId xmlns:a16="http://schemas.microsoft.com/office/drawing/2014/main" val="10003"/>
                  </a:ext>
                </a:extLst>
              </a:tr>
              <a:tr h="0">
                <a:tc>
                  <a:txBody>
                    <a:bodyPr/>
                    <a:lstStyle/>
                    <a:p>
                      <a:pPr marL="0" marR="0" algn="just">
                        <a:lnSpc>
                          <a:spcPct val="115000"/>
                        </a:lnSpc>
                        <a:spcBef>
                          <a:spcPts val="0"/>
                        </a:spcBef>
                        <a:spcAft>
                          <a:spcPts val="0"/>
                        </a:spcAft>
                      </a:pPr>
                      <a:r>
                        <a:rPr lang="en-IN" sz="1800" b="0" dirty="0">
                          <a:effectLst/>
                          <a:latin typeface="+mn-lt"/>
                          <a:ea typeface="Calibri"/>
                          <a:cs typeface="Times New Roman"/>
                        </a:rPr>
                        <a:t>Quantum (In Amount) (As per formulation) (Rs. Crore)</a:t>
                      </a:r>
                    </a:p>
                  </a:txBody>
                  <a:tcPr marL="68580" marR="68580" marT="0" marB="0"/>
                </a:tc>
                <a:tc>
                  <a:txBody>
                    <a:bodyPr/>
                    <a:lstStyle/>
                    <a:p>
                      <a:pPr marL="0" marR="0" algn="r">
                        <a:lnSpc>
                          <a:spcPct val="115000"/>
                        </a:lnSpc>
                        <a:spcBef>
                          <a:spcPts val="0"/>
                        </a:spcBef>
                        <a:spcAft>
                          <a:spcPts val="0"/>
                        </a:spcAft>
                      </a:pPr>
                      <a:r>
                        <a:rPr lang="en-IN" sz="1800" b="0" dirty="0">
                          <a:effectLst/>
                          <a:latin typeface="+mn-lt"/>
                          <a:ea typeface="Calibri"/>
                          <a:cs typeface="Times New Roman"/>
                        </a:rPr>
                        <a:t>E = C x D</a:t>
                      </a:r>
                    </a:p>
                  </a:txBody>
                  <a:tcPr marL="68580" marR="68580" marT="0" marB="0"/>
                </a:tc>
                <a:tc>
                  <a:txBody>
                    <a:bodyPr/>
                    <a:lstStyle/>
                    <a:p>
                      <a:pPr marL="0" marR="0" algn="r">
                        <a:lnSpc>
                          <a:spcPct val="115000"/>
                        </a:lnSpc>
                        <a:spcBef>
                          <a:spcPts val="0"/>
                        </a:spcBef>
                        <a:spcAft>
                          <a:spcPts val="0"/>
                        </a:spcAft>
                      </a:pPr>
                      <a:r>
                        <a:rPr lang="en-IN" sz="1800" b="0" dirty="0">
                          <a:effectLst/>
                          <a:latin typeface="+mn-lt"/>
                          <a:ea typeface="Calibri"/>
                          <a:cs typeface="Times New Roman"/>
                        </a:rPr>
                        <a:t>628.50</a:t>
                      </a:r>
                    </a:p>
                  </a:txBody>
                  <a:tcPr marL="68580" marR="68580" marT="0" marB="0"/>
                </a:tc>
                <a:extLst>
                  <a:ext uri="{0D108BD9-81ED-4DB2-BD59-A6C34878D82A}">
                    <a16:rowId xmlns:a16="http://schemas.microsoft.com/office/drawing/2014/main" val="3717924448"/>
                  </a:ext>
                </a:extLst>
              </a:tr>
              <a:tr h="0">
                <a:tc>
                  <a:txBody>
                    <a:bodyPr/>
                    <a:lstStyle/>
                    <a:p>
                      <a:pPr marL="0" marR="0" algn="just">
                        <a:lnSpc>
                          <a:spcPct val="115000"/>
                        </a:lnSpc>
                        <a:spcBef>
                          <a:spcPts val="0"/>
                        </a:spcBef>
                        <a:spcAft>
                          <a:spcPts val="0"/>
                        </a:spcAft>
                      </a:pPr>
                      <a:r>
                        <a:rPr lang="en-IN" sz="1800" b="1" dirty="0">
                          <a:effectLst/>
                          <a:latin typeface="+mn-lt"/>
                        </a:rPr>
                        <a:t>Upfront Amount (Rs. Crore)</a:t>
                      </a:r>
                      <a:endParaRPr lang="en-IN" sz="1800" b="1" dirty="0">
                        <a:effectLst/>
                        <a:latin typeface="+mn-lt"/>
                        <a:ea typeface="Calibri"/>
                        <a:cs typeface="Times New Roman"/>
                      </a:endParaRPr>
                    </a:p>
                  </a:txBody>
                  <a:tcPr marL="68580" marR="68580" marT="0" marB="0"/>
                </a:tc>
                <a:tc>
                  <a:txBody>
                    <a:bodyPr/>
                    <a:lstStyle/>
                    <a:p>
                      <a:pPr marL="0" marR="0" algn="r">
                        <a:lnSpc>
                          <a:spcPct val="115000"/>
                        </a:lnSpc>
                        <a:spcBef>
                          <a:spcPts val="0"/>
                        </a:spcBef>
                        <a:spcAft>
                          <a:spcPts val="0"/>
                        </a:spcAft>
                      </a:pPr>
                      <a:r>
                        <a:rPr lang="en-IN" sz="1800" b="1" dirty="0">
                          <a:effectLst/>
                          <a:latin typeface="+mn-lt"/>
                        </a:rPr>
                        <a:t>Min (E, 500)</a:t>
                      </a:r>
                      <a:endParaRPr lang="en-IN" sz="1800" b="1" dirty="0">
                        <a:effectLst/>
                        <a:latin typeface="+mn-lt"/>
                        <a:ea typeface="Calibri"/>
                        <a:cs typeface="Times New Roman"/>
                      </a:endParaRPr>
                    </a:p>
                  </a:txBody>
                  <a:tcPr marL="68580" marR="68580" marT="0" marB="0"/>
                </a:tc>
                <a:tc>
                  <a:txBody>
                    <a:bodyPr/>
                    <a:lstStyle/>
                    <a:p>
                      <a:pPr marL="0" marR="0" algn="r">
                        <a:lnSpc>
                          <a:spcPct val="115000"/>
                        </a:lnSpc>
                        <a:spcBef>
                          <a:spcPts val="0"/>
                        </a:spcBef>
                        <a:spcAft>
                          <a:spcPts val="0"/>
                        </a:spcAft>
                      </a:pPr>
                      <a:r>
                        <a:rPr lang="en-IN" sz="1800" b="1" dirty="0">
                          <a:effectLst/>
                          <a:latin typeface="+mn-lt"/>
                        </a:rPr>
                        <a:t>500</a:t>
                      </a:r>
                      <a:endParaRPr lang="en-IN" sz="1800" b="1" dirty="0">
                        <a:effectLst/>
                        <a:latin typeface="+mn-lt"/>
                        <a:ea typeface="Calibri"/>
                        <a:cs typeface="Times New Roman"/>
                      </a:endParaRPr>
                    </a:p>
                  </a:txBody>
                  <a:tcPr marL="68580" marR="68580" marT="0" marB="0"/>
                </a:tc>
                <a:extLst>
                  <a:ext uri="{0D108BD9-81ED-4DB2-BD59-A6C34878D82A}">
                    <a16:rowId xmlns:a16="http://schemas.microsoft.com/office/drawing/2014/main" val="10004"/>
                  </a:ext>
                </a:extLst>
              </a:tr>
            </a:tbl>
          </a:graphicData>
        </a:graphic>
      </p:graphicFrame>
      <p:graphicFrame>
        <p:nvGraphicFramePr>
          <p:cNvPr id="6" name="Table 5">
            <a:extLst>
              <a:ext uri="{FF2B5EF4-FFF2-40B4-BE49-F238E27FC236}">
                <a16:creationId xmlns:a16="http://schemas.microsoft.com/office/drawing/2014/main" id="{097DF8A1-4EAC-444A-B517-C74B187BCB48}"/>
              </a:ext>
            </a:extLst>
          </p:cNvPr>
          <p:cNvGraphicFramePr>
            <a:graphicFrameLocks noGrp="1"/>
          </p:cNvGraphicFramePr>
          <p:nvPr/>
        </p:nvGraphicFramePr>
        <p:xfrm>
          <a:off x="642910" y="4033219"/>
          <a:ext cx="8134623" cy="2097024"/>
        </p:xfrm>
        <a:graphic>
          <a:graphicData uri="http://schemas.openxmlformats.org/drawingml/2006/table">
            <a:tbl>
              <a:tblPr firstRow="1" firstCol="1" bandRow="1">
                <a:tableStyleId>{5940675A-B579-460E-94D1-54222C63F5DA}</a:tableStyleId>
              </a:tblPr>
              <a:tblGrid>
                <a:gridCol w="5153226">
                  <a:extLst>
                    <a:ext uri="{9D8B030D-6E8A-4147-A177-3AD203B41FA5}">
                      <a16:colId xmlns:a16="http://schemas.microsoft.com/office/drawing/2014/main" val="20000"/>
                    </a:ext>
                  </a:extLst>
                </a:gridCol>
                <a:gridCol w="1561946">
                  <a:extLst>
                    <a:ext uri="{9D8B030D-6E8A-4147-A177-3AD203B41FA5}">
                      <a16:colId xmlns:a16="http://schemas.microsoft.com/office/drawing/2014/main" val="20001"/>
                    </a:ext>
                  </a:extLst>
                </a:gridCol>
                <a:gridCol w="1419451">
                  <a:extLst>
                    <a:ext uri="{9D8B030D-6E8A-4147-A177-3AD203B41FA5}">
                      <a16:colId xmlns:a16="http://schemas.microsoft.com/office/drawing/2014/main" val="20002"/>
                    </a:ext>
                  </a:extLst>
                </a:gridCol>
              </a:tblGrid>
              <a:tr h="0">
                <a:tc>
                  <a:txBody>
                    <a:bodyPr/>
                    <a:lstStyle/>
                    <a:p>
                      <a:pPr marL="0" marR="0" algn="just">
                        <a:lnSpc>
                          <a:spcPct val="115000"/>
                        </a:lnSpc>
                        <a:spcBef>
                          <a:spcPts val="0"/>
                        </a:spcBef>
                        <a:spcAft>
                          <a:spcPts val="0"/>
                        </a:spcAft>
                      </a:pPr>
                      <a:r>
                        <a:rPr lang="en-IN" sz="1800" dirty="0">
                          <a:effectLst/>
                          <a:latin typeface="+mn-lt"/>
                        </a:rPr>
                        <a:t>Geological Reserves in Coal Mine (Million tonnes)</a:t>
                      </a:r>
                      <a:endParaRPr lang="en-IN" sz="1800" b="0" dirty="0">
                        <a:effectLst/>
                        <a:latin typeface="+mn-lt"/>
                        <a:ea typeface="Calibri"/>
                        <a:cs typeface="Times New Roman"/>
                      </a:endParaRPr>
                    </a:p>
                  </a:txBody>
                  <a:tcPr marL="68580" marR="68580" marT="0" marB="0"/>
                </a:tc>
                <a:tc>
                  <a:txBody>
                    <a:bodyPr/>
                    <a:lstStyle/>
                    <a:p>
                      <a:pPr marL="0" marR="0" algn="r">
                        <a:lnSpc>
                          <a:spcPct val="115000"/>
                        </a:lnSpc>
                        <a:spcBef>
                          <a:spcPts val="0"/>
                        </a:spcBef>
                        <a:spcAft>
                          <a:spcPts val="0"/>
                        </a:spcAft>
                      </a:pPr>
                      <a:r>
                        <a:rPr lang="en-IN" sz="1800" dirty="0">
                          <a:effectLst/>
                          <a:latin typeface="+mn-lt"/>
                        </a:rPr>
                        <a:t>A</a:t>
                      </a:r>
                      <a:endParaRPr lang="en-IN" sz="1800" b="0" dirty="0">
                        <a:effectLst/>
                        <a:latin typeface="+mn-lt"/>
                        <a:ea typeface="Calibri"/>
                        <a:cs typeface="Times New Roman"/>
                      </a:endParaRPr>
                    </a:p>
                  </a:txBody>
                  <a:tcPr marL="68580" marR="68580" marT="0" marB="0"/>
                </a:tc>
                <a:tc>
                  <a:txBody>
                    <a:bodyPr/>
                    <a:lstStyle/>
                    <a:p>
                      <a:pPr marL="0" marR="0" algn="r">
                        <a:lnSpc>
                          <a:spcPct val="115000"/>
                        </a:lnSpc>
                        <a:spcBef>
                          <a:spcPts val="0"/>
                        </a:spcBef>
                        <a:spcAft>
                          <a:spcPts val="0"/>
                        </a:spcAft>
                      </a:pPr>
                      <a:r>
                        <a:rPr lang="en-IN" sz="1800" dirty="0">
                          <a:effectLst/>
                          <a:latin typeface="+mn-lt"/>
                        </a:rPr>
                        <a:t>1100</a:t>
                      </a:r>
                      <a:endParaRPr lang="en-IN" sz="1800" b="0" dirty="0">
                        <a:effectLst/>
                        <a:latin typeface="+mn-lt"/>
                        <a:ea typeface="Calibri"/>
                        <a:cs typeface="Times New Roman"/>
                      </a:endParaRPr>
                    </a:p>
                  </a:txBody>
                  <a:tcPr marL="68580" marR="68580" marT="0" marB="0"/>
                </a:tc>
                <a:extLst>
                  <a:ext uri="{0D108BD9-81ED-4DB2-BD59-A6C34878D82A}">
                    <a16:rowId xmlns:a16="http://schemas.microsoft.com/office/drawing/2014/main" val="10000"/>
                  </a:ext>
                </a:extLst>
              </a:tr>
              <a:tr h="0">
                <a:tc>
                  <a:txBody>
                    <a:bodyPr/>
                    <a:lstStyle/>
                    <a:p>
                      <a:pPr marL="0" marR="0" algn="just">
                        <a:lnSpc>
                          <a:spcPct val="115000"/>
                        </a:lnSpc>
                        <a:spcBef>
                          <a:spcPts val="0"/>
                        </a:spcBef>
                        <a:spcAft>
                          <a:spcPts val="0"/>
                        </a:spcAft>
                      </a:pPr>
                      <a:r>
                        <a:rPr lang="en-IN" sz="1800" dirty="0">
                          <a:effectLst/>
                          <a:latin typeface="+mn-lt"/>
                        </a:rPr>
                        <a:t>Coal price based on National Coal Index for G13 grade of coal (Rs./ tonne)</a:t>
                      </a:r>
                      <a:endParaRPr lang="en-IN" sz="1800" b="0" dirty="0">
                        <a:effectLst/>
                        <a:latin typeface="+mn-lt"/>
                        <a:ea typeface="Calibri"/>
                        <a:cs typeface="Times New Roman"/>
                      </a:endParaRPr>
                    </a:p>
                  </a:txBody>
                  <a:tcPr marL="68580" marR="68580" marT="0" marB="0"/>
                </a:tc>
                <a:tc>
                  <a:txBody>
                    <a:bodyPr/>
                    <a:lstStyle/>
                    <a:p>
                      <a:pPr marL="0" marR="0" algn="r">
                        <a:lnSpc>
                          <a:spcPct val="115000"/>
                        </a:lnSpc>
                        <a:spcBef>
                          <a:spcPts val="0"/>
                        </a:spcBef>
                        <a:spcAft>
                          <a:spcPts val="0"/>
                        </a:spcAft>
                      </a:pPr>
                      <a:r>
                        <a:rPr lang="en-IN" sz="1800" dirty="0">
                          <a:effectLst/>
                          <a:latin typeface="+mn-lt"/>
                        </a:rPr>
                        <a:t>B</a:t>
                      </a:r>
                      <a:endParaRPr lang="en-IN" sz="1800" b="0" dirty="0">
                        <a:effectLst/>
                        <a:latin typeface="+mn-lt"/>
                        <a:ea typeface="Calibri"/>
                        <a:cs typeface="Times New Roman"/>
                      </a:endParaRPr>
                    </a:p>
                  </a:txBody>
                  <a:tcPr marL="68580" marR="68580" marT="0" marB="0"/>
                </a:tc>
                <a:tc>
                  <a:txBody>
                    <a:bodyPr/>
                    <a:lstStyle/>
                    <a:p>
                      <a:pPr marL="0" marR="0" algn="r">
                        <a:lnSpc>
                          <a:spcPct val="115000"/>
                        </a:lnSpc>
                        <a:spcBef>
                          <a:spcPts val="0"/>
                        </a:spcBef>
                        <a:spcAft>
                          <a:spcPts val="0"/>
                        </a:spcAft>
                      </a:pPr>
                      <a:r>
                        <a:rPr lang="en-IN" sz="1800" dirty="0">
                          <a:effectLst/>
                          <a:latin typeface="+mn-lt"/>
                        </a:rPr>
                        <a:t>1257</a:t>
                      </a:r>
                      <a:endParaRPr lang="en-IN" sz="1800" b="0" dirty="0">
                        <a:effectLst/>
                        <a:latin typeface="+mn-lt"/>
                        <a:ea typeface="Calibri"/>
                        <a:cs typeface="Times New Roman"/>
                      </a:endParaRPr>
                    </a:p>
                  </a:txBody>
                  <a:tcPr marL="68580" marR="68580" marT="0" marB="0"/>
                </a:tc>
                <a:extLst>
                  <a:ext uri="{0D108BD9-81ED-4DB2-BD59-A6C34878D82A}">
                    <a16:rowId xmlns:a16="http://schemas.microsoft.com/office/drawing/2014/main" val="10001"/>
                  </a:ext>
                </a:extLst>
              </a:tr>
              <a:tr h="0">
                <a:tc>
                  <a:txBody>
                    <a:bodyPr/>
                    <a:lstStyle/>
                    <a:p>
                      <a:pPr marL="0" marR="0" algn="just">
                        <a:lnSpc>
                          <a:spcPct val="115000"/>
                        </a:lnSpc>
                        <a:spcBef>
                          <a:spcPts val="0"/>
                        </a:spcBef>
                        <a:spcAft>
                          <a:spcPts val="0"/>
                        </a:spcAft>
                      </a:pPr>
                      <a:r>
                        <a:rPr lang="en-IN" sz="1800" dirty="0">
                          <a:effectLst/>
                          <a:latin typeface="+mn-lt"/>
                        </a:rPr>
                        <a:t>Value of Estimated Resources (Rs. Crore)</a:t>
                      </a:r>
                      <a:endParaRPr lang="en-IN" sz="1800" b="0" dirty="0">
                        <a:effectLst/>
                        <a:latin typeface="+mn-lt"/>
                        <a:ea typeface="Calibri"/>
                        <a:cs typeface="Times New Roman"/>
                      </a:endParaRPr>
                    </a:p>
                  </a:txBody>
                  <a:tcPr marL="68580" marR="68580" marT="0" marB="0"/>
                </a:tc>
                <a:tc>
                  <a:txBody>
                    <a:bodyPr/>
                    <a:lstStyle/>
                    <a:p>
                      <a:pPr marL="0" marR="0" algn="r">
                        <a:lnSpc>
                          <a:spcPct val="115000"/>
                        </a:lnSpc>
                        <a:spcBef>
                          <a:spcPts val="0"/>
                        </a:spcBef>
                        <a:spcAft>
                          <a:spcPts val="0"/>
                        </a:spcAft>
                      </a:pPr>
                      <a:r>
                        <a:rPr lang="en-IN" sz="1800" dirty="0">
                          <a:effectLst/>
                          <a:latin typeface="+mn-lt"/>
                        </a:rPr>
                        <a:t>C = A x B/10</a:t>
                      </a:r>
                      <a:endParaRPr lang="en-IN" sz="1800" b="0" dirty="0">
                        <a:effectLst/>
                        <a:latin typeface="+mn-lt"/>
                        <a:ea typeface="Calibri"/>
                        <a:cs typeface="Times New Roman"/>
                      </a:endParaRPr>
                    </a:p>
                  </a:txBody>
                  <a:tcPr marL="68580" marR="68580" marT="0" marB="0"/>
                </a:tc>
                <a:tc>
                  <a:txBody>
                    <a:bodyPr/>
                    <a:lstStyle/>
                    <a:p>
                      <a:pPr marL="0" marR="0" algn="r">
                        <a:lnSpc>
                          <a:spcPct val="115000"/>
                        </a:lnSpc>
                        <a:spcBef>
                          <a:spcPts val="0"/>
                        </a:spcBef>
                        <a:spcAft>
                          <a:spcPts val="0"/>
                        </a:spcAft>
                      </a:pPr>
                      <a:r>
                        <a:rPr lang="en-IN" sz="1800" dirty="0">
                          <a:effectLst/>
                          <a:latin typeface="+mn-lt"/>
                        </a:rPr>
                        <a:t>1,38,270</a:t>
                      </a:r>
                      <a:endParaRPr lang="en-IN" sz="1800" b="0" dirty="0">
                        <a:effectLst/>
                        <a:latin typeface="+mn-lt"/>
                        <a:ea typeface="Calibri"/>
                        <a:cs typeface="Times New Roman"/>
                      </a:endParaRPr>
                    </a:p>
                  </a:txBody>
                  <a:tcPr marL="68580" marR="68580" marT="0" marB="0"/>
                </a:tc>
                <a:extLst>
                  <a:ext uri="{0D108BD9-81ED-4DB2-BD59-A6C34878D82A}">
                    <a16:rowId xmlns:a16="http://schemas.microsoft.com/office/drawing/2014/main" val="10002"/>
                  </a:ext>
                </a:extLst>
              </a:tr>
              <a:tr h="0">
                <a:tc>
                  <a:txBody>
                    <a:bodyPr/>
                    <a:lstStyle/>
                    <a:p>
                      <a:pPr marL="0" marR="0" algn="just">
                        <a:lnSpc>
                          <a:spcPct val="115000"/>
                        </a:lnSpc>
                        <a:spcBef>
                          <a:spcPts val="0"/>
                        </a:spcBef>
                        <a:spcAft>
                          <a:spcPts val="0"/>
                        </a:spcAft>
                      </a:pPr>
                      <a:r>
                        <a:rPr lang="en-IN" sz="1800" dirty="0">
                          <a:effectLst/>
                          <a:latin typeface="+mn-lt"/>
                        </a:rPr>
                        <a:t>Quantum (In Percentage)</a:t>
                      </a:r>
                      <a:endParaRPr lang="en-IN" sz="1800" b="0" dirty="0">
                        <a:effectLst/>
                        <a:latin typeface="+mn-lt"/>
                        <a:ea typeface="Calibri"/>
                        <a:cs typeface="Times New Roman"/>
                      </a:endParaRPr>
                    </a:p>
                  </a:txBody>
                  <a:tcPr marL="68580" marR="68580" marT="0" marB="0"/>
                </a:tc>
                <a:tc>
                  <a:txBody>
                    <a:bodyPr/>
                    <a:lstStyle/>
                    <a:p>
                      <a:pPr marL="0" marR="0" algn="r">
                        <a:lnSpc>
                          <a:spcPct val="115000"/>
                        </a:lnSpc>
                        <a:spcBef>
                          <a:spcPts val="0"/>
                        </a:spcBef>
                        <a:spcAft>
                          <a:spcPts val="0"/>
                        </a:spcAft>
                      </a:pPr>
                      <a:r>
                        <a:rPr lang="en-IN" sz="1800" dirty="0">
                          <a:effectLst/>
                          <a:latin typeface="+mn-lt"/>
                        </a:rPr>
                        <a:t>D</a:t>
                      </a:r>
                      <a:endParaRPr lang="en-IN" sz="1800" b="0" dirty="0">
                        <a:effectLst/>
                        <a:latin typeface="+mn-lt"/>
                        <a:ea typeface="Calibri"/>
                        <a:cs typeface="Times New Roman"/>
                      </a:endParaRPr>
                    </a:p>
                  </a:txBody>
                  <a:tcPr marL="68580" marR="68580" marT="0" marB="0"/>
                </a:tc>
                <a:tc>
                  <a:txBody>
                    <a:bodyPr/>
                    <a:lstStyle/>
                    <a:p>
                      <a:pPr marL="0" marR="0" algn="r">
                        <a:lnSpc>
                          <a:spcPct val="115000"/>
                        </a:lnSpc>
                        <a:spcBef>
                          <a:spcPts val="0"/>
                        </a:spcBef>
                        <a:spcAft>
                          <a:spcPts val="0"/>
                        </a:spcAft>
                      </a:pPr>
                      <a:r>
                        <a:rPr lang="en-IN" sz="1800" dirty="0">
                          <a:effectLst/>
                          <a:latin typeface="+mn-lt"/>
                        </a:rPr>
                        <a:t>0.25%</a:t>
                      </a:r>
                      <a:endParaRPr lang="en-IN" sz="1800" b="0" dirty="0">
                        <a:effectLst/>
                        <a:latin typeface="+mn-lt"/>
                        <a:ea typeface="Calibri"/>
                        <a:cs typeface="Times New Roman"/>
                      </a:endParaRPr>
                    </a:p>
                  </a:txBody>
                  <a:tcPr marL="68580" marR="68580" marT="0" marB="0"/>
                </a:tc>
                <a:extLst>
                  <a:ext uri="{0D108BD9-81ED-4DB2-BD59-A6C34878D82A}">
                    <a16:rowId xmlns:a16="http://schemas.microsoft.com/office/drawing/2014/main" val="10003"/>
                  </a:ext>
                </a:extLst>
              </a:tr>
              <a:tr h="0">
                <a:tc>
                  <a:txBody>
                    <a:bodyPr/>
                    <a:lstStyle/>
                    <a:p>
                      <a:pPr marL="0" marR="0" algn="just">
                        <a:lnSpc>
                          <a:spcPct val="115000"/>
                        </a:lnSpc>
                        <a:spcBef>
                          <a:spcPts val="0"/>
                        </a:spcBef>
                        <a:spcAft>
                          <a:spcPts val="0"/>
                        </a:spcAft>
                      </a:pPr>
                      <a:r>
                        <a:rPr lang="en-IN" sz="1800" b="0" dirty="0">
                          <a:effectLst/>
                          <a:latin typeface="+mn-lt"/>
                          <a:ea typeface="Calibri"/>
                          <a:cs typeface="Times New Roman"/>
                        </a:rPr>
                        <a:t>Quantum (In Amount) (As per formulation) (Rs. Crore)</a:t>
                      </a:r>
                    </a:p>
                  </a:txBody>
                  <a:tcPr marL="68580" marR="68580" marT="0" marB="0"/>
                </a:tc>
                <a:tc>
                  <a:txBody>
                    <a:bodyPr/>
                    <a:lstStyle/>
                    <a:p>
                      <a:pPr marL="0" marR="0" algn="r">
                        <a:lnSpc>
                          <a:spcPct val="115000"/>
                        </a:lnSpc>
                        <a:spcBef>
                          <a:spcPts val="0"/>
                        </a:spcBef>
                        <a:spcAft>
                          <a:spcPts val="0"/>
                        </a:spcAft>
                      </a:pPr>
                      <a:r>
                        <a:rPr lang="en-IN" sz="1800" b="0" dirty="0">
                          <a:effectLst/>
                          <a:latin typeface="+mn-lt"/>
                          <a:ea typeface="Calibri"/>
                          <a:cs typeface="Times New Roman"/>
                        </a:rPr>
                        <a:t>E = C x D</a:t>
                      </a:r>
                    </a:p>
                  </a:txBody>
                  <a:tcPr marL="68580" marR="68580" marT="0" marB="0"/>
                </a:tc>
                <a:tc>
                  <a:txBody>
                    <a:bodyPr/>
                    <a:lstStyle/>
                    <a:p>
                      <a:pPr marL="0" marR="0" algn="r">
                        <a:lnSpc>
                          <a:spcPct val="115000"/>
                        </a:lnSpc>
                        <a:spcBef>
                          <a:spcPts val="0"/>
                        </a:spcBef>
                        <a:spcAft>
                          <a:spcPts val="0"/>
                        </a:spcAft>
                      </a:pPr>
                      <a:r>
                        <a:rPr lang="en-IN" sz="1800" b="0" dirty="0">
                          <a:effectLst/>
                          <a:latin typeface="+mn-lt"/>
                          <a:ea typeface="Calibri"/>
                          <a:cs typeface="Times New Roman"/>
                        </a:rPr>
                        <a:t>345.68</a:t>
                      </a:r>
                    </a:p>
                  </a:txBody>
                  <a:tcPr marL="68580" marR="68580" marT="0" marB="0"/>
                </a:tc>
                <a:extLst>
                  <a:ext uri="{0D108BD9-81ED-4DB2-BD59-A6C34878D82A}">
                    <a16:rowId xmlns:a16="http://schemas.microsoft.com/office/drawing/2014/main" val="3717924448"/>
                  </a:ext>
                </a:extLst>
              </a:tr>
              <a:tr h="0">
                <a:tc>
                  <a:txBody>
                    <a:bodyPr/>
                    <a:lstStyle/>
                    <a:p>
                      <a:pPr marL="0" marR="0" algn="just">
                        <a:lnSpc>
                          <a:spcPct val="115000"/>
                        </a:lnSpc>
                        <a:spcBef>
                          <a:spcPts val="0"/>
                        </a:spcBef>
                        <a:spcAft>
                          <a:spcPts val="0"/>
                        </a:spcAft>
                      </a:pPr>
                      <a:r>
                        <a:rPr lang="en-IN" sz="1800" b="1" dirty="0">
                          <a:effectLst/>
                          <a:latin typeface="+mn-lt"/>
                        </a:rPr>
                        <a:t>Upfront Amount (Rs. Crore)</a:t>
                      </a:r>
                      <a:endParaRPr lang="en-IN" sz="1800" b="1" dirty="0">
                        <a:effectLst/>
                        <a:latin typeface="+mn-lt"/>
                        <a:ea typeface="Calibri"/>
                        <a:cs typeface="Times New Roman"/>
                      </a:endParaRPr>
                    </a:p>
                  </a:txBody>
                  <a:tcPr marL="68580" marR="68580" marT="0" marB="0"/>
                </a:tc>
                <a:tc>
                  <a:txBody>
                    <a:bodyPr/>
                    <a:lstStyle/>
                    <a:p>
                      <a:pPr marL="0" marR="0" algn="r">
                        <a:lnSpc>
                          <a:spcPct val="115000"/>
                        </a:lnSpc>
                        <a:spcBef>
                          <a:spcPts val="0"/>
                        </a:spcBef>
                        <a:spcAft>
                          <a:spcPts val="0"/>
                        </a:spcAft>
                      </a:pPr>
                      <a:r>
                        <a:rPr lang="en-IN" sz="1800" b="1" dirty="0">
                          <a:effectLst/>
                          <a:latin typeface="+mn-lt"/>
                        </a:rPr>
                        <a:t>Min (E, 500)</a:t>
                      </a:r>
                      <a:endParaRPr lang="en-IN" sz="1800" b="1" dirty="0">
                        <a:effectLst/>
                        <a:latin typeface="+mn-lt"/>
                        <a:ea typeface="Calibri"/>
                        <a:cs typeface="Times New Roman"/>
                      </a:endParaRPr>
                    </a:p>
                  </a:txBody>
                  <a:tcPr marL="68580" marR="68580" marT="0" marB="0"/>
                </a:tc>
                <a:tc>
                  <a:txBody>
                    <a:bodyPr/>
                    <a:lstStyle/>
                    <a:p>
                      <a:pPr marL="0" marR="0" algn="r">
                        <a:lnSpc>
                          <a:spcPct val="115000"/>
                        </a:lnSpc>
                        <a:spcBef>
                          <a:spcPts val="0"/>
                        </a:spcBef>
                        <a:spcAft>
                          <a:spcPts val="0"/>
                        </a:spcAft>
                      </a:pPr>
                      <a:r>
                        <a:rPr lang="en-IN" sz="1800" b="1" dirty="0">
                          <a:effectLst/>
                          <a:latin typeface="+mn-lt"/>
                        </a:rPr>
                        <a:t>345.68</a:t>
                      </a:r>
                      <a:endParaRPr lang="en-IN" sz="1800" b="1" dirty="0">
                        <a:effectLst/>
                        <a:latin typeface="+mn-lt"/>
                        <a:ea typeface="Calibri"/>
                        <a:cs typeface="Times New Roman"/>
                      </a:endParaRPr>
                    </a:p>
                  </a:txBody>
                  <a:tcPr marL="68580" marR="68580" marT="0" marB="0"/>
                </a:tc>
                <a:extLst>
                  <a:ext uri="{0D108BD9-81ED-4DB2-BD59-A6C34878D82A}">
                    <a16:rowId xmlns:a16="http://schemas.microsoft.com/office/drawing/2014/main" val="10004"/>
                  </a:ext>
                </a:extLst>
              </a:tr>
            </a:tbl>
          </a:graphicData>
        </a:graphic>
      </p:graphicFrame>
      <p:sp>
        <p:nvSpPr>
          <p:cNvPr id="7" name="Rectangle 6">
            <a:extLst>
              <a:ext uri="{FF2B5EF4-FFF2-40B4-BE49-F238E27FC236}">
                <a16:creationId xmlns:a16="http://schemas.microsoft.com/office/drawing/2014/main" id="{8C97E91E-B731-4338-A990-E7CCEBAD52E2}"/>
              </a:ext>
            </a:extLst>
          </p:cNvPr>
          <p:cNvSpPr/>
          <p:nvPr/>
        </p:nvSpPr>
        <p:spPr>
          <a:xfrm>
            <a:off x="642910" y="908722"/>
            <a:ext cx="8134623" cy="306840"/>
          </a:xfrm>
          <a:prstGeom prst="rect">
            <a:avLst/>
          </a:prstGeom>
          <a:solidFill>
            <a:schemeClr val="accent1">
              <a:lumMod val="75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en-IN" sz="2400" b="1" dirty="0">
                <a:solidFill>
                  <a:schemeClr val="bg1"/>
                </a:solidFill>
              </a:rPr>
              <a:t>Case 1</a:t>
            </a:r>
          </a:p>
        </p:txBody>
      </p:sp>
      <p:sp>
        <p:nvSpPr>
          <p:cNvPr id="8" name="Rectangle 7">
            <a:extLst>
              <a:ext uri="{FF2B5EF4-FFF2-40B4-BE49-F238E27FC236}">
                <a16:creationId xmlns:a16="http://schemas.microsoft.com/office/drawing/2014/main" id="{3899E8DF-E9E6-4E18-9290-771E102677A5}"/>
              </a:ext>
            </a:extLst>
          </p:cNvPr>
          <p:cNvSpPr/>
          <p:nvPr/>
        </p:nvSpPr>
        <p:spPr>
          <a:xfrm>
            <a:off x="642909" y="3717032"/>
            <a:ext cx="8134623" cy="306840"/>
          </a:xfrm>
          <a:prstGeom prst="rect">
            <a:avLst/>
          </a:prstGeom>
          <a:solidFill>
            <a:schemeClr val="accent1">
              <a:lumMod val="75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en-IN" sz="2400" b="1" dirty="0">
                <a:solidFill>
                  <a:schemeClr val="bg1"/>
                </a:solidFill>
              </a:rPr>
              <a:t>Case 2</a:t>
            </a:r>
          </a:p>
        </p:txBody>
      </p:sp>
      <p:sp>
        <p:nvSpPr>
          <p:cNvPr id="9" name="Flowchart: Summing Junction 8">
            <a:hlinkClick r:id="rId2" action="ppaction://hlinksldjump"/>
            <a:extLst>
              <a:ext uri="{FF2B5EF4-FFF2-40B4-BE49-F238E27FC236}">
                <a16:creationId xmlns:a16="http://schemas.microsoft.com/office/drawing/2014/main" id="{E9E0ECCA-5AA9-490B-9C2B-FA6689E5260C}"/>
              </a:ext>
            </a:extLst>
          </p:cNvPr>
          <p:cNvSpPr/>
          <p:nvPr/>
        </p:nvSpPr>
        <p:spPr>
          <a:xfrm>
            <a:off x="7956376" y="6598626"/>
            <a:ext cx="250809" cy="214750"/>
          </a:xfrm>
          <a:prstGeom prst="flowChartSummingJunction">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236802663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47B598-4E9A-42D0-8017-14A84096036C}"/>
              </a:ext>
            </a:extLst>
          </p:cNvPr>
          <p:cNvSpPr>
            <a:spLocks noGrp="1"/>
          </p:cNvSpPr>
          <p:nvPr>
            <p:ph type="title"/>
          </p:nvPr>
        </p:nvSpPr>
        <p:spPr>
          <a:xfrm>
            <a:off x="628650" y="-99392"/>
            <a:ext cx="7886700" cy="1325563"/>
          </a:xfrm>
        </p:spPr>
        <p:txBody>
          <a:bodyPr/>
          <a:lstStyle/>
          <a:p>
            <a:r>
              <a:rPr lang="en-IN" b="1" dirty="0"/>
              <a:t>Illustration - Performance Security</a:t>
            </a:r>
          </a:p>
        </p:txBody>
      </p:sp>
      <p:graphicFrame>
        <p:nvGraphicFramePr>
          <p:cNvPr id="4" name="Content Placeholder 3">
            <a:extLst>
              <a:ext uri="{FF2B5EF4-FFF2-40B4-BE49-F238E27FC236}">
                <a16:creationId xmlns:a16="http://schemas.microsoft.com/office/drawing/2014/main" id="{AA3571AE-76EE-4C86-8759-6911B05FCD78}"/>
              </a:ext>
            </a:extLst>
          </p:cNvPr>
          <p:cNvGraphicFramePr>
            <a:graphicFrameLocks noGrp="1"/>
          </p:cNvGraphicFramePr>
          <p:nvPr>
            <p:ph idx="1"/>
          </p:nvPr>
        </p:nvGraphicFramePr>
        <p:xfrm>
          <a:off x="123377" y="836712"/>
          <a:ext cx="8913119" cy="5771388"/>
        </p:xfrm>
        <a:graphic>
          <a:graphicData uri="http://schemas.openxmlformats.org/drawingml/2006/table">
            <a:tbl>
              <a:tblPr firstRow="1" firstCol="1" bandRow="1">
                <a:tableStyleId>{5940675A-B579-460E-94D1-54222C63F5DA}</a:tableStyleId>
              </a:tblPr>
              <a:tblGrid>
                <a:gridCol w="5004000">
                  <a:extLst>
                    <a:ext uri="{9D8B030D-6E8A-4147-A177-3AD203B41FA5}">
                      <a16:colId xmlns:a16="http://schemas.microsoft.com/office/drawing/2014/main" val="419279915"/>
                    </a:ext>
                  </a:extLst>
                </a:gridCol>
                <a:gridCol w="1728192">
                  <a:extLst>
                    <a:ext uri="{9D8B030D-6E8A-4147-A177-3AD203B41FA5}">
                      <a16:colId xmlns:a16="http://schemas.microsoft.com/office/drawing/2014/main" val="870839013"/>
                    </a:ext>
                  </a:extLst>
                </a:gridCol>
                <a:gridCol w="1152128">
                  <a:extLst>
                    <a:ext uri="{9D8B030D-6E8A-4147-A177-3AD203B41FA5}">
                      <a16:colId xmlns:a16="http://schemas.microsoft.com/office/drawing/2014/main" val="683699003"/>
                    </a:ext>
                  </a:extLst>
                </a:gridCol>
                <a:gridCol w="1028799">
                  <a:extLst>
                    <a:ext uri="{9D8B030D-6E8A-4147-A177-3AD203B41FA5}">
                      <a16:colId xmlns:a16="http://schemas.microsoft.com/office/drawing/2014/main" val="1260496637"/>
                    </a:ext>
                  </a:extLst>
                </a:gridCol>
              </a:tblGrid>
              <a:tr h="0">
                <a:tc>
                  <a:txBody>
                    <a:bodyPr/>
                    <a:lstStyle/>
                    <a:p>
                      <a:pPr algn="just">
                        <a:lnSpc>
                          <a:spcPct val="115000"/>
                        </a:lnSpc>
                        <a:spcAft>
                          <a:spcPts val="0"/>
                        </a:spcAft>
                      </a:pPr>
                      <a:r>
                        <a:rPr lang="en-IN" sz="1800" b="1" dirty="0">
                          <a:solidFill>
                            <a:schemeClr val="bg1"/>
                          </a:solidFill>
                          <a:effectLst/>
                          <a:latin typeface="+mn-lt"/>
                          <a:ea typeface="Calibri" panose="020F0502020204030204" pitchFamily="34" charset="0"/>
                          <a:cs typeface="Mangal" panose="02040503050203030202" pitchFamily="18" charset="0"/>
                        </a:rPr>
                        <a:t>Particulars</a:t>
                      </a: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just">
                        <a:lnSpc>
                          <a:spcPct val="115000"/>
                        </a:lnSpc>
                        <a:spcAft>
                          <a:spcPts val="0"/>
                        </a:spcAft>
                      </a:pPr>
                      <a:endParaRPr lang="en-IN" sz="1800" dirty="0">
                        <a:solidFill>
                          <a:schemeClr val="bg1"/>
                        </a:solidFill>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just">
                        <a:lnSpc>
                          <a:spcPct val="115000"/>
                        </a:lnSpc>
                        <a:spcAft>
                          <a:spcPts val="0"/>
                        </a:spcAft>
                      </a:pPr>
                      <a:endParaRPr lang="en-IN" sz="1800">
                        <a:solidFill>
                          <a:schemeClr val="bg1"/>
                        </a:solidFill>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r">
                        <a:lnSpc>
                          <a:spcPct val="115000"/>
                        </a:lnSpc>
                        <a:spcAft>
                          <a:spcPts val="0"/>
                        </a:spcAft>
                      </a:pPr>
                      <a:endParaRPr lang="en-IN" sz="1800" dirty="0">
                        <a:solidFill>
                          <a:schemeClr val="bg1"/>
                        </a:solidFill>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4026797270"/>
                  </a:ext>
                </a:extLst>
              </a:tr>
              <a:tr h="0">
                <a:tc>
                  <a:txBody>
                    <a:bodyPr/>
                    <a:lstStyle/>
                    <a:p>
                      <a:pPr algn="just">
                        <a:lnSpc>
                          <a:spcPct val="115000"/>
                        </a:lnSpc>
                        <a:spcAft>
                          <a:spcPts val="0"/>
                        </a:spcAft>
                      </a:pPr>
                      <a:r>
                        <a:rPr lang="en-IN" sz="1800" dirty="0">
                          <a:effectLst/>
                          <a:latin typeface="+mn-lt"/>
                        </a:rPr>
                        <a:t>Peak Rated Capacity</a:t>
                      </a:r>
                      <a:endParaRPr lang="en-IN" sz="1800" dirty="0">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just">
                        <a:lnSpc>
                          <a:spcPct val="115000"/>
                        </a:lnSpc>
                        <a:spcAft>
                          <a:spcPts val="0"/>
                        </a:spcAft>
                      </a:pPr>
                      <a:r>
                        <a:rPr lang="en-IN" sz="1800" dirty="0">
                          <a:effectLst/>
                          <a:latin typeface="+mn-lt"/>
                        </a:rPr>
                        <a:t>A</a:t>
                      </a:r>
                      <a:endParaRPr lang="en-IN" sz="1800" dirty="0">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just">
                        <a:lnSpc>
                          <a:spcPct val="115000"/>
                        </a:lnSpc>
                        <a:spcAft>
                          <a:spcPts val="0"/>
                        </a:spcAft>
                      </a:pPr>
                      <a:r>
                        <a:rPr lang="en-IN" sz="1800">
                          <a:effectLst/>
                          <a:latin typeface="+mn-lt"/>
                        </a:rPr>
                        <a:t>MTPA</a:t>
                      </a:r>
                      <a:endParaRPr lang="en-IN" sz="1800">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lnSpc>
                          <a:spcPct val="115000"/>
                        </a:lnSpc>
                        <a:spcAft>
                          <a:spcPts val="0"/>
                        </a:spcAft>
                      </a:pPr>
                      <a:r>
                        <a:rPr lang="en-IN" sz="1800" dirty="0">
                          <a:effectLst/>
                          <a:latin typeface="+mn-lt"/>
                        </a:rPr>
                        <a:t>10</a:t>
                      </a:r>
                      <a:endParaRPr lang="en-IN" sz="1800" dirty="0">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25607201"/>
                  </a:ext>
                </a:extLst>
              </a:tr>
              <a:tr h="0">
                <a:tc>
                  <a:txBody>
                    <a:bodyPr/>
                    <a:lstStyle/>
                    <a:p>
                      <a:pPr algn="just">
                        <a:lnSpc>
                          <a:spcPct val="115000"/>
                        </a:lnSpc>
                        <a:spcAft>
                          <a:spcPts val="0"/>
                        </a:spcAft>
                      </a:pPr>
                      <a:r>
                        <a:rPr lang="en-IN" sz="1800" dirty="0">
                          <a:effectLst/>
                          <a:latin typeface="+mn-lt"/>
                        </a:rPr>
                        <a:t>Representative Price for the average grade G10 of the Coal Mine (Rs./tonne)</a:t>
                      </a:r>
                      <a:endParaRPr lang="en-IN" sz="1800" dirty="0">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just">
                        <a:lnSpc>
                          <a:spcPct val="115000"/>
                        </a:lnSpc>
                        <a:spcAft>
                          <a:spcPts val="0"/>
                        </a:spcAft>
                      </a:pPr>
                      <a:r>
                        <a:rPr lang="en-IN" sz="1800">
                          <a:effectLst/>
                          <a:latin typeface="+mn-lt"/>
                        </a:rPr>
                        <a:t>B</a:t>
                      </a:r>
                      <a:endParaRPr lang="en-IN" sz="1800">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just">
                        <a:lnSpc>
                          <a:spcPct val="115000"/>
                        </a:lnSpc>
                        <a:spcAft>
                          <a:spcPts val="0"/>
                        </a:spcAft>
                      </a:pPr>
                      <a:r>
                        <a:rPr lang="en-IN" sz="1800" dirty="0">
                          <a:effectLst/>
                          <a:latin typeface="+mn-lt"/>
                        </a:rPr>
                        <a:t>Rs./tonne</a:t>
                      </a:r>
                      <a:endParaRPr lang="en-IN" sz="1800" dirty="0">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lnSpc>
                          <a:spcPct val="115000"/>
                        </a:lnSpc>
                        <a:spcAft>
                          <a:spcPts val="1000"/>
                        </a:spcAft>
                      </a:pPr>
                      <a:r>
                        <a:rPr lang="en-IN" sz="1800">
                          <a:effectLst/>
                          <a:latin typeface="Calibri "/>
                          <a:ea typeface="Times New Roman" panose="02020603050405020304" pitchFamily="18" charset="0"/>
                          <a:cs typeface="Mangal" panose="02040503050203030202" pitchFamily="18" charset="0"/>
                        </a:rPr>
                        <a:t>1600</a:t>
                      </a:r>
                      <a:endParaRPr lang="en-IN" sz="1800">
                        <a:effectLst/>
                        <a:latin typeface="Calibri "/>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62188849"/>
                  </a:ext>
                </a:extLst>
              </a:tr>
              <a:tr h="0">
                <a:tc>
                  <a:txBody>
                    <a:bodyPr/>
                    <a:lstStyle/>
                    <a:p>
                      <a:pPr algn="just">
                        <a:lnSpc>
                          <a:spcPct val="115000"/>
                        </a:lnSpc>
                        <a:spcAft>
                          <a:spcPts val="0"/>
                        </a:spcAft>
                      </a:pPr>
                      <a:r>
                        <a:rPr lang="en-IN" sz="1800" dirty="0">
                          <a:effectLst/>
                          <a:latin typeface="+mn-lt"/>
                        </a:rPr>
                        <a:t>National Coal Index of the relevant basket of coal grade - latest available as on the date of issuance of Tender Document</a:t>
                      </a:r>
                      <a:endParaRPr lang="en-IN" sz="1800" dirty="0">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just">
                        <a:lnSpc>
                          <a:spcPct val="115000"/>
                        </a:lnSpc>
                        <a:spcAft>
                          <a:spcPts val="0"/>
                        </a:spcAft>
                      </a:pPr>
                      <a:r>
                        <a:rPr lang="en-IN" sz="1800" dirty="0">
                          <a:effectLst/>
                          <a:latin typeface="+mn-lt"/>
                        </a:rPr>
                        <a:t>C</a:t>
                      </a:r>
                      <a:endParaRPr lang="en-IN" sz="1800" dirty="0">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just">
                        <a:lnSpc>
                          <a:spcPct val="115000"/>
                        </a:lnSpc>
                        <a:spcAft>
                          <a:spcPts val="0"/>
                        </a:spcAft>
                      </a:pPr>
                      <a:r>
                        <a:rPr lang="en-IN" sz="1800">
                          <a:effectLst/>
                          <a:latin typeface="+mn-lt"/>
                        </a:rPr>
                        <a:t> </a:t>
                      </a:r>
                      <a:endParaRPr lang="en-IN" sz="1800">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lnSpc>
                          <a:spcPct val="115000"/>
                        </a:lnSpc>
                        <a:spcAft>
                          <a:spcPts val="1000"/>
                        </a:spcAft>
                      </a:pPr>
                      <a:r>
                        <a:rPr lang="en-IN" sz="1800">
                          <a:effectLst/>
                          <a:latin typeface="Calibri "/>
                          <a:ea typeface="Times New Roman" panose="02020603050405020304" pitchFamily="18" charset="0"/>
                          <a:cs typeface="Mangal" panose="02040503050203030202" pitchFamily="18" charset="0"/>
                        </a:rPr>
                        <a:t>110</a:t>
                      </a:r>
                      <a:endParaRPr lang="en-IN" sz="1800">
                        <a:effectLst/>
                        <a:latin typeface="Calibri "/>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91301041"/>
                  </a:ext>
                </a:extLst>
              </a:tr>
              <a:tr h="0">
                <a:tc>
                  <a:txBody>
                    <a:bodyPr/>
                    <a:lstStyle/>
                    <a:p>
                      <a:pPr algn="just">
                        <a:lnSpc>
                          <a:spcPct val="115000"/>
                        </a:lnSpc>
                        <a:spcAft>
                          <a:spcPts val="0"/>
                        </a:spcAft>
                      </a:pPr>
                      <a:r>
                        <a:rPr lang="en-IN" sz="1800" dirty="0">
                          <a:effectLst/>
                          <a:latin typeface="+mn-lt"/>
                        </a:rPr>
                        <a:t>National Coal Index of the relevant basket of coal grade - latest available on the date of execution of Agreement</a:t>
                      </a:r>
                      <a:endParaRPr lang="en-IN" sz="1800" dirty="0">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just">
                        <a:lnSpc>
                          <a:spcPct val="115000"/>
                        </a:lnSpc>
                        <a:spcAft>
                          <a:spcPts val="0"/>
                        </a:spcAft>
                      </a:pPr>
                      <a:r>
                        <a:rPr lang="en-IN" sz="1800">
                          <a:effectLst/>
                          <a:latin typeface="+mn-lt"/>
                        </a:rPr>
                        <a:t>D</a:t>
                      </a:r>
                      <a:endParaRPr lang="en-IN" sz="1800">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just">
                        <a:lnSpc>
                          <a:spcPct val="115000"/>
                        </a:lnSpc>
                        <a:spcAft>
                          <a:spcPts val="0"/>
                        </a:spcAft>
                      </a:pPr>
                      <a:r>
                        <a:rPr lang="en-IN" sz="1800">
                          <a:effectLst/>
                          <a:latin typeface="+mn-lt"/>
                        </a:rPr>
                        <a:t> </a:t>
                      </a:r>
                      <a:endParaRPr lang="en-IN" sz="1800">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lnSpc>
                          <a:spcPct val="115000"/>
                        </a:lnSpc>
                        <a:spcAft>
                          <a:spcPts val="1000"/>
                        </a:spcAft>
                      </a:pPr>
                      <a:r>
                        <a:rPr lang="en-IN" sz="1800">
                          <a:effectLst/>
                          <a:latin typeface="Calibri "/>
                          <a:ea typeface="Times New Roman" panose="02020603050405020304" pitchFamily="18" charset="0"/>
                          <a:cs typeface="Mangal" panose="02040503050203030202" pitchFamily="18" charset="0"/>
                        </a:rPr>
                        <a:t>118</a:t>
                      </a:r>
                      <a:endParaRPr lang="en-IN" sz="1800">
                        <a:effectLst/>
                        <a:latin typeface="Calibri "/>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01599981"/>
                  </a:ext>
                </a:extLst>
              </a:tr>
              <a:tr h="0">
                <a:tc>
                  <a:txBody>
                    <a:bodyPr/>
                    <a:lstStyle/>
                    <a:p>
                      <a:pPr algn="just">
                        <a:lnSpc>
                          <a:spcPct val="115000"/>
                        </a:lnSpc>
                        <a:spcAft>
                          <a:spcPts val="0"/>
                        </a:spcAft>
                      </a:pPr>
                      <a:r>
                        <a:rPr lang="en-IN" sz="1800">
                          <a:effectLst/>
                          <a:latin typeface="+mn-lt"/>
                        </a:rPr>
                        <a:t>Rate of Royalty</a:t>
                      </a:r>
                      <a:endParaRPr lang="en-IN" sz="1800">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just">
                        <a:lnSpc>
                          <a:spcPct val="115000"/>
                        </a:lnSpc>
                        <a:spcAft>
                          <a:spcPts val="0"/>
                        </a:spcAft>
                      </a:pPr>
                      <a:r>
                        <a:rPr lang="en-IN" sz="1800">
                          <a:effectLst/>
                          <a:latin typeface="+mn-lt"/>
                        </a:rPr>
                        <a:t>E</a:t>
                      </a:r>
                      <a:endParaRPr lang="en-IN" sz="1800">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just">
                        <a:lnSpc>
                          <a:spcPct val="115000"/>
                        </a:lnSpc>
                        <a:spcAft>
                          <a:spcPts val="0"/>
                        </a:spcAft>
                      </a:pPr>
                      <a:r>
                        <a:rPr lang="en-IN" sz="1800">
                          <a:effectLst/>
                          <a:latin typeface="+mn-lt"/>
                        </a:rPr>
                        <a:t>%</a:t>
                      </a:r>
                      <a:endParaRPr lang="en-IN" sz="1800">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lnSpc>
                          <a:spcPct val="115000"/>
                        </a:lnSpc>
                        <a:spcAft>
                          <a:spcPts val="1000"/>
                        </a:spcAft>
                      </a:pPr>
                      <a:r>
                        <a:rPr lang="en-IN" sz="1800">
                          <a:effectLst/>
                          <a:latin typeface="Calibri "/>
                          <a:ea typeface="Times New Roman" panose="02020603050405020304" pitchFamily="18" charset="0"/>
                          <a:cs typeface="Mangal" panose="02040503050203030202" pitchFamily="18" charset="0"/>
                        </a:rPr>
                        <a:t>14%</a:t>
                      </a:r>
                      <a:endParaRPr lang="en-IN" sz="1800">
                        <a:effectLst/>
                        <a:latin typeface="Calibri "/>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97937863"/>
                  </a:ext>
                </a:extLst>
              </a:tr>
              <a:tr h="0">
                <a:tc>
                  <a:txBody>
                    <a:bodyPr/>
                    <a:lstStyle/>
                    <a:p>
                      <a:pPr algn="just">
                        <a:lnSpc>
                          <a:spcPct val="115000"/>
                        </a:lnSpc>
                        <a:spcAft>
                          <a:spcPts val="0"/>
                        </a:spcAft>
                      </a:pPr>
                      <a:r>
                        <a:rPr lang="en-IN" sz="1800">
                          <a:effectLst/>
                          <a:latin typeface="+mn-lt"/>
                        </a:rPr>
                        <a:t>One Year Royalty </a:t>
                      </a:r>
                      <a:endParaRPr lang="en-IN" sz="1800">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just">
                        <a:lnSpc>
                          <a:spcPct val="115000"/>
                        </a:lnSpc>
                        <a:spcAft>
                          <a:spcPts val="0"/>
                        </a:spcAft>
                      </a:pPr>
                      <a:r>
                        <a:rPr lang="en-IN" sz="1800">
                          <a:effectLst/>
                          <a:latin typeface="+mn-lt"/>
                        </a:rPr>
                        <a:t>F = A x B x D/C x E/10</a:t>
                      </a:r>
                      <a:endParaRPr lang="en-IN" sz="1800">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just">
                        <a:lnSpc>
                          <a:spcPct val="115000"/>
                        </a:lnSpc>
                        <a:spcAft>
                          <a:spcPts val="0"/>
                        </a:spcAft>
                      </a:pPr>
                      <a:r>
                        <a:rPr lang="en-IN" sz="1800">
                          <a:effectLst/>
                          <a:latin typeface="+mn-lt"/>
                        </a:rPr>
                        <a:t>Rs. Crore</a:t>
                      </a:r>
                      <a:endParaRPr lang="en-IN" sz="1800">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lnSpc>
                          <a:spcPct val="115000"/>
                        </a:lnSpc>
                        <a:spcAft>
                          <a:spcPts val="1000"/>
                        </a:spcAft>
                      </a:pPr>
                      <a:r>
                        <a:rPr lang="en-IN" sz="1800">
                          <a:effectLst/>
                          <a:latin typeface="Calibri "/>
                          <a:ea typeface="Times New Roman" panose="02020603050405020304" pitchFamily="18" charset="0"/>
                          <a:cs typeface="Mangal" panose="02040503050203030202" pitchFamily="18" charset="0"/>
                        </a:rPr>
                        <a:t>240.29 </a:t>
                      </a:r>
                      <a:endParaRPr lang="en-IN" sz="1800">
                        <a:effectLst/>
                        <a:latin typeface="Calibri "/>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62928903"/>
                  </a:ext>
                </a:extLst>
              </a:tr>
              <a:tr h="0">
                <a:tc>
                  <a:txBody>
                    <a:bodyPr/>
                    <a:lstStyle/>
                    <a:p>
                      <a:pPr algn="just">
                        <a:lnSpc>
                          <a:spcPct val="115000"/>
                        </a:lnSpc>
                        <a:spcAft>
                          <a:spcPts val="0"/>
                        </a:spcAft>
                      </a:pPr>
                      <a:r>
                        <a:rPr lang="en-IN" sz="1800" dirty="0">
                          <a:effectLst/>
                          <a:latin typeface="+mn-lt"/>
                        </a:rPr>
                        <a:t>65% of One Year Royalty </a:t>
                      </a:r>
                      <a:endParaRPr lang="en-IN" sz="1800" dirty="0">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just">
                        <a:lnSpc>
                          <a:spcPct val="115000"/>
                        </a:lnSpc>
                        <a:spcAft>
                          <a:spcPts val="0"/>
                        </a:spcAft>
                      </a:pPr>
                      <a:r>
                        <a:rPr lang="en-IN" sz="1800" dirty="0">
                          <a:effectLst/>
                          <a:latin typeface="+mn-lt"/>
                        </a:rPr>
                        <a:t>G = 65% of F</a:t>
                      </a:r>
                      <a:endParaRPr lang="en-IN" sz="1800" dirty="0">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just">
                        <a:lnSpc>
                          <a:spcPct val="115000"/>
                        </a:lnSpc>
                        <a:spcAft>
                          <a:spcPts val="0"/>
                        </a:spcAft>
                      </a:pPr>
                      <a:r>
                        <a:rPr lang="en-IN" sz="1800" dirty="0">
                          <a:effectLst/>
                          <a:latin typeface="+mn-lt"/>
                        </a:rPr>
                        <a:t>Rs. Crore</a:t>
                      </a:r>
                      <a:endParaRPr lang="en-IN" sz="1800" dirty="0">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lnSpc>
                          <a:spcPct val="115000"/>
                        </a:lnSpc>
                        <a:spcAft>
                          <a:spcPts val="1000"/>
                        </a:spcAft>
                      </a:pPr>
                      <a:r>
                        <a:rPr lang="en-IN" sz="1800" b="0" dirty="0">
                          <a:effectLst/>
                          <a:latin typeface="Calibri "/>
                          <a:ea typeface="Times New Roman" panose="02020603050405020304" pitchFamily="18" charset="0"/>
                          <a:cs typeface="Mangal" panose="02040503050203030202" pitchFamily="18" charset="0"/>
                        </a:rPr>
                        <a:t>156.19 </a:t>
                      </a:r>
                      <a:endParaRPr lang="en-IN" sz="1800" b="0" dirty="0">
                        <a:effectLst/>
                        <a:latin typeface="Calibri "/>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81413203"/>
                  </a:ext>
                </a:extLst>
              </a:tr>
              <a:tr h="0">
                <a:tc>
                  <a:txBody>
                    <a:bodyPr/>
                    <a:lstStyle/>
                    <a:p>
                      <a:pPr algn="just">
                        <a:lnSpc>
                          <a:spcPct val="115000"/>
                        </a:lnSpc>
                        <a:spcAft>
                          <a:spcPts val="0"/>
                        </a:spcAft>
                      </a:pPr>
                      <a:r>
                        <a:rPr lang="en-IN" sz="1800">
                          <a:effectLst/>
                          <a:latin typeface="+mn-lt"/>
                        </a:rPr>
                        <a:t>Final Offer</a:t>
                      </a:r>
                      <a:endParaRPr lang="en-IN" sz="1800">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just">
                        <a:lnSpc>
                          <a:spcPct val="115000"/>
                        </a:lnSpc>
                        <a:spcAft>
                          <a:spcPts val="0"/>
                        </a:spcAft>
                      </a:pPr>
                      <a:r>
                        <a:rPr lang="en-IN" sz="1800" dirty="0">
                          <a:effectLst/>
                          <a:latin typeface="+mn-lt"/>
                        </a:rPr>
                        <a:t>H</a:t>
                      </a:r>
                      <a:endParaRPr lang="en-IN" sz="1800" dirty="0">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just">
                        <a:lnSpc>
                          <a:spcPct val="115000"/>
                        </a:lnSpc>
                        <a:spcAft>
                          <a:spcPts val="0"/>
                        </a:spcAft>
                      </a:pPr>
                      <a:r>
                        <a:rPr lang="en-IN" sz="1800">
                          <a:effectLst/>
                          <a:latin typeface="+mn-lt"/>
                        </a:rPr>
                        <a:t>%</a:t>
                      </a:r>
                      <a:endParaRPr lang="en-IN" sz="1800">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lnSpc>
                          <a:spcPct val="115000"/>
                        </a:lnSpc>
                        <a:spcAft>
                          <a:spcPts val="1000"/>
                        </a:spcAft>
                      </a:pPr>
                      <a:r>
                        <a:rPr lang="en-IN" sz="1800" b="0" dirty="0">
                          <a:effectLst/>
                          <a:latin typeface="Calibri "/>
                          <a:ea typeface="Times New Roman" panose="02020603050405020304" pitchFamily="18" charset="0"/>
                          <a:cs typeface="Mangal" panose="02040503050203030202" pitchFamily="18" charset="0"/>
                        </a:rPr>
                        <a:t>25%</a:t>
                      </a:r>
                      <a:endParaRPr lang="en-IN" sz="1800" b="0" dirty="0">
                        <a:effectLst/>
                        <a:latin typeface="Calibri "/>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72566362"/>
                  </a:ext>
                </a:extLst>
              </a:tr>
              <a:tr h="0">
                <a:tc>
                  <a:txBody>
                    <a:bodyPr/>
                    <a:lstStyle/>
                    <a:p>
                      <a:pPr algn="just">
                        <a:lnSpc>
                          <a:spcPct val="115000"/>
                        </a:lnSpc>
                        <a:spcAft>
                          <a:spcPts val="0"/>
                        </a:spcAft>
                      </a:pPr>
                      <a:r>
                        <a:rPr lang="en-IN" sz="1800">
                          <a:effectLst/>
                          <a:latin typeface="+mn-lt"/>
                        </a:rPr>
                        <a:t>One Year Revenue to the Government</a:t>
                      </a:r>
                      <a:endParaRPr lang="en-IN" sz="1800">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just">
                        <a:lnSpc>
                          <a:spcPct val="115000"/>
                        </a:lnSpc>
                        <a:spcAft>
                          <a:spcPts val="0"/>
                        </a:spcAft>
                      </a:pPr>
                      <a:r>
                        <a:rPr lang="en-IN" sz="1800">
                          <a:effectLst/>
                          <a:latin typeface="+mn-lt"/>
                        </a:rPr>
                        <a:t>I = A x B x D/C x H/10</a:t>
                      </a:r>
                      <a:endParaRPr lang="en-IN" sz="1800">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just">
                        <a:lnSpc>
                          <a:spcPct val="115000"/>
                        </a:lnSpc>
                        <a:spcAft>
                          <a:spcPts val="0"/>
                        </a:spcAft>
                      </a:pPr>
                      <a:r>
                        <a:rPr lang="en-IN" sz="1800" dirty="0">
                          <a:effectLst/>
                          <a:latin typeface="+mn-lt"/>
                        </a:rPr>
                        <a:t>Rs. Crore</a:t>
                      </a:r>
                      <a:endParaRPr lang="en-IN" sz="1800" dirty="0">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lnSpc>
                          <a:spcPct val="115000"/>
                        </a:lnSpc>
                        <a:spcAft>
                          <a:spcPts val="1000"/>
                        </a:spcAft>
                      </a:pPr>
                      <a:r>
                        <a:rPr lang="en-IN" sz="1800" b="0" dirty="0">
                          <a:effectLst/>
                          <a:latin typeface="Calibri "/>
                          <a:ea typeface="Times New Roman" panose="02020603050405020304" pitchFamily="18" charset="0"/>
                          <a:cs typeface="Mangal" panose="02040503050203030202" pitchFamily="18" charset="0"/>
                        </a:rPr>
                        <a:t>429.09 </a:t>
                      </a:r>
                      <a:endParaRPr lang="en-IN" sz="1800" b="0" dirty="0">
                        <a:effectLst/>
                        <a:latin typeface="Calibri "/>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25808425"/>
                  </a:ext>
                </a:extLst>
              </a:tr>
              <a:tr h="0">
                <a:tc>
                  <a:txBody>
                    <a:bodyPr/>
                    <a:lstStyle/>
                    <a:p>
                      <a:pPr algn="just">
                        <a:lnSpc>
                          <a:spcPct val="115000"/>
                        </a:lnSpc>
                        <a:spcAft>
                          <a:spcPts val="0"/>
                        </a:spcAft>
                      </a:pPr>
                      <a:r>
                        <a:rPr lang="en-IN" sz="1800">
                          <a:effectLst/>
                          <a:latin typeface="+mn-lt"/>
                        </a:rPr>
                        <a:t>65% of One Year Revenue to the Government </a:t>
                      </a:r>
                      <a:endParaRPr lang="en-IN" sz="1800">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just">
                        <a:lnSpc>
                          <a:spcPct val="115000"/>
                        </a:lnSpc>
                        <a:spcAft>
                          <a:spcPts val="0"/>
                        </a:spcAft>
                      </a:pPr>
                      <a:r>
                        <a:rPr lang="en-IN" sz="1800" dirty="0">
                          <a:effectLst/>
                          <a:latin typeface="+mn-lt"/>
                        </a:rPr>
                        <a:t>J = 65% of I</a:t>
                      </a:r>
                      <a:endParaRPr lang="en-IN" sz="1800" dirty="0">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just">
                        <a:lnSpc>
                          <a:spcPct val="115000"/>
                        </a:lnSpc>
                        <a:spcAft>
                          <a:spcPts val="0"/>
                        </a:spcAft>
                      </a:pPr>
                      <a:r>
                        <a:rPr lang="en-IN" sz="1800" dirty="0">
                          <a:effectLst/>
                          <a:latin typeface="+mn-lt"/>
                        </a:rPr>
                        <a:t>Rs. Crore</a:t>
                      </a:r>
                      <a:endParaRPr lang="en-IN" sz="1800" dirty="0">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lnSpc>
                          <a:spcPct val="115000"/>
                        </a:lnSpc>
                        <a:spcAft>
                          <a:spcPts val="1000"/>
                        </a:spcAft>
                      </a:pPr>
                      <a:r>
                        <a:rPr lang="en-IN" sz="1800" b="0" dirty="0">
                          <a:effectLst/>
                          <a:latin typeface="Calibri "/>
                          <a:ea typeface="Times New Roman" panose="02020603050405020304" pitchFamily="18" charset="0"/>
                          <a:cs typeface="Mangal" panose="02040503050203030202" pitchFamily="18" charset="0"/>
                        </a:rPr>
                        <a:t>278.91 </a:t>
                      </a:r>
                      <a:endParaRPr lang="en-IN" sz="1800" b="0" dirty="0">
                        <a:effectLst/>
                        <a:latin typeface="Calibri "/>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18375318"/>
                  </a:ext>
                </a:extLst>
              </a:tr>
              <a:tr h="0">
                <a:tc>
                  <a:txBody>
                    <a:bodyPr/>
                    <a:lstStyle/>
                    <a:p>
                      <a:pPr algn="just">
                        <a:lnSpc>
                          <a:spcPct val="115000"/>
                        </a:lnSpc>
                        <a:spcAft>
                          <a:spcPts val="0"/>
                        </a:spcAft>
                      </a:pPr>
                      <a:r>
                        <a:rPr lang="en-IN" sz="1800" b="1" dirty="0">
                          <a:effectLst/>
                          <a:latin typeface="+mn-lt"/>
                        </a:rPr>
                        <a:t>Total Performance Security</a:t>
                      </a:r>
                      <a:endParaRPr lang="en-IN" sz="1800" b="1" dirty="0">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just">
                        <a:lnSpc>
                          <a:spcPct val="115000"/>
                        </a:lnSpc>
                        <a:spcAft>
                          <a:spcPts val="0"/>
                        </a:spcAft>
                      </a:pPr>
                      <a:r>
                        <a:rPr lang="en-IN" sz="1800" b="1">
                          <a:effectLst/>
                          <a:latin typeface="+mn-lt"/>
                        </a:rPr>
                        <a:t>K = G + J</a:t>
                      </a:r>
                      <a:endParaRPr lang="en-IN" sz="1800" b="1">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just">
                        <a:lnSpc>
                          <a:spcPct val="115000"/>
                        </a:lnSpc>
                        <a:spcAft>
                          <a:spcPts val="0"/>
                        </a:spcAft>
                      </a:pPr>
                      <a:r>
                        <a:rPr lang="en-IN" sz="1800" b="1" dirty="0">
                          <a:effectLst/>
                          <a:latin typeface="+mn-lt"/>
                        </a:rPr>
                        <a:t>Rs. Crore</a:t>
                      </a:r>
                      <a:endParaRPr lang="en-IN" sz="1800" b="1" dirty="0">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lnSpc>
                          <a:spcPct val="115000"/>
                        </a:lnSpc>
                        <a:spcAft>
                          <a:spcPts val="1000"/>
                        </a:spcAft>
                      </a:pPr>
                      <a:r>
                        <a:rPr lang="en-IN" sz="1800" b="1" dirty="0">
                          <a:effectLst/>
                          <a:latin typeface="Calibri "/>
                          <a:ea typeface="Times New Roman" panose="02020603050405020304" pitchFamily="18" charset="0"/>
                          <a:cs typeface="Mangal" panose="02040503050203030202" pitchFamily="18" charset="0"/>
                        </a:rPr>
                        <a:t>435.10 </a:t>
                      </a:r>
                      <a:endParaRPr lang="en-IN" sz="1800" dirty="0">
                        <a:effectLst/>
                        <a:latin typeface="Calibri "/>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7649335"/>
                  </a:ext>
                </a:extLst>
              </a:tr>
            </a:tbl>
          </a:graphicData>
        </a:graphic>
      </p:graphicFrame>
      <p:sp>
        <p:nvSpPr>
          <p:cNvPr id="5" name="Flowchart: Summing Junction 4">
            <a:hlinkClick r:id="rId2" action="ppaction://hlinksldjump"/>
            <a:extLst>
              <a:ext uri="{FF2B5EF4-FFF2-40B4-BE49-F238E27FC236}">
                <a16:creationId xmlns:a16="http://schemas.microsoft.com/office/drawing/2014/main" id="{B9EFC9B7-0437-451D-BEDC-E2530392B063}"/>
              </a:ext>
            </a:extLst>
          </p:cNvPr>
          <p:cNvSpPr/>
          <p:nvPr/>
        </p:nvSpPr>
        <p:spPr>
          <a:xfrm>
            <a:off x="7956376" y="6598626"/>
            <a:ext cx="250809" cy="214750"/>
          </a:xfrm>
          <a:prstGeom prst="flowChartSummingJunction">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108176136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1F4D44-7742-49C9-BE25-CDB7AA874F3C}"/>
              </a:ext>
            </a:extLst>
          </p:cNvPr>
          <p:cNvSpPr>
            <a:spLocks noGrp="1"/>
          </p:cNvSpPr>
          <p:nvPr>
            <p:ph type="title"/>
          </p:nvPr>
        </p:nvSpPr>
        <p:spPr>
          <a:xfrm>
            <a:off x="628650" y="-99392"/>
            <a:ext cx="7886700" cy="1325563"/>
          </a:xfrm>
        </p:spPr>
        <p:txBody>
          <a:bodyPr/>
          <a:lstStyle/>
          <a:p>
            <a:r>
              <a:rPr lang="en-IN" b="1" dirty="0"/>
              <a:t>Illustration - Monthly Payments</a:t>
            </a:r>
          </a:p>
        </p:txBody>
      </p:sp>
      <p:sp>
        <p:nvSpPr>
          <p:cNvPr id="3" name="Content Placeholder 2">
            <a:extLst>
              <a:ext uri="{FF2B5EF4-FFF2-40B4-BE49-F238E27FC236}">
                <a16:creationId xmlns:a16="http://schemas.microsoft.com/office/drawing/2014/main" id="{B809FC6F-4F96-485D-90EF-2E374D66805E}"/>
              </a:ext>
            </a:extLst>
          </p:cNvPr>
          <p:cNvSpPr>
            <a:spLocks noGrp="1"/>
          </p:cNvSpPr>
          <p:nvPr>
            <p:ph idx="1"/>
          </p:nvPr>
        </p:nvSpPr>
        <p:spPr>
          <a:xfrm>
            <a:off x="518864" y="908720"/>
            <a:ext cx="8229600" cy="5472608"/>
          </a:xfrm>
        </p:spPr>
        <p:txBody>
          <a:bodyPr/>
          <a:lstStyle/>
          <a:p>
            <a:r>
              <a:rPr lang="en-IN" sz="1800" dirty="0"/>
              <a:t>Assuming that the Successful Bidder has quoted Final Offer of 10%</a:t>
            </a:r>
          </a:p>
          <a:p>
            <a:endParaRPr lang="en-IN" dirty="0"/>
          </a:p>
        </p:txBody>
      </p:sp>
      <p:graphicFrame>
        <p:nvGraphicFramePr>
          <p:cNvPr id="4" name="Table 3">
            <a:extLst>
              <a:ext uri="{FF2B5EF4-FFF2-40B4-BE49-F238E27FC236}">
                <a16:creationId xmlns:a16="http://schemas.microsoft.com/office/drawing/2014/main" id="{D15E2BB6-AA24-49BB-9000-DADF2F210D22}"/>
              </a:ext>
            </a:extLst>
          </p:cNvPr>
          <p:cNvGraphicFramePr>
            <a:graphicFrameLocks noGrp="1"/>
          </p:cNvGraphicFramePr>
          <p:nvPr/>
        </p:nvGraphicFramePr>
        <p:xfrm>
          <a:off x="395536" y="1399627"/>
          <a:ext cx="8496945" cy="1818640"/>
        </p:xfrm>
        <a:graphic>
          <a:graphicData uri="http://schemas.openxmlformats.org/drawingml/2006/table">
            <a:tbl>
              <a:tblPr firstRow="1" firstCol="1" bandRow="1">
                <a:tableStyleId>{5940675A-B579-460E-94D1-54222C63F5DA}</a:tableStyleId>
              </a:tblPr>
              <a:tblGrid>
                <a:gridCol w="6074454">
                  <a:extLst>
                    <a:ext uri="{9D8B030D-6E8A-4147-A177-3AD203B41FA5}">
                      <a16:colId xmlns:a16="http://schemas.microsoft.com/office/drawing/2014/main" val="4081673979"/>
                    </a:ext>
                  </a:extLst>
                </a:gridCol>
                <a:gridCol w="838314">
                  <a:extLst>
                    <a:ext uri="{9D8B030D-6E8A-4147-A177-3AD203B41FA5}">
                      <a16:colId xmlns:a16="http://schemas.microsoft.com/office/drawing/2014/main" val="56091564"/>
                    </a:ext>
                  </a:extLst>
                </a:gridCol>
                <a:gridCol w="792088">
                  <a:extLst>
                    <a:ext uri="{9D8B030D-6E8A-4147-A177-3AD203B41FA5}">
                      <a16:colId xmlns:a16="http://schemas.microsoft.com/office/drawing/2014/main" val="2801445340"/>
                    </a:ext>
                  </a:extLst>
                </a:gridCol>
                <a:gridCol w="792089">
                  <a:extLst>
                    <a:ext uri="{9D8B030D-6E8A-4147-A177-3AD203B41FA5}">
                      <a16:colId xmlns:a16="http://schemas.microsoft.com/office/drawing/2014/main" val="35921728"/>
                    </a:ext>
                  </a:extLst>
                </a:gridCol>
              </a:tblGrid>
              <a:tr h="0">
                <a:tc>
                  <a:txBody>
                    <a:bodyPr/>
                    <a:lstStyle/>
                    <a:p>
                      <a:pPr algn="just">
                        <a:lnSpc>
                          <a:spcPct val="115000"/>
                        </a:lnSpc>
                        <a:spcAft>
                          <a:spcPts val="0"/>
                        </a:spcAft>
                      </a:pPr>
                      <a:r>
                        <a:rPr lang="en-IN" sz="1800" b="1" dirty="0">
                          <a:solidFill>
                            <a:schemeClr val="bg1"/>
                          </a:solidFill>
                          <a:effectLst/>
                          <a:latin typeface="+mn-lt"/>
                        </a:rPr>
                        <a:t>Particulars</a:t>
                      </a:r>
                      <a:endParaRPr lang="en-IN" sz="1800" b="1" dirty="0">
                        <a:solidFill>
                          <a:schemeClr val="bg1"/>
                        </a:solidFill>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lnSpc>
                          <a:spcPct val="115000"/>
                        </a:lnSpc>
                        <a:spcAft>
                          <a:spcPts val="0"/>
                        </a:spcAft>
                      </a:pPr>
                      <a:r>
                        <a:rPr lang="en-IN" sz="1800" b="1" dirty="0">
                          <a:solidFill>
                            <a:schemeClr val="bg1"/>
                          </a:solidFill>
                          <a:effectLst/>
                          <a:latin typeface="+mn-lt"/>
                        </a:rPr>
                        <a:t>G11</a:t>
                      </a:r>
                      <a:endParaRPr lang="en-IN" sz="1800" b="1" dirty="0">
                        <a:solidFill>
                          <a:schemeClr val="bg1"/>
                        </a:solidFill>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lnSpc>
                          <a:spcPct val="115000"/>
                        </a:lnSpc>
                        <a:spcAft>
                          <a:spcPts val="0"/>
                        </a:spcAft>
                      </a:pPr>
                      <a:r>
                        <a:rPr lang="en-IN" sz="1800" b="1" dirty="0">
                          <a:solidFill>
                            <a:schemeClr val="bg1"/>
                          </a:solidFill>
                          <a:effectLst/>
                          <a:latin typeface="+mn-lt"/>
                        </a:rPr>
                        <a:t>G12</a:t>
                      </a:r>
                      <a:endParaRPr lang="en-IN" sz="1800" b="1" dirty="0">
                        <a:solidFill>
                          <a:schemeClr val="bg1"/>
                        </a:solidFill>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lnSpc>
                          <a:spcPct val="115000"/>
                        </a:lnSpc>
                        <a:spcAft>
                          <a:spcPts val="0"/>
                        </a:spcAft>
                      </a:pPr>
                      <a:r>
                        <a:rPr lang="en-IN" sz="1800" b="1" dirty="0">
                          <a:solidFill>
                            <a:schemeClr val="bg1"/>
                          </a:solidFill>
                          <a:effectLst/>
                          <a:latin typeface="+mn-lt"/>
                        </a:rPr>
                        <a:t>G13</a:t>
                      </a:r>
                      <a:endParaRPr lang="en-IN" sz="1800" b="1" dirty="0">
                        <a:solidFill>
                          <a:schemeClr val="bg1"/>
                        </a:solidFill>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2127720466"/>
                  </a:ext>
                </a:extLst>
              </a:tr>
              <a:tr h="0">
                <a:tc>
                  <a:txBody>
                    <a:bodyPr/>
                    <a:lstStyle/>
                    <a:p>
                      <a:pPr algn="just">
                        <a:lnSpc>
                          <a:spcPct val="115000"/>
                        </a:lnSpc>
                        <a:spcAft>
                          <a:spcPts val="0"/>
                        </a:spcAft>
                      </a:pPr>
                      <a:r>
                        <a:rPr lang="en-IN" sz="1800" dirty="0">
                          <a:effectLst/>
                          <a:latin typeface="+mn-lt"/>
                        </a:rPr>
                        <a:t>Representative Price (Rs./tonne) (A)</a:t>
                      </a:r>
                      <a:endParaRPr lang="en-IN" sz="1800" dirty="0">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lnSpc>
                          <a:spcPct val="115000"/>
                        </a:lnSpc>
                        <a:spcAft>
                          <a:spcPts val="1000"/>
                        </a:spcAft>
                      </a:pPr>
                      <a:r>
                        <a:rPr lang="en-IN" sz="1800" dirty="0">
                          <a:effectLst/>
                          <a:latin typeface="+mn-lt"/>
                          <a:ea typeface="Calibri" panose="020F0502020204030204" pitchFamily="34" charset="0"/>
                          <a:cs typeface="Mangal" panose="02040503050203030202" pitchFamily="18" charset="0"/>
                        </a:rPr>
                        <a:t>1640</a:t>
                      </a: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lnSpc>
                          <a:spcPct val="115000"/>
                        </a:lnSpc>
                        <a:spcAft>
                          <a:spcPts val="1000"/>
                        </a:spcAft>
                      </a:pPr>
                      <a:r>
                        <a:rPr lang="en-IN" sz="1800">
                          <a:effectLst/>
                          <a:latin typeface="+mn-lt"/>
                          <a:ea typeface="Calibri" panose="020F0502020204030204" pitchFamily="34" charset="0"/>
                          <a:cs typeface="Mangal" panose="02040503050203030202" pitchFamily="18" charset="0"/>
                        </a:rPr>
                        <a:t>1420</a:t>
                      </a: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lnSpc>
                          <a:spcPct val="115000"/>
                        </a:lnSpc>
                        <a:spcAft>
                          <a:spcPts val="1000"/>
                        </a:spcAft>
                      </a:pPr>
                      <a:r>
                        <a:rPr lang="en-IN" sz="1800">
                          <a:effectLst/>
                          <a:latin typeface="+mn-lt"/>
                          <a:ea typeface="Calibri" panose="020F0502020204030204" pitchFamily="34" charset="0"/>
                          <a:cs typeface="Mangal" panose="02040503050203030202" pitchFamily="18" charset="0"/>
                        </a:rPr>
                        <a:t>1380</a:t>
                      </a: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74888662"/>
                  </a:ext>
                </a:extLst>
              </a:tr>
              <a:tr h="0">
                <a:tc>
                  <a:txBody>
                    <a:bodyPr/>
                    <a:lstStyle/>
                    <a:p>
                      <a:pPr algn="just">
                        <a:lnSpc>
                          <a:spcPct val="115000"/>
                        </a:lnSpc>
                        <a:spcAft>
                          <a:spcPts val="0"/>
                        </a:spcAft>
                      </a:pPr>
                      <a:r>
                        <a:rPr lang="en-IN" sz="1800" dirty="0">
                          <a:effectLst/>
                          <a:latin typeface="+mn-lt"/>
                        </a:rPr>
                        <a:t>National Coal Index of the relevant basket of Coal Grade – latest available as on the date of issuance of Tender Document (B)</a:t>
                      </a:r>
                      <a:endParaRPr lang="en-IN" sz="1800" dirty="0">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lnSpc>
                          <a:spcPct val="115000"/>
                        </a:lnSpc>
                        <a:spcAft>
                          <a:spcPts val="1000"/>
                        </a:spcAft>
                      </a:pPr>
                      <a:r>
                        <a:rPr lang="en-IN" sz="1800" dirty="0">
                          <a:effectLst/>
                          <a:latin typeface="+mn-lt"/>
                          <a:ea typeface="Calibri" panose="020F0502020204030204" pitchFamily="34" charset="0"/>
                          <a:cs typeface="Mangal" panose="02040503050203030202" pitchFamily="18" charset="0"/>
                        </a:rPr>
                        <a:t>105</a:t>
                      </a: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lnSpc>
                          <a:spcPct val="115000"/>
                        </a:lnSpc>
                        <a:spcAft>
                          <a:spcPts val="1000"/>
                        </a:spcAft>
                      </a:pPr>
                      <a:r>
                        <a:rPr lang="en-IN" sz="1800" dirty="0">
                          <a:effectLst/>
                          <a:latin typeface="+mn-lt"/>
                          <a:ea typeface="Calibri" panose="020F0502020204030204" pitchFamily="34" charset="0"/>
                          <a:cs typeface="Mangal" panose="02040503050203030202" pitchFamily="18" charset="0"/>
                        </a:rPr>
                        <a:t>105</a:t>
                      </a: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lnSpc>
                          <a:spcPct val="115000"/>
                        </a:lnSpc>
                        <a:spcAft>
                          <a:spcPts val="1000"/>
                        </a:spcAft>
                      </a:pPr>
                      <a:r>
                        <a:rPr lang="en-IN" sz="1800">
                          <a:effectLst/>
                          <a:latin typeface="+mn-lt"/>
                          <a:ea typeface="Calibri" panose="020F0502020204030204" pitchFamily="34" charset="0"/>
                          <a:cs typeface="Mangal" panose="02040503050203030202" pitchFamily="18" charset="0"/>
                        </a:rPr>
                        <a:t>105</a:t>
                      </a: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61425177"/>
                  </a:ext>
                </a:extLst>
              </a:tr>
              <a:tr h="0">
                <a:tc>
                  <a:txBody>
                    <a:bodyPr/>
                    <a:lstStyle/>
                    <a:p>
                      <a:pPr algn="just">
                        <a:lnSpc>
                          <a:spcPct val="115000"/>
                        </a:lnSpc>
                        <a:spcAft>
                          <a:spcPts val="0"/>
                        </a:spcAft>
                      </a:pPr>
                      <a:r>
                        <a:rPr lang="en-IN" sz="1800" dirty="0">
                          <a:effectLst/>
                          <a:latin typeface="+mn-lt"/>
                        </a:rPr>
                        <a:t>National Coal Index of the relevant basket of Coal Grade on the date on which royalty becomes payable (C)</a:t>
                      </a:r>
                      <a:endParaRPr lang="en-IN" sz="1800" dirty="0">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lnSpc>
                          <a:spcPct val="115000"/>
                        </a:lnSpc>
                        <a:spcAft>
                          <a:spcPts val="1000"/>
                        </a:spcAft>
                      </a:pPr>
                      <a:r>
                        <a:rPr lang="en-IN" sz="1800">
                          <a:effectLst/>
                          <a:latin typeface="+mn-lt"/>
                          <a:ea typeface="Calibri" panose="020F0502020204030204" pitchFamily="34" charset="0"/>
                          <a:cs typeface="Mangal" panose="02040503050203030202" pitchFamily="18" charset="0"/>
                        </a:rPr>
                        <a:t>115</a:t>
                      </a: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lnSpc>
                          <a:spcPct val="115000"/>
                        </a:lnSpc>
                        <a:spcAft>
                          <a:spcPts val="1000"/>
                        </a:spcAft>
                      </a:pPr>
                      <a:r>
                        <a:rPr lang="en-IN" sz="1800" dirty="0">
                          <a:effectLst/>
                          <a:latin typeface="+mn-lt"/>
                          <a:ea typeface="Calibri" panose="020F0502020204030204" pitchFamily="34" charset="0"/>
                          <a:cs typeface="Mangal" panose="02040503050203030202" pitchFamily="18" charset="0"/>
                        </a:rPr>
                        <a:t>115</a:t>
                      </a: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lnSpc>
                          <a:spcPct val="115000"/>
                        </a:lnSpc>
                        <a:spcAft>
                          <a:spcPts val="1000"/>
                        </a:spcAft>
                      </a:pPr>
                      <a:r>
                        <a:rPr lang="en-IN" sz="1800" dirty="0">
                          <a:effectLst/>
                          <a:latin typeface="+mn-lt"/>
                          <a:ea typeface="Calibri" panose="020F0502020204030204" pitchFamily="34" charset="0"/>
                          <a:cs typeface="Mangal" panose="02040503050203030202" pitchFamily="18" charset="0"/>
                        </a:rPr>
                        <a:t>115</a:t>
                      </a: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25800020"/>
                  </a:ext>
                </a:extLst>
              </a:tr>
            </a:tbl>
          </a:graphicData>
        </a:graphic>
      </p:graphicFrame>
      <p:graphicFrame>
        <p:nvGraphicFramePr>
          <p:cNvPr id="5" name="Table 4">
            <a:extLst>
              <a:ext uri="{FF2B5EF4-FFF2-40B4-BE49-F238E27FC236}">
                <a16:creationId xmlns:a16="http://schemas.microsoft.com/office/drawing/2014/main" id="{B44A2741-AB1E-4127-AEB1-7591005C3D73}"/>
              </a:ext>
            </a:extLst>
          </p:cNvPr>
          <p:cNvGraphicFramePr>
            <a:graphicFrameLocks noGrp="1"/>
          </p:cNvGraphicFramePr>
          <p:nvPr/>
        </p:nvGraphicFramePr>
        <p:xfrm>
          <a:off x="395536" y="3429000"/>
          <a:ext cx="8496850" cy="3061970"/>
        </p:xfrm>
        <a:graphic>
          <a:graphicData uri="http://schemas.openxmlformats.org/drawingml/2006/table">
            <a:tbl>
              <a:tblPr firstRow="1" firstCol="1" bandRow="1">
                <a:tableStyleId>{5940675A-B579-460E-94D1-54222C63F5DA}</a:tableStyleId>
              </a:tblPr>
              <a:tblGrid>
                <a:gridCol w="864000">
                  <a:extLst>
                    <a:ext uri="{9D8B030D-6E8A-4147-A177-3AD203B41FA5}">
                      <a16:colId xmlns:a16="http://schemas.microsoft.com/office/drawing/2014/main" val="3266082177"/>
                    </a:ext>
                  </a:extLst>
                </a:gridCol>
                <a:gridCol w="1839908">
                  <a:extLst>
                    <a:ext uri="{9D8B030D-6E8A-4147-A177-3AD203B41FA5}">
                      <a16:colId xmlns:a16="http://schemas.microsoft.com/office/drawing/2014/main" val="2426063829"/>
                    </a:ext>
                  </a:extLst>
                </a:gridCol>
                <a:gridCol w="1579810">
                  <a:extLst>
                    <a:ext uri="{9D8B030D-6E8A-4147-A177-3AD203B41FA5}">
                      <a16:colId xmlns:a16="http://schemas.microsoft.com/office/drawing/2014/main" val="2783792518"/>
                    </a:ext>
                  </a:extLst>
                </a:gridCol>
                <a:gridCol w="1619236">
                  <a:extLst>
                    <a:ext uri="{9D8B030D-6E8A-4147-A177-3AD203B41FA5}">
                      <a16:colId xmlns:a16="http://schemas.microsoft.com/office/drawing/2014/main" val="3701611515"/>
                    </a:ext>
                  </a:extLst>
                </a:gridCol>
                <a:gridCol w="1386345">
                  <a:extLst>
                    <a:ext uri="{9D8B030D-6E8A-4147-A177-3AD203B41FA5}">
                      <a16:colId xmlns:a16="http://schemas.microsoft.com/office/drawing/2014/main" val="3468768765"/>
                    </a:ext>
                  </a:extLst>
                </a:gridCol>
                <a:gridCol w="1207551">
                  <a:extLst>
                    <a:ext uri="{9D8B030D-6E8A-4147-A177-3AD203B41FA5}">
                      <a16:colId xmlns:a16="http://schemas.microsoft.com/office/drawing/2014/main" val="756821435"/>
                    </a:ext>
                  </a:extLst>
                </a:gridCol>
              </a:tblGrid>
              <a:tr h="1799599">
                <a:tc>
                  <a:txBody>
                    <a:bodyPr/>
                    <a:lstStyle/>
                    <a:p>
                      <a:pPr algn="just">
                        <a:lnSpc>
                          <a:spcPct val="115000"/>
                        </a:lnSpc>
                        <a:spcAft>
                          <a:spcPts val="0"/>
                        </a:spcAft>
                      </a:pPr>
                      <a:r>
                        <a:rPr lang="en-IN" sz="1800" b="1" dirty="0">
                          <a:solidFill>
                            <a:schemeClr val="bg1"/>
                          </a:solidFill>
                          <a:effectLst/>
                          <a:latin typeface="+mn-lt"/>
                        </a:rPr>
                        <a:t>Grade of Coal</a:t>
                      </a:r>
                      <a:endParaRPr lang="en-IN" sz="1800" b="1" dirty="0">
                        <a:solidFill>
                          <a:schemeClr val="bg1"/>
                        </a:solidFill>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lnSpc>
                          <a:spcPct val="115000"/>
                        </a:lnSpc>
                        <a:spcAft>
                          <a:spcPts val="0"/>
                        </a:spcAft>
                      </a:pPr>
                      <a:r>
                        <a:rPr lang="en-IN" sz="1800" b="1" dirty="0">
                          <a:solidFill>
                            <a:schemeClr val="bg1"/>
                          </a:solidFill>
                          <a:effectLst/>
                          <a:latin typeface="+mn-lt"/>
                        </a:rPr>
                        <a:t>Quantity of coal on which the statutory royalty is payable during the month (MT)</a:t>
                      </a:r>
                    </a:p>
                    <a:p>
                      <a:pPr algn="ctr">
                        <a:lnSpc>
                          <a:spcPct val="115000"/>
                        </a:lnSpc>
                        <a:spcAft>
                          <a:spcPts val="0"/>
                        </a:spcAft>
                      </a:pPr>
                      <a:r>
                        <a:rPr lang="en-IN" sz="1800" b="1" dirty="0">
                          <a:solidFill>
                            <a:schemeClr val="bg1"/>
                          </a:solidFill>
                          <a:effectLst/>
                          <a:latin typeface="+mn-lt"/>
                        </a:rPr>
                        <a:t>(D)</a:t>
                      </a:r>
                      <a:endParaRPr lang="en-IN" sz="1800" b="1" dirty="0">
                        <a:solidFill>
                          <a:schemeClr val="bg1"/>
                        </a:solidFill>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lnSpc>
                          <a:spcPct val="115000"/>
                        </a:lnSpc>
                        <a:spcAft>
                          <a:spcPts val="0"/>
                        </a:spcAft>
                      </a:pPr>
                      <a:r>
                        <a:rPr lang="en-IN" sz="1800" b="1" dirty="0">
                          <a:solidFill>
                            <a:schemeClr val="bg1"/>
                          </a:solidFill>
                          <a:effectLst/>
                          <a:latin typeface="+mn-lt"/>
                        </a:rPr>
                        <a:t>Notional Price</a:t>
                      </a:r>
                    </a:p>
                    <a:p>
                      <a:pPr algn="ctr">
                        <a:lnSpc>
                          <a:spcPct val="115000"/>
                        </a:lnSpc>
                        <a:spcAft>
                          <a:spcPts val="0"/>
                        </a:spcAft>
                      </a:pPr>
                      <a:r>
                        <a:rPr lang="en-IN" sz="1800" b="1" dirty="0">
                          <a:solidFill>
                            <a:schemeClr val="bg1"/>
                          </a:solidFill>
                          <a:effectLst/>
                          <a:latin typeface="+mn-lt"/>
                        </a:rPr>
                        <a:t>(Rs./tonne)</a:t>
                      </a:r>
                    </a:p>
                    <a:p>
                      <a:pPr algn="ctr">
                        <a:lnSpc>
                          <a:spcPct val="115000"/>
                        </a:lnSpc>
                        <a:spcAft>
                          <a:spcPts val="0"/>
                        </a:spcAft>
                      </a:pPr>
                      <a:r>
                        <a:rPr lang="en-IN" sz="1800" b="1" dirty="0">
                          <a:solidFill>
                            <a:schemeClr val="bg1"/>
                          </a:solidFill>
                          <a:effectLst/>
                          <a:latin typeface="+mn-lt"/>
                        </a:rPr>
                        <a:t>(A x C/B)</a:t>
                      </a:r>
                      <a:endParaRPr lang="en-IN" sz="1800" b="1" dirty="0">
                        <a:solidFill>
                          <a:schemeClr val="bg1"/>
                        </a:solidFill>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lnSpc>
                          <a:spcPct val="115000"/>
                        </a:lnSpc>
                        <a:spcAft>
                          <a:spcPts val="0"/>
                        </a:spcAft>
                      </a:pPr>
                      <a:r>
                        <a:rPr lang="en-IN" sz="1800" b="1" dirty="0">
                          <a:solidFill>
                            <a:schemeClr val="bg1"/>
                          </a:solidFill>
                          <a:effectLst/>
                          <a:latin typeface="+mn-lt"/>
                        </a:rPr>
                        <a:t>Actual Price</a:t>
                      </a:r>
                    </a:p>
                    <a:p>
                      <a:pPr algn="ctr">
                        <a:lnSpc>
                          <a:spcPct val="115000"/>
                        </a:lnSpc>
                        <a:spcAft>
                          <a:spcPts val="0"/>
                        </a:spcAft>
                      </a:pPr>
                      <a:r>
                        <a:rPr lang="en-IN" sz="1800" b="1" dirty="0">
                          <a:solidFill>
                            <a:schemeClr val="bg1"/>
                          </a:solidFill>
                          <a:effectLst/>
                          <a:latin typeface="+mn-lt"/>
                        </a:rPr>
                        <a:t>(Rs./tonne)</a:t>
                      </a:r>
                      <a:endParaRPr lang="en-IN" sz="1800" b="1" dirty="0">
                        <a:solidFill>
                          <a:schemeClr val="bg1"/>
                        </a:solidFill>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lnSpc>
                          <a:spcPct val="115000"/>
                        </a:lnSpc>
                        <a:spcAft>
                          <a:spcPts val="0"/>
                        </a:spcAft>
                      </a:pPr>
                      <a:r>
                        <a:rPr lang="en-IN" sz="1800" b="1" dirty="0">
                          <a:solidFill>
                            <a:schemeClr val="bg1"/>
                          </a:solidFill>
                          <a:effectLst/>
                          <a:latin typeface="+mn-lt"/>
                        </a:rPr>
                        <a:t>Max of Notional Price &amp; Actual Price (Rs./tonne)</a:t>
                      </a:r>
                    </a:p>
                    <a:p>
                      <a:pPr algn="ctr">
                        <a:lnSpc>
                          <a:spcPct val="115000"/>
                        </a:lnSpc>
                        <a:spcAft>
                          <a:spcPts val="0"/>
                        </a:spcAft>
                      </a:pPr>
                      <a:r>
                        <a:rPr lang="en-IN" sz="1800" b="1" dirty="0">
                          <a:solidFill>
                            <a:schemeClr val="bg1"/>
                          </a:solidFill>
                          <a:effectLst/>
                          <a:latin typeface="+mn-lt"/>
                        </a:rPr>
                        <a:t>(E)</a:t>
                      </a:r>
                      <a:endParaRPr lang="en-IN" sz="1800" b="1" dirty="0">
                        <a:solidFill>
                          <a:schemeClr val="bg1"/>
                        </a:solidFill>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lnSpc>
                          <a:spcPct val="115000"/>
                        </a:lnSpc>
                        <a:spcAft>
                          <a:spcPts val="0"/>
                        </a:spcAft>
                      </a:pPr>
                      <a:r>
                        <a:rPr lang="en-IN" sz="1800" b="1" dirty="0">
                          <a:solidFill>
                            <a:schemeClr val="bg1"/>
                          </a:solidFill>
                          <a:effectLst/>
                          <a:latin typeface="+mn-lt"/>
                        </a:rPr>
                        <a:t>Revenue Share (Rs. Crore)</a:t>
                      </a:r>
                    </a:p>
                    <a:p>
                      <a:pPr algn="ctr">
                        <a:lnSpc>
                          <a:spcPct val="115000"/>
                        </a:lnSpc>
                        <a:spcAft>
                          <a:spcPts val="0"/>
                        </a:spcAft>
                      </a:pPr>
                      <a:r>
                        <a:rPr lang="en-IN" sz="1800" b="1" dirty="0">
                          <a:solidFill>
                            <a:schemeClr val="bg1"/>
                          </a:solidFill>
                          <a:effectLst/>
                          <a:latin typeface="+mn-lt"/>
                        </a:rPr>
                        <a:t>(D x E x Final Offer/10)</a:t>
                      </a:r>
                      <a:endParaRPr lang="en-IN" sz="1800" b="1" dirty="0">
                        <a:solidFill>
                          <a:schemeClr val="bg1"/>
                        </a:solidFill>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1685580741"/>
                  </a:ext>
                </a:extLst>
              </a:tr>
              <a:tr h="288182">
                <a:tc>
                  <a:txBody>
                    <a:bodyPr/>
                    <a:lstStyle/>
                    <a:p>
                      <a:pPr algn="just">
                        <a:lnSpc>
                          <a:spcPct val="115000"/>
                        </a:lnSpc>
                        <a:spcAft>
                          <a:spcPts val="0"/>
                        </a:spcAft>
                      </a:pPr>
                      <a:r>
                        <a:rPr lang="en-IN" sz="1800">
                          <a:effectLst/>
                          <a:latin typeface="+mn-lt"/>
                        </a:rPr>
                        <a:t>G11</a:t>
                      </a:r>
                      <a:endParaRPr lang="en-IN" sz="1800">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lnSpc>
                          <a:spcPct val="115000"/>
                        </a:lnSpc>
                        <a:spcAft>
                          <a:spcPts val="0"/>
                        </a:spcAft>
                      </a:pPr>
                      <a:r>
                        <a:rPr lang="en-IN" sz="1800" dirty="0">
                          <a:effectLst/>
                          <a:latin typeface="+mn-lt"/>
                        </a:rPr>
                        <a:t>0.50</a:t>
                      </a:r>
                      <a:endParaRPr lang="en-IN" sz="1800" dirty="0">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lnSpc>
                          <a:spcPct val="115000"/>
                        </a:lnSpc>
                        <a:spcAft>
                          <a:spcPts val="1000"/>
                        </a:spcAft>
                      </a:pPr>
                      <a:r>
                        <a:rPr lang="en-IN" sz="1800">
                          <a:effectLst/>
                          <a:latin typeface="+mn-lt"/>
                          <a:ea typeface="Calibri" panose="020F0502020204030204" pitchFamily="34" charset="0"/>
                          <a:cs typeface="Mangal" panose="02040503050203030202" pitchFamily="18" charset="0"/>
                        </a:rPr>
                        <a:t>1796</a:t>
                      </a: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lnSpc>
                          <a:spcPct val="115000"/>
                        </a:lnSpc>
                        <a:spcAft>
                          <a:spcPts val="1000"/>
                        </a:spcAft>
                      </a:pPr>
                      <a:r>
                        <a:rPr lang="en-IN" sz="1800">
                          <a:effectLst/>
                          <a:latin typeface="+mn-lt"/>
                          <a:ea typeface="Calibri" panose="020F0502020204030204" pitchFamily="34" charset="0"/>
                          <a:cs typeface="Mangal" panose="02040503050203030202" pitchFamily="18" charset="0"/>
                        </a:rPr>
                        <a:t>1800</a:t>
                      </a: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lnSpc>
                          <a:spcPct val="115000"/>
                        </a:lnSpc>
                        <a:spcAft>
                          <a:spcPts val="1000"/>
                        </a:spcAft>
                      </a:pPr>
                      <a:r>
                        <a:rPr lang="en-IN" sz="1800">
                          <a:effectLst/>
                          <a:latin typeface="+mn-lt"/>
                          <a:ea typeface="Calibri" panose="020F0502020204030204" pitchFamily="34" charset="0"/>
                          <a:cs typeface="Mangal" panose="02040503050203030202" pitchFamily="18" charset="0"/>
                        </a:rPr>
                        <a:t>1800</a:t>
                      </a: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lnSpc>
                          <a:spcPct val="115000"/>
                        </a:lnSpc>
                        <a:spcAft>
                          <a:spcPts val="1000"/>
                        </a:spcAft>
                      </a:pPr>
                      <a:r>
                        <a:rPr lang="en-IN" sz="1800">
                          <a:effectLst/>
                          <a:latin typeface="+mn-lt"/>
                          <a:ea typeface="Calibri" panose="020F0502020204030204" pitchFamily="34" charset="0"/>
                          <a:cs typeface="Mangal" panose="02040503050203030202" pitchFamily="18" charset="0"/>
                        </a:rPr>
                        <a:t>9.00</a:t>
                      </a: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79668475"/>
                  </a:ext>
                </a:extLst>
              </a:tr>
              <a:tr h="288182">
                <a:tc>
                  <a:txBody>
                    <a:bodyPr/>
                    <a:lstStyle/>
                    <a:p>
                      <a:pPr algn="just">
                        <a:lnSpc>
                          <a:spcPct val="115000"/>
                        </a:lnSpc>
                        <a:spcAft>
                          <a:spcPts val="0"/>
                        </a:spcAft>
                      </a:pPr>
                      <a:r>
                        <a:rPr lang="en-IN" sz="1800">
                          <a:effectLst/>
                          <a:latin typeface="+mn-lt"/>
                        </a:rPr>
                        <a:t>G12</a:t>
                      </a:r>
                      <a:endParaRPr lang="en-IN" sz="1800">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lnSpc>
                          <a:spcPct val="115000"/>
                        </a:lnSpc>
                        <a:spcAft>
                          <a:spcPts val="0"/>
                        </a:spcAft>
                      </a:pPr>
                      <a:r>
                        <a:rPr lang="en-IN" sz="1800">
                          <a:effectLst/>
                          <a:latin typeface="+mn-lt"/>
                        </a:rPr>
                        <a:t>0.70</a:t>
                      </a:r>
                      <a:endParaRPr lang="en-IN" sz="1800">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lnSpc>
                          <a:spcPct val="115000"/>
                        </a:lnSpc>
                        <a:spcAft>
                          <a:spcPts val="1000"/>
                        </a:spcAft>
                      </a:pPr>
                      <a:r>
                        <a:rPr lang="en-IN" sz="1800">
                          <a:effectLst/>
                          <a:latin typeface="+mn-lt"/>
                          <a:ea typeface="Calibri" panose="020F0502020204030204" pitchFamily="34" charset="0"/>
                          <a:cs typeface="Mangal" panose="02040503050203030202" pitchFamily="18" charset="0"/>
                        </a:rPr>
                        <a:t>1555</a:t>
                      </a: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lnSpc>
                          <a:spcPct val="115000"/>
                        </a:lnSpc>
                        <a:spcAft>
                          <a:spcPts val="1000"/>
                        </a:spcAft>
                      </a:pPr>
                      <a:r>
                        <a:rPr lang="en-IN" sz="1800">
                          <a:effectLst/>
                          <a:latin typeface="+mn-lt"/>
                          <a:ea typeface="Calibri" panose="020F0502020204030204" pitchFamily="34" charset="0"/>
                          <a:cs typeface="Mangal" panose="02040503050203030202" pitchFamily="18" charset="0"/>
                        </a:rPr>
                        <a:t>1550</a:t>
                      </a: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lnSpc>
                          <a:spcPct val="115000"/>
                        </a:lnSpc>
                        <a:spcAft>
                          <a:spcPts val="1000"/>
                        </a:spcAft>
                      </a:pPr>
                      <a:r>
                        <a:rPr lang="en-IN" sz="1800">
                          <a:effectLst/>
                          <a:latin typeface="+mn-lt"/>
                          <a:ea typeface="Calibri" panose="020F0502020204030204" pitchFamily="34" charset="0"/>
                          <a:cs typeface="Mangal" panose="02040503050203030202" pitchFamily="18" charset="0"/>
                        </a:rPr>
                        <a:t>1555</a:t>
                      </a: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lnSpc>
                          <a:spcPct val="115000"/>
                        </a:lnSpc>
                        <a:spcAft>
                          <a:spcPts val="1000"/>
                        </a:spcAft>
                      </a:pPr>
                      <a:r>
                        <a:rPr lang="en-IN" sz="1800">
                          <a:effectLst/>
                          <a:latin typeface="+mn-lt"/>
                          <a:ea typeface="Calibri" panose="020F0502020204030204" pitchFamily="34" charset="0"/>
                          <a:cs typeface="Mangal" panose="02040503050203030202" pitchFamily="18" charset="0"/>
                        </a:rPr>
                        <a:t>10.89</a:t>
                      </a: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26859859"/>
                  </a:ext>
                </a:extLst>
              </a:tr>
              <a:tr h="288182">
                <a:tc>
                  <a:txBody>
                    <a:bodyPr/>
                    <a:lstStyle/>
                    <a:p>
                      <a:pPr algn="just">
                        <a:lnSpc>
                          <a:spcPct val="115000"/>
                        </a:lnSpc>
                        <a:spcAft>
                          <a:spcPts val="0"/>
                        </a:spcAft>
                      </a:pPr>
                      <a:r>
                        <a:rPr lang="en-IN" sz="1800">
                          <a:effectLst/>
                          <a:latin typeface="+mn-lt"/>
                        </a:rPr>
                        <a:t>G13</a:t>
                      </a:r>
                      <a:endParaRPr lang="en-IN" sz="1800">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lnSpc>
                          <a:spcPct val="115000"/>
                        </a:lnSpc>
                        <a:spcAft>
                          <a:spcPts val="0"/>
                        </a:spcAft>
                      </a:pPr>
                      <a:r>
                        <a:rPr lang="en-IN" sz="1800">
                          <a:effectLst/>
                          <a:latin typeface="+mn-lt"/>
                        </a:rPr>
                        <a:t>0.60</a:t>
                      </a:r>
                      <a:endParaRPr lang="en-IN" sz="1800">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lnSpc>
                          <a:spcPct val="115000"/>
                        </a:lnSpc>
                        <a:spcAft>
                          <a:spcPts val="1000"/>
                        </a:spcAft>
                      </a:pPr>
                      <a:r>
                        <a:rPr lang="en-IN" sz="1800">
                          <a:effectLst/>
                          <a:latin typeface="+mn-lt"/>
                          <a:ea typeface="Calibri" panose="020F0502020204030204" pitchFamily="34" charset="0"/>
                          <a:cs typeface="Mangal" panose="02040503050203030202" pitchFamily="18" charset="0"/>
                        </a:rPr>
                        <a:t>1511</a:t>
                      </a: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lnSpc>
                          <a:spcPct val="115000"/>
                        </a:lnSpc>
                        <a:spcAft>
                          <a:spcPts val="1000"/>
                        </a:spcAft>
                      </a:pPr>
                      <a:r>
                        <a:rPr lang="en-IN" sz="1800">
                          <a:effectLst/>
                          <a:latin typeface="+mn-lt"/>
                          <a:ea typeface="Calibri" panose="020F0502020204030204" pitchFamily="34" charset="0"/>
                          <a:cs typeface="Mangal" panose="02040503050203030202" pitchFamily="18" charset="0"/>
                        </a:rPr>
                        <a:t>1500</a:t>
                      </a: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lnSpc>
                          <a:spcPct val="115000"/>
                        </a:lnSpc>
                        <a:spcAft>
                          <a:spcPts val="1000"/>
                        </a:spcAft>
                      </a:pPr>
                      <a:r>
                        <a:rPr lang="en-IN" sz="1800">
                          <a:effectLst/>
                          <a:latin typeface="+mn-lt"/>
                          <a:ea typeface="Calibri" panose="020F0502020204030204" pitchFamily="34" charset="0"/>
                          <a:cs typeface="Mangal" panose="02040503050203030202" pitchFamily="18" charset="0"/>
                        </a:rPr>
                        <a:t>1511</a:t>
                      </a: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lnSpc>
                          <a:spcPct val="115000"/>
                        </a:lnSpc>
                        <a:spcAft>
                          <a:spcPts val="1000"/>
                        </a:spcAft>
                      </a:pPr>
                      <a:r>
                        <a:rPr lang="en-IN" sz="1800">
                          <a:effectLst/>
                          <a:latin typeface="+mn-lt"/>
                          <a:ea typeface="Calibri" panose="020F0502020204030204" pitchFamily="34" charset="0"/>
                          <a:cs typeface="Mangal" panose="02040503050203030202" pitchFamily="18" charset="0"/>
                        </a:rPr>
                        <a:t>9.07</a:t>
                      </a: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04991571"/>
                  </a:ext>
                </a:extLst>
              </a:tr>
              <a:tr h="288182">
                <a:tc>
                  <a:txBody>
                    <a:bodyPr/>
                    <a:lstStyle/>
                    <a:p>
                      <a:pPr algn="just">
                        <a:lnSpc>
                          <a:spcPct val="115000"/>
                        </a:lnSpc>
                        <a:spcAft>
                          <a:spcPts val="0"/>
                        </a:spcAft>
                      </a:pPr>
                      <a:r>
                        <a:rPr lang="en-IN" sz="1800" b="1" dirty="0">
                          <a:effectLst/>
                          <a:latin typeface="+mn-lt"/>
                        </a:rPr>
                        <a:t>Total</a:t>
                      </a:r>
                      <a:endParaRPr lang="en-IN" sz="1800" b="1" dirty="0">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lnSpc>
                          <a:spcPct val="115000"/>
                        </a:lnSpc>
                        <a:spcAft>
                          <a:spcPts val="0"/>
                        </a:spcAft>
                      </a:pPr>
                      <a:r>
                        <a:rPr lang="en-IN" sz="1800" b="1">
                          <a:effectLst/>
                          <a:latin typeface="+mn-lt"/>
                        </a:rPr>
                        <a:t>1.80</a:t>
                      </a:r>
                      <a:endParaRPr lang="en-IN" sz="1800" b="1">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lnSpc>
                          <a:spcPct val="115000"/>
                        </a:lnSpc>
                        <a:spcAft>
                          <a:spcPts val="1000"/>
                        </a:spcAft>
                      </a:pPr>
                      <a:r>
                        <a:rPr lang="en-IN" sz="1800" b="1">
                          <a:effectLst/>
                          <a:latin typeface="+mn-lt"/>
                          <a:ea typeface="Calibri" panose="020F0502020204030204" pitchFamily="34" charset="0"/>
                          <a:cs typeface="Mangal" panose="02040503050203030202" pitchFamily="18" charset="0"/>
                        </a:rPr>
                        <a:t> </a:t>
                      </a:r>
                      <a:endParaRPr lang="en-IN" sz="1800">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lnSpc>
                          <a:spcPct val="115000"/>
                        </a:lnSpc>
                        <a:spcAft>
                          <a:spcPts val="1000"/>
                        </a:spcAft>
                      </a:pPr>
                      <a:r>
                        <a:rPr lang="en-IN" sz="1800" b="1">
                          <a:effectLst/>
                          <a:latin typeface="+mn-lt"/>
                          <a:ea typeface="Calibri" panose="020F0502020204030204" pitchFamily="34" charset="0"/>
                          <a:cs typeface="Mangal" panose="02040503050203030202" pitchFamily="18" charset="0"/>
                        </a:rPr>
                        <a:t> </a:t>
                      </a:r>
                      <a:endParaRPr lang="en-IN" sz="1800">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lnSpc>
                          <a:spcPct val="115000"/>
                        </a:lnSpc>
                        <a:spcAft>
                          <a:spcPts val="1000"/>
                        </a:spcAft>
                      </a:pPr>
                      <a:r>
                        <a:rPr lang="en-IN" sz="1800" b="1">
                          <a:effectLst/>
                          <a:latin typeface="+mn-lt"/>
                          <a:ea typeface="Calibri" panose="020F0502020204030204" pitchFamily="34" charset="0"/>
                          <a:cs typeface="Mangal" panose="02040503050203030202" pitchFamily="18" charset="0"/>
                        </a:rPr>
                        <a:t> </a:t>
                      </a:r>
                      <a:endParaRPr lang="en-IN" sz="1800">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lnSpc>
                          <a:spcPct val="115000"/>
                        </a:lnSpc>
                        <a:spcAft>
                          <a:spcPts val="1000"/>
                        </a:spcAft>
                      </a:pPr>
                      <a:r>
                        <a:rPr lang="en-IN" sz="1800" b="1" dirty="0">
                          <a:effectLst/>
                          <a:latin typeface="+mn-lt"/>
                          <a:ea typeface="Calibri" panose="020F0502020204030204" pitchFamily="34" charset="0"/>
                          <a:cs typeface="Mangal" panose="02040503050203030202" pitchFamily="18" charset="0"/>
                        </a:rPr>
                        <a:t>28.96</a:t>
                      </a:r>
                      <a:endParaRPr lang="en-IN" sz="1800" dirty="0">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12868431"/>
                  </a:ext>
                </a:extLst>
              </a:tr>
            </a:tbl>
          </a:graphicData>
        </a:graphic>
      </p:graphicFrame>
      <p:sp>
        <p:nvSpPr>
          <p:cNvPr id="6" name="Flowchart: Summing Junction 5">
            <a:hlinkClick r:id="rId2" action="ppaction://hlinksldjump"/>
            <a:extLst>
              <a:ext uri="{FF2B5EF4-FFF2-40B4-BE49-F238E27FC236}">
                <a16:creationId xmlns:a16="http://schemas.microsoft.com/office/drawing/2014/main" id="{8DE48550-B694-4E24-97EF-ED6151260525}"/>
              </a:ext>
            </a:extLst>
          </p:cNvPr>
          <p:cNvSpPr/>
          <p:nvPr/>
        </p:nvSpPr>
        <p:spPr>
          <a:xfrm>
            <a:off x="7956376" y="6598626"/>
            <a:ext cx="250809" cy="214750"/>
          </a:xfrm>
          <a:prstGeom prst="flowChartSummingJunction">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369357248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8641"/>
            <a:ext cx="8606241" cy="503237"/>
          </a:xfrm>
        </p:spPr>
        <p:txBody>
          <a:bodyPr>
            <a:normAutofit fontScale="90000"/>
          </a:bodyPr>
          <a:lstStyle/>
          <a:p>
            <a:r>
              <a:rPr lang="en-IN" b="1" dirty="0"/>
              <a:t>Illustration - Incentive for Early Commencement of Coal Production</a:t>
            </a:r>
          </a:p>
        </p:txBody>
      </p:sp>
      <p:sp>
        <p:nvSpPr>
          <p:cNvPr id="3" name="Content Placeholder 2"/>
          <p:cNvSpPr>
            <a:spLocks noGrp="1"/>
          </p:cNvSpPr>
          <p:nvPr>
            <p:ph idx="1"/>
          </p:nvPr>
        </p:nvSpPr>
        <p:spPr>
          <a:xfrm>
            <a:off x="332078" y="836711"/>
            <a:ext cx="8811922" cy="5832647"/>
          </a:xfrm>
        </p:spPr>
        <p:txBody>
          <a:bodyPr>
            <a:noAutofit/>
          </a:bodyPr>
          <a:lstStyle/>
          <a:p>
            <a:r>
              <a:rPr lang="en-IN" sz="1800" dirty="0"/>
              <a:t>Final Offer of 10% </a:t>
            </a:r>
          </a:p>
          <a:p>
            <a:r>
              <a:rPr lang="en-IN" sz="1800" dirty="0"/>
              <a:t>Scheduled Date of coal production is June 1, 2024</a:t>
            </a:r>
          </a:p>
          <a:p>
            <a:r>
              <a:rPr lang="en-IN" sz="1800" dirty="0"/>
              <a:t>Actual Date of coal production is May 1, 2024, earlier than the Scheduled Date of Production</a:t>
            </a:r>
          </a:p>
          <a:p>
            <a:pPr lvl="1"/>
            <a:endParaRPr lang="en-IN" sz="1800" dirty="0"/>
          </a:p>
          <a:p>
            <a:pPr lvl="1"/>
            <a:endParaRPr lang="en-IN" sz="1800" dirty="0"/>
          </a:p>
          <a:p>
            <a:pPr lvl="1"/>
            <a:endParaRPr lang="en-IN" sz="1800" dirty="0"/>
          </a:p>
          <a:p>
            <a:pPr lvl="1"/>
            <a:endParaRPr lang="en-IN" sz="1800" dirty="0"/>
          </a:p>
        </p:txBody>
      </p:sp>
      <p:graphicFrame>
        <p:nvGraphicFramePr>
          <p:cNvPr id="5" name="Table 4">
            <a:extLst>
              <a:ext uri="{FF2B5EF4-FFF2-40B4-BE49-F238E27FC236}">
                <a16:creationId xmlns:a16="http://schemas.microsoft.com/office/drawing/2014/main" id="{7CC818C1-324F-4257-8092-6E96CAF6E172}"/>
              </a:ext>
            </a:extLst>
          </p:cNvPr>
          <p:cNvGraphicFramePr>
            <a:graphicFrameLocks noGrp="1"/>
          </p:cNvGraphicFramePr>
          <p:nvPr/>
        </p:nvGraphicFramePr>
        <p:xfrm>
          <a:off x="251520" y="3868126"/>
          <a:ext cx="8811921" cy="2441194"/>
        </p:xfrm>
        <a:graphic>
          <a:graphicData uri="http://schemas.openxmlformats.org/drawingml/2006/table">
            <a:tbl>
              <a:tblPr firstRow="1" firstCol="1" bandRow="1">
                <a:tableStyleId>{2D5ABB26-0587-4C30-8999-92F81FD0307C}</a:tableStyleId>
              </a:tblPr>
              <a:tblGrid>
                <a:gridCol w="727690">
                  <a:extLst>
                    <a:ext uri="{9D8B030D-6E8A-4147-A177-3AD203B41FA5}">
                      <a16:colId xmlns:a16="http://schemas.microsoft.com/office/drawing/2014/main" val="851504590"/>
                    </a:ext>
                  </a:extLst>
                </a:gridCol>
                <a:gridCol w="1782156">
                  <a:extLst>
                    <a:ext uri="{9D8B030D-6E8A-4147-A177-3AD203B41FA5}">
                      <a16:colId xmlns:a16="http://schemas.microsoft.com/office/drawing/2014/main" val="3711749066"/>
                    </a:ext>
                  </a:extLst>
                </a:gridCol>
                <a:gridCol w="1258316">
                  <a:extLst>
                    <a:ext uri="{9D8B030D-6E8A-4147-A177-3AD203B41FA5}">
                      <a16:colId xmlns:a16="http://schemas.microsoft.com/office/drawing/2014/main" val="1015087867"/>
                    </a:ext>
                  </a:extLst>
                </a:gridCol>
                <a:gridCol w="716354">
                  <a:extLst>
                    <a:ext uri="{9D8B030D-6E8A-4147-A177-3AD203B41FA5}">
                      <a16:colId xmlns:a16="http://schemas.microsoft.com/office/drawing/2014/main" val="2556145683"/>
                    </a:ext>
                  </a:extLst>
                </a:gridCol>
                <a:gridCol w="1897976">
                  <a:extLst>
                    <a:ext uri="{9D8B030D-6E8A-4147-A177-3AD203B41FA5}">
                      <a16:colId xmlns:a16="http://schemas.microsoft.com/office/drawing/2014/main" val="2968457099"/>
                    </a:ext>
                  </a:extLst>
                </a:gridCol>
                <a:gridCol w="1173716">
                  <a:extLst>
                    <a:ext uri="{9D8B030D-6E8A-4147-A177-3AD203B41FA5}">
                      <a16:colId xmlns:a16="http://schemas.microsoft.com/office/drawing/2014/main" val="1585067146"/>
                    </a:ext>
                  </a:extLst>
                </a:gridCol>
                <a:gridCol w="1255713">
                  <a:extLst>
                    <a:ext uri="{9D8B030D-6E8A-4147-A177-3AD203B41FA5}">
                      <a16:colId xmlns:a16="http://schemas.microsoft.com/office/drawing/2014/main" val="2743170564"/>
                    </a:ext>
                  </a:extLst>
                </a:gridCol>
              </a:tblGrid>
              <a:tr h="0">
                <a:tc>
                  <a:txBody>
                    <a:bodyPr/>
                    <a:lstStyle/>
                    <a:p>
                      <a:pPr algn="just">
                        <a:lnSpc>
                          <a:spcPct val="115000"/>
                        </a:lnSpc>
                        <a:spcAft>
                          <a:spcPts val="0"/>
                        </a:spcAft>
                      </a:pPr>
                      <a:r>
                        <a:rPr lang="en-IN" sz="1600" b="1" dirty="0">
                          <a:solidFill>
                            <a:schemeClr val="bg1"/>
                          </a:solidFill>
                          <a:effectLst/>
                          <a:latin typeface="+mn-lt"/>
                        </a:rPr>
                        <a:t>Grade of Coal</a:t>
                      </a:r>
                      <a:endParaRPr lang="en-IN" sz="1600" b="1" dirty="0">
                        <a:solidFill>
                          <a:schemeClr val="bg1"/>
                        </a:solidFill>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lnSpc>
                          <a:spcPct val="115000"/>
                        </a:lnSpc>
                        <a:spcAft>
                          <a:spcPts val="0"/>
                        </a:spcAft>
                      </a:pPr>
                      <a:r>
                        <a:rPr lang="en-IN" sz="1600" b="1" dirty="0">
                          <a:solidFill>
                            <a:schemeClr val="bg1"/>
                          </a:solidFill>
                          <a:effectLst/>
                          <a:latin typeface="+mn-lt"/>
                        </a:rPr>
                        <a:t>Quantity of coal on which royalty is payable during the month (MT)</a:t>
                      </a:r>
                    </a:p>
                    <a:p>
                      <a:pPr algn="ctr">
                        <a:lnSpc>
                          <a:spcPct val="115000"/>
                        </a:lnSpc>
                        <a:spcAft>
                          <a:spcPts val="0"/>
                        </a:spcAft>
                      </a:pPr>
                      <a:r>
                        <a:rPr lang="en-IN" sz="1600" b="1" dirty="0">
                          <a:solidFill>
                            <a:schemeClr val="bg1"/>
                          </a:solidFill>
                          <a:effectLst/>
                          <a:latin typeface="+mn-lt"/>
                        </a:rPr>
                        <a:t>(D)</a:t>
                      </a:r>
                      <a:endParaRPr lang="en-IN" sz="1600" b="1" dirty="0">
                        <a:solidFill>
                          <a:schemeClr val="bg1"/>
                        </a:solidFill>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lnSpc>
                          <a:spcPct val="115000"/>
                        </a:lnSpc>
                        <a:spcAft>
                          <a:spcPts val="0"/>
                        </a:spcAft>
                      </a:pPr>
                      <a:r>
                        <a:rPr lang="en-IN" sz="1600" b="1" dirty="0">
                          <a:solidFill>
                            <a:schemeClr val="bg1"/>
                          </a:solidFill>
                          <a:effectLst/>
                          <a:latin typeface="+mn-lt"/>
                        </a:rPr>
                        <a:t>Notional Price</a:t>
                      </a:r>
                    </a:p>
                    <a:p>
                      <a:pPr algn="ctr">
                        <a:lnSpc>
                          <a:spcPct val="115000"/>
                        </a:lnSpc>
                        <a:spcAft>
                          <a:spcPts val="0"/>
                        </a:spcAft>
                      </a:pPr>
                      <a:r>
                        <a:rPr lang="en-IN" sz="1600" b="1" dirty="0">
                          <a:solidFill>
                            <a:schemeClr val="bg1"/>
                          </a:solidFill>
                          <a:effectLst/>
                          <a:latin typeface="+mn-lt"/>
                        </a:rPr>
                        <a:t>(Rs./tonne)</a:t>
                      </a:r>
                    </a:p>
                    <a:p>
                      <a:pPr algn="ctr">
                        <a:lnSpc>
                          <a:spcPct val="115000"/>
                        </a:lnSpc>
                        <a:spcAft>
                          <a:spcPts val="0"/>
                        </a:spcAft>
                      </a:pPr>
                      <a:r>
                        <a:rPr lang="en-IN" sz="1600" b="1" dirty="0">
                          <a:solidFill>
                            <a:schemeClr val="bg1"/>
                          </a:solidFill>
                          <a:effectLst/>
                          <a:latin typeface="+mn-lt"/>
                        </a:rPr>
                        <a:t>(A x C/B)</a:t>
                      </a:r>
                      <a:endParaRPr lang="en-IN" sz="1600" b="1" dirty="0">
                        <a:solidFill>
                          <a:schemeClr val="bg1"/>
                        </a:solidFill>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lnSpc>
                          <a:spcPct val="115000"/>
                        </a:lnSpc>
                        <a:spcAft>
                          <a:spcPts val="0"/>
                        </a:spcAft>
                      </a:pPr>
                      <a:r>
                        <a:rPr lang="en-IN" sz="1600" b="1" dirty="0">
                          <a:solidFill>
                            <a:schemeClr val="bg1"/>
                          </a:solidFill>
                          <a:effectLst/>
                          <a:latin typeface="+mn-lt"/>
                        </a:rPr>
                        <a:t>Actual Price</a:t>
                      </a:r>
                    </a:p>
                    <a:p>
                      <a:pPr algn="ctr">
                        <a:lnSpc>
                          <a:spcPct val="115000"/>
                        </a:lnSpc>
                        <a:spcAft>
                          <a:spcPts val="0"/>
                        </a:spcAft>
                      </a:pPr>
                      <a:r>
                        <a:rPr lang="en-IN" sz="1600" b="1" dirty="0">
                          <a:solidFill>
                            <a:schemeClr val="bg1"/>
                          </a:solidFill>
                          <a:effectLst/>
                          <a:latin typeface="+mn-lt"/>
                        </a:rPr>
                        <a:t>(Rs./</a:t>
                      </a:r>
                    </a:p>
                    <a:p>
                      <a:pPr algn="ctr">
                        <a:lnSpc>
                          <a:spcPct val="115000"/>
                        </a:lnSpc>
                        <a:spcAft>
                          <a:spcPts val="0"/>
                        </a:spcAft>
                      </a:pPr>
                      <a:r>
                        <a:rPr lang="en-IN" sz="1600" b="1" dirty="0">
                          <a:solidFill>
                            <a:schemeClr val="bg1"/>
                          </a:solidFill>
                          <a:effectLst/>
                          <a:latin typeface="+mn-lt"/>
                        </a:rPr>
                        <a:t>tonne)</a:t>
                      </a:r>
                      <a:endParaRPr lang="en-IN" sz="1600" b="1" dirty="0">
                        <a:solidFill>
                          <a:schemeClr val="bg1"/>
                        </a:solidFill>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lnSpc>
                          <a:spcPct val="115000"/>
                        </a:lnSpc>
                        <a:spcAft>
                          <a:spcPts val="0"/>
                        </a:spcAft>
                      </a:pPr>
                      <a:r>
                        <a:rPr lang="en-IN" sz="1600" b="1" dirty="0">
                          <a:solidFill>
                            <a:schemeClr val="bg1"/>
                          </a:solidFill>
                          <a:effectLst/>
                          <a:latin typeface="+mn-lt"/>
                        </a:rPr>
                        <a:t>Max of Notional Price &amp; Actual Price (Rs./tonne)</a:t>
                      </a:r>
                    </a:p>
                    <a:p>
                      <a:pPr algn="ctr">
                        <a:lnSpc>
                          <a:spcPct val="115000"/>
                        </a:lnSpc>
                        <a:spcAft>
                          <a:spcPts val="0"/>
                        </a:spcAft>
                      </a:pPr>
                      <a:r>
                        <a:rPr lang="en-IN" sz="1600" b="1" dirty="0">
                          <a:solidFill>
                            <a:schemeClr val="bg1"/>
                          </a:solidFill>
                          <a:effectLst/>
                          <a:latin typeface="+mn-lt"/>
                        </a:rPr>
                        <a:t>(E)</a:t>
                      </a:r>
                      <a:endParaRPr lang="en-IN" sz="1600" b="1" dirty="0">
                        <a:solidFill>
                          <a:schemeClr val="bg1"/>
                        </a:solidFill>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lnSpc>
                          <a:spcPct val="115000"/>
                        </a:lnSpc>
                        <a:spcAft>
                          <a:spcPts val="0"/>
                        </a:spcAft>
                      </a:pPr>
                      <a:r>
                        <a:rPr lang="en-IN" sz="1600" b="1" dirty="0">
                          <a:solidFill>
                            <a:schemeClr val="bg1"/>
                          </a:solidFill>
                          <a:effectLst/>
                          <a:latin typeface="+mn-lt"/>
                        </a:rPr>
                        <a:t>Applicable Final Offer</a:t>
                      </a:r>
                    </a:p>
                    <a:p>
                      <a:pPr algn="ctr">
                        <a:lnSpc>
                          <a:spcPct val="115000"/>
                        </a:lnSpc>
                        <a:spcAft>
                          <a:spcPts val="0"/>
                        </a:spcAft>
                      </a:pPr>
                      <a:r>
                        <a:rPr lang="en-IN" sz="1600" b="1" dirty="0">
                          <a:solidFill>
                            <a:schemeClr val="bg1"/>
                          </a:solidFill>
                          <a:effectLst/>
                          <a:latin typeface="+mn-lt"/>
                        </a:rPr>
                        <a:t>(F = 50% x  Final Offer)</a:t>
                      </a:r>
                      <a:endParaRPr lang="en-IN" sz="1600" b="1" dirty="0">
                        <a:solidFill>
                          <a:schemeClr val="bg1"/>
                        </a:solidFill>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lnSpc>
                          <a:spcPct val="115000"/>
                        </a:lnSpc>
                        <a:spcAft>
                          <a:spcPts val="0"/>
                        </a:spcAft>
                      </a:pPr>
                      <a:r>
                        <a:rPr lang="en-IN" sz="1600" b="1" dirty="0">
                          <a:solidFill>
                            <a:schemeClr val="bg1"/>
                          </a:solidFill>
                          <a:effectLst/>
                          <a:latin typeface="+mn-lt"/>
                        </a:rPr>
                        <a:t>Revenue Share (Rs. Crore)</a:t>
                      </a:r>
                    </a:p>
                    <a:p>
                      <a:pPr algn="ctr">
                        <a:lnSpc>
                          <a:spcPct val="115000"/>
                        </a:lnSpc>
                        <a:spcAft>
                          <a:spcPts val="0"/>
                        </a:spcAft>
                      </a:pPr>
                      <a:r>
                        <a:rPr lang="en-IN" sz="1600" b="1" dirty="0">
                          <a:solidFill>
                            <a:schemeClr val="bg1"/>
                          </a:solidFill>
                          <a:effectLst/>
                          <a:latin typeface="+mn-lt"/>
                        </a:rPr>
                        <a:t>(D x E x F/10)</a:t>
                      </a:r>
                      <a:endParaRPr lang="en-IN" sz="1600" b="1" dirty="0">
                        <a:solidFill>
                          <a:schemeClr val="bg1"/>
                        </a:solidFill>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1084262679"/>
                  </a:ext>
                </a:extLst>
              </a:tr>
              <a:tr h="0">
                <a:tc>
                  <a:txBody>
                    <a:bodyPr/>
                    <a:lstStyle/>
                    <a:p>
                      <a:pPr algn="just">
                        <a:lnSpc>
                          <a:spcPct val="115000"/>
                        </a:lnSpc>
                        <a:spcAft>
                          <a:spcPts val="0"/>
                        </a:spcAft>
                      </a:pPr>
                      <a:r>
                        <a:rPr lang="en-IN" sz="1600">
                          <a:effectLst/>
                          <a:latin typeface="+mn-lt"/>
                        </a:rPr>
                        <a:t>G11</a:t>
                      </a:r>
                      <a:endParaRPr lang="en-IN" sz="1600">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lnSpc>
                          <a:spcPct val="115000"/>
                        </a:lnSpc>
                        <a:spcAft>
                          <a:spcPts val="0"/>
                        </a:spcAft>
                      </a:pPr>
                      <a:r>
                        <a:rPr lang="en-IN" sz="1600" dirty="0">
                          <a:effectLst/>
                          <a:latin typeface="+mn-lt"/>
                        </a:rPr>
                        <a:t>0.50</a:t>
                      </a:r>
                      <a:endParaRPr lang="en-IN" sz="1600" dirty="0">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lnSpc>
                          <a:spcPct val="115000"/>
                        </a:lnSpc>
                        <a:spcAft>
                          <a:spcPts val="1000"/>
                        </a:spcAft>
                      </a:pPr>
                      <a:r>
                        <a:rPr lang="en-IN" sz="1600">
                          <a:effectLst/>
                          <a:latin typeface="+mn-lt"/>
                          <a:ea typeface="Calibri" panose="020F0502020204030204" pitchFamily="34" charset="0"/>
                          <a:cs typeface="Mangal" panose="02040503050203030202" pitchFamily="18" charset="0"/>
                        </a:rPr>
                        <a:t>1796</a:t>
                      </a: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lnSpc>
                          <a:spcPct val="115000"/>
                        </a:lnSpc>
                        <a:spcAft>
                          <a:spcPts val="1000"/>
                        </a:spcAft>
                      </a:pPr>
                      <a:r>
                        <a:rPr lang="en-IN" sz="1600">
                          <a:effectLst/>
                          <a:latin typeface="+mn-lt"/>
                          <a:ea typeface="Calibri" panose="020F0502020204030204" pitchFamily="34" charset="0"/>
                          <a:cs typeface="Mangal" panose="02040503050203030202" pitchFamily="18" charset="0"/>
                        </a:rPr>
                        <a:t>1800</a:t>
                      </a: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lnSpc>
                          <a:spcPct val="115000"/>
                        </a:lnSpc>
                        <a:spcAft>
                          <a:spcPts val="1000"/>
                        </a:spcAft>
                      </a:pPr>
                      <a:r>
                        <a:rPr lang="en-IN" sz="1600">
                          <a:effectLst/>
                          <a:latin typeface="+mn-lt"/>
                          <a:ea typeface="Calibri" panose="020F0502020204030204" pitchFamily="34" charset="0"/>
                          <a:cs typeface="Mangal" panose="02040503050203030202" pitchFamily="18" charset="0"/>
                        </a:rPr>
                        <a:t>1800</a:t>
                      </a: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lnSpc>
                          <a:spcPct val="115000"/>
                        </a:lnSpc>
                        <a:spcAft>
                          <a:spcPts val="1000"/>
                        </a:spcAft>
                      </a:pPr>
                      <a:r>
                        <a:rPr lang="en-IN" sz="1600">
                          <a:effectLst/>
                          <a:latin typeface="+mn-lt"/>
                          <a:ea typeface="Calibri" panose="020F0502020204030204" pitchFamily="34" charset="0"/>
                          <a:cs typeface="Mangal" panose="02040503050203030202" pitchFamily="18" charset="0"/>
                        </a:rPr>
                        <a:t>5%</a:t>
                      </a: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lnSpc>
                          <a:spcPct val="115000"/>
                        </a:lnSpc>
                        <a:spcAft>
                          <a:spcPts val="1000"/>
                        </a:spcAft>
                      </a:pPr>
                      <a:r>
                        <a:rPr lang="en-IN" sz="1600">
                          <a:effectLst/>
                          <a:latin typeface="+mn-lt"/>
                          <a:ea typeface="Calibri" panose="020F0502020204030204" pitchFamily="34" charset="0"/>
                          <a:cs typeface="Mangal" panose="02040503050203030202" pitchFamily="18" charset="0"/>
                        </a:rPr>
                        <a:t>4.50</a:t>
                      </a: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86310045"/>
                  </a:ext>
                </a:extLst>
              </a:tr>
              <a:tr h="0">
                <a:tc>
                  <a:txBody>
                    <a:bodyPr/>
                    <a:lstStyle/>
                    <a:p>
                      <a:pPr algn="just">
                        <a:lnSpc>
                          <a:spcPct val="115000"/>
                        </a:lnSpc>
                        <a:spcAft>
                          <a:spcPts val="0"/>
                        </a:spcAft>
                      </a:pPr>
                      <a:r>
                        <a:rPr lang="en-IN" sz="1600">
                          <a:effectLst/>
                          <a:latin typeface="+mn-lt"/>
                        </a:rPr>
                        <a:t>G12</a:t>
                      </a:r>
                      <a:endParaRPr lang="en-IN" sz="1600">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lnSpc>
                          <a:spcPct val="115000"/>
                        </a:lnSpc>
                        <a:spcAft>
                          <a:spcPts val="0"/>
                        </a:spcAft>
                      </a:pPr>
                      <a:r>
                        <a:rPr lang="en-IN" sz="1600" dirty="0">
                          <a:effectLst/>
                          <a:latin typeface="+mn-lt"/>
                        </a:rPr>
                        <a:t>0.70</a:t>
                      </a:r>
                      <a:endParaRPr lang="en-IN" sz="1600" dirty="0">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lnSpc>
                          <a:spcPct val="115000"/>
                        </a:lnSpc>
                        <a:spcAft>
                          <a:spcPts val="1000"/>
                        </a:spcAft>
                      </a:pPr>
                      <a:r>
                        <a:rPr lang="en-IN" sz="1600">
                          <a:effectLst/>
                          <a:latin typeface="+mn-lt"/>
                          <a:ea typeface="Calibri" panose="020F0502020204030204" pitchFamily="34" charset="0"/>
                          <a:cs typeface="Mangal" panose="02040503050203030202" pitchFamily="18" charset="0"/>
                        </a:rPr>
                        <a:t>1555</a:t>
                      </a: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lnSpc>
                          <a:spcPct val="115000"/>
                        </a:lnSpc>
                        <a:spcAft>
                          <a:spcPts val="1000"/>
                        </a:spcAft>
                      </a:pPr>
                      <a:r>
                        <a:rPr lang="en-IN" sz="1600">
                          <a:effectLst/>
                          <a:latin typeface="+mn-lt"/>
                          <a:ea typeface="Calibri" panose="020F0502020204030204" pitchFamily="34" charset="0"/>
                          <a:cs typeface="Mangal" panose="02040503050203030202" pitchFamily="18" charset="0"/>
                        </a:rPr>
                        <a:t>1550</a:t>
                      </a: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lnSpc>
                          <a:spcPct val="115000"/>
                        </a:lnSpc>
                        <a:spcAft>
                          <a:spcPts val="1000"/>
                        </a:spcAft>
                      </a:pPr>
                      <a:r>
                        <a:rPr lang="en-IN" sz="1600">
                          <a:effectLst/>
                          <a:latin typeface="+mn-lt"/>
                          <a:ea typeface="Calibri" panose="020F0502020204030204" pitchFamily="34" charset="0"/>
                          <a:cs typeface="Mangal" panose="02040503050203030202" pitchFamily="18" charset="0"/>
                        </a:rPr>
                        <a:t>1555</a:t>
                      </a: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lnSpc>
                          <a:spcPct val="115000"/>
                        </a:lnSpc>
                        <a:spcAft>
                          <a:spcPts val="1000"/>
                        </a:spcAft>
                      </a:pPr>
                      <a:r>
                        <a:rPr lang="en-IN" sz="1600">
                          <a:effectLst/>
                          <a:latin typeface="+mn-lt"/>
                          <a:ea typeface="Calibri" panose="020F0502020204030204" pitchFamily="34" charset="0"/>
                          <a:cs typeface="Mangal" panose="02040503050203030202" pitchFamily="18" charset="0"/>
                        </a:rPr>
                        <a:t>5%</a:t>
                      </a: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lnSpc>
                          <a:spcPct val="115000"/>
                        </a:lnSpc>
                        <a:spcAft>
                          <a:spcPts val="1000"/>
                        </a:spcAft>
                      </a:pPr>
                      <a:r>
                        <a:rPr lang="en-IN" sz="1600">
                          <a:effectLst/>
                          <a:latin typeface="+mn-lt"/>
                          <a:ea typeface="Calibri" panose="020F0502020204030204" pitchFamily="34" charset="0"/>
                          <a:cs typeface="Mangal" panose="02040503050203030202" pitchFamily="18" charset="0"/>
                        </a:rPr>
                        <a:t>5.44</a:t>
                      </a: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74148574"/>
                  </a:ext>
                </a:extLst>
              </a:tr>
              <a:tr h="0">
                <a:tc>
                  <a:txBody>
                    <a:bodyPr/>
                    <a:lstStyle/>
                    <a:p>
                      <a:pPr algn="just">
                        <a:lnSpc>
                          <a:spcPct val="115000"/>
                        </a:lnSpc>
                        <a:spcAft>
                          <a:spcPts val="0"/>
                        </a:spcAft>
                      </a:pPr>
                      <a:r>
                        <a:rPr lang="en-IN" sz="1600">
                          <a:effectLst/>
                          <a:latin typeface="+mn-lt"/>
                        </a:rPr>
                        <a:t>G13</a:t>
                      </a:r>
                      <a:endParaRPr lang="en-IN" sz="1600">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lnSpc>
                          <a:spcPct val="115000"/>
                        </a:lnSpc>
                        <a:spcAft>
                          <a:spcPts val="0"/>
                        </a:spcAft>
                      </a:pPr>
                      <a:r>
                        <a:rPr lang="en-IN" sz="1600">
                          <a:effectLst/>
                          <a:latin typeface="+mn-lt"/>
                        </a:rPr>
                        <a:t>0.60</a:t>
                      </a:r>
                      <a:endParaRPr lang="en-IN" sz="1600">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lnSpc>
                          <a:spcPct val="115000"/>
                        </a:lnSpc>
                        <a:spcAft>
                          <a:spcPts val="1000"/>
                        </a:spcAft>
                      </a:pPr>
                      <a:r>
                        <a:rPr lang="en-IN" sz="1600">
                          <a:effectLst/>
                          <a:latin typeface="+mn-lt"/>
                          <a:ea typeface="Calibri" panose="020F0502020204030204" pitchFamily="34" charset="0"/>
                          <a:cs typeface="Mangal" panose="02040503050203030202" pitchFamily="18" charset="0"/>
                        </a:rPr>
                        <a:t>1511</a:t>
                      </a: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lnSpc>
                          <a:spcPct val="115000"/>
                        </a:lnSpc>
                        <a:spcAft>
                          <a:spcPts val="1000"/>
                        </a:spcAft>
                      </a:pPr>
                      <a:r>
                        <a:rPr lang="en-IN" sz="1600">
                          <a:effectLst/>
                          <a:latin typeface="+mn-lt"/>
                          <a:ea typeface="Calibri" panose="020F0502020204030204" pitchFamily="34" charset="0"/>
                          <a:cs typeface="Mangal" panose="02040503050203030202" pitchFamily="18" charset="0"/>
                        </a:rPr>
                        <a:t>1500</a:t>
                      </a: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lnSpc>
                          <a:spcPct val="115000"/>
                        </a:lnSpc>
                        <a:spcAft>
                          <a:spcPts val="1000"/>
                        </a:spcAft>
                      </a:pPr>
                      <a:r>
                        <a:rPr lang="en-IN" sz="1600">
                          <a:effectLst/>
                          <a:latin typeface="+mn-lt"/>
                          <a:ea typeface="Calibri" panose="020F0502020204030204" pitchFamily="34" charset="0"/>
                          <a:cs typeface="Mangal" panose="02040503050203030202" pitchFamily="18" charset="0"/>
                        </a:rPr>
                        <a:t>1511</a:t>
                      </a: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lnSpc>
                          <a:spcPct val="115000"/>
                        </a:lnSpc>
                        <a:spcAft>
                          <a:spcPts val="1000"/>
                        </a:spcAft>
                      </a:pPr>
                      <a:r>
                        <a:rPr lang="en-IN" sz="1600">
                          <a:effectLst/>
                          <a:latin typeface="+mn-lt"/>
                          <a:ea typeface="Calibri" panose="020F0502020204030204" pitchFamily="34" charset="0"/>
                          <a:cs typeface="Mangal" panose="02040503050203030202" pitchFamily="18" charset="0"/>
                        </a:rPr>
                        <a:t>5%</a:t>
                      </a: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lnSpc>
                          <a:spcPct val="115000"/>
                        </a:lnSpc>
                        <a:spcAft>
                          <a:spcPts val="1000"/>
                        </a:spcAft>
                      </a:pPr>
                      <a:r>
                        <a:rPr lang="en-IN" sz="1600">
                          <a:effectLst/>
                          <a:latin typeface="+mn-lt"/>
                          <a:ea typeface="Calibri" panose="020F0502020204030204" pitchFamily="34" charset="0"/>
                          <a:cs typeface="Mangal" panose="02040503050203030202" pitchFamily="18" charset="0"/>
                        </a:rPr>
                        <a:t>4.53</a:t>
                      </a: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2609227"/>
                  </a:ext>
                </a:extLst>
              </a:tr>
              <a:tr h="0">
                <a:tc>
                  <a:txBody>
                    <a:bodyPr/>
                    <a:lstStyle/>
                    <a:p>
                      <a:pPr algn="just">
                        <a:lnSpc>
                          <a:spcPct val="115000"/>
                        </a:lnSpc>
                        <a:spcAft>
                          <a:spcPts val="0"/>
                        </a:spcAft>
                      </a:pPr>
                      <a:r>
                        <a:rPr lang="en-IN" sz="1600" b="1">
                          <a:effectLst/>
                          <a:latin typeface="+mn-lt"/>
                        </a:rPr>
                        <a:t>Total</a:t>
                      </a:r>
                      <a:endParaRPr lang="en-IN" sz="1600" b="1">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lnSpc>
                          <a:spcPct val="115000"/>
                        </a:lnSpc>
                        <a:spcAft>
                          <a:spcPts val="0"/>
                        </a:spcAft>
                      </a:pPr>
                      <a:r>
                        <a:rPr lang="en-IN" sz="1600" b="1" dirty="0">
                          <a:effectLst/>
                          <a:latin typeface="+mn-lt"/>
                        </a:rPr>
                        <a:t>1.80</a:t>
                      </a:r>
                      <a:endParaRPr lang="en-IN" sz="1600" b="1" dirty="0">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lnSpc>
                          <a:spcPct val="115000"/>
                        </a:lnSpc>
                        <a:spcAft>
                          <a:spcPts val="1000"/>
                        </a:spcAft>
                      </a:pPr>
                      <a:r>
                        <a:rPr lang="en-IN" sz="1600" b="1">
                          <a:effectLst/>
                          <a:latin typeface="+mn-lt"/>
                          <a:ea typeface="Calibri" panose="020F0502020204030204" pitchFamily="34" charset="0"/>
                          <a:cs typeface="Mangal" panose="02040503050203030202" pitchFamily="18" charset="0"/>
                        </a:rPr>
                        <a:t> </a:t>
                      </a:r>
                      <a:endParaRPr lang="en-IN" sz="1600">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lnSpc>
                          <a:spcPct val="115000"/>
                        </a:lnSpc>
                        <a:spcAft>
                          <a:spcPts val="1000"/>
                        </a:spcAft>
                      </a:pPr>
                      <a:r>
                        <a:rPr lang="en-IN" sz="1600" b="1">
                          <a:effectLst/>
                          <a:latin typeface="+mn-lt"/>
                          <a:ea typeface="Calibri" panose="020F0502020204030204" pitchFamily="34" charset="0"/>
                          <a:cs typeface="Mangal" panose="02040503050203030202" pitchFamily="18" charset="0"/>
                        </a:rPr>
                        <a:t> </a:t>
                      </a:r>
                      <a:endParaRPr lang="en-IN" sz="1600">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lnSpc>
                          <a:spcPct val="115000"/>
                        </a:lnSpc>
                        <a:spcAft>
                          <a:spcPts val="1000"/>
                        </a:spcAft>
                      </a:pPr>
                      <a:r>
                        <a:rPr lang="en-IN" sz="1600" b="1">
                          <a:effectLst/>
                          <a:latin typeface="+mn-lt"/>
                          <a:ea typeface="Calibri" panose="020F0502020204030204" pitchFamily="34" charset="0"/>
                          <a:cs typeface="Mangal" panose="02040503050203030202" pitchFamily="18" charset="0"/>
                        </a:rPr>
                        <a:t> </a:t>
                      </a:r>
                      <a:endParaRPr lang="en-IN" sz="1600">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lnSpc>
                          <a:spcPct val="115000"/>
                        </a:lnSpc>
                        <a:spcAft>
                          <a:spcPts val="1000"/>
                        </a:spcAft>
                      </a:pPr>
                      <a:r>
                        <a:rPr lang="en-IN" sz="1600" b="1">
                          <a:effectLst/>
                          <a:latin typeface="+mn-lt"/>
                          <a:ea typeface="Calibri" panose="020F0502020204030204" pitchFamily="34" charset="0"/>
                          <a:cs typeface="Mangal" panose="02040503050203030202" pitchFamily="18" charset="0"/>
                        </a:rPr>
                        <a:t> </a:t>
                      </a:r>
                      <a:endParaRPr lang="en-IN" sz="1600">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lnSpc>
                          <a:spcPct val="115000"/>
                        </a:lnSpc>
                        <a:spcAft>
                          <a:spcPts val="1000"/>
                        </a:spcAft>
                      </a:pPr>
                      <a:r>
                        <a:rPr lang="en-IN" sz="1600" b="1" dirty="0">
                          <a:effectLst/>
                          <a:latin typeface="+mn-lt"/>
                          <a:ea typeface="Calibri" panose="020F0502020204030204" pitchFamily="34" charset="0"/>
                          <a:cs typeface="Mangal" panose="02040503050203030202" pitchFamily="18" charset="0"/>
                        </a:rPr>
                        <a:t>14.48</a:t>
                      </a:r>
                      <a:endParaRPr lang="en-IN" sz="1600" dirty="0">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24152004"/>
                  </a:ext>
                </a:extLst>
              </a:tr>
            </a:tbl>
          </a:graphicData>
        </a:graphic>
      </p:graphicFrame>
      <p:graphicFrame>
        <p:nvGraphicFramePr>
          <p:cNvPr id="6" name="Table 5">
            <a:extLst>
              <a:ext uri="{FF2B5EF4-FFF2-40B4-BE49-F238E27FC236}">
                <a16:creationId xmlns:a16="http://schemas.microsoft.com/office/drawing/2014/main" id="{A032D00E-2C9C-421D-BF56-85194498D586}"/>
              </a:ext>
            </a:extLst>
          </p:cNvPr>
          <p:cNvGraphicFramePr>
            <a:graphicFrameLocks noGrp="1"/>
          </p:cNvGraphicFramePr>
          <p:nvPr/>
        </p:nvGraphicFramePr>
        <p:xfrm>
          <a:off x="245771" y="2136578"/>
          <a:ext cx="8794508" cy="1616456"/>
        </p:xfrm>
        <a:graphic>
          <a:graphicData uri="http://schemas.openxmlformats.org/drawingml/2006/table">
            <a:tbl>
              <a:tblPr firstRow="1" firstCol="1" bandRow="1">
                <a:tableStyleId>{5940675A-B579-460E-94D1-54222C63F5DA}</a:tableStyleId>
              </a:tblPr>
              <a:tblGrid>
                <a:gridCol w="6408713">
                  <a:extLst>
                    <a:ext uri="{9D8B030D-6E8A-4147-A177-3AD203B41FA5}">
                      <a16:colId xmlns:a16="http://schemas.microsoft.com/office/drawing/2014/main" val="4081673979"/>
                    </a:ext>
                  </a:extLst>
                </a:gridCol>
                <a:gridCol w="775244">
                  <a:extLst>
                    <a:ext uri="{9D8B030D-6E8A-4147-A177-3AD203B41FA5}">
                      <a16:colId xmlns:a16="http://schemas.microsoft.com/office/drawing/2014/main" val="56091564"/>
                    </a:ext>
                  </a:extLst>
                </a:gridCol>
                <a:gridCol w="805275">
                  <a:extLst>
                    <a:ext uri="{9D8B030D-6E8A-4147-A177-3AD203B41FA5}">
                      <a16:colId xmlns:a16="http://schemas.microsoft.com/office/drawing/2014/main" val="2801445340"/>
                    </a:ext>
                  </a:extLst>
                </a:gridCol>
                <a:gridCol w="805276">
                  <a:extLst>
                    <a:ext uri="{9D8B030D-6E8A-4147-A177-3AD203B41FA5}">
                      <a16:colId xmlns:a16="http://schemas.microsoft.com/office/drawing/2014/main" val="35921728"/>
                    </a:ext>
                  </a:extLst>
                </a:gridCol>
              </a:tblGrid>
              <a:tr h="0">
                <a:tc>
                  <a:txBody>
                    <a:bodyPr/>
                    <a:lstStyle/>
                    <a:p>
                      <a:pPr algn="just">
                        <a:lnSpc>
                          <a:spcPct val="115000"/>
                        </a:lnSpc>
                        <a:spcAft>
                          <a:spcPts val="0"/>
                        </a:spcAft>
                      </a:pPr>
                      <a:r>
                        <a:rPr lang="en-IN" sz="1600" b="1" dirty="0">
                          <a:solidFill>
                            <a:schemeClr val="bg1"/>
                          </a:solidFill>
                          <a:effectLst/>
                          <a:latin typeface="+mn-lt"/>
                        </a:rPr>
                        <a:t>Particulars</a:t>
                      </a:r>
                      <a:endParaRPr lang="en-IN" sz="1600" b="1" dirty="0">
                        <a:solidFill>
                          <a:schemeClr val="bg1"/>
                        </a:solidFill>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lnSpc>
                          <a:spcPct val="115000"/>
                        </a:lnSpc>
                        <a:spcAft>
                          <a:spcPts val="0"/>
                        </a:spcAft>
                      </a:pPr>
                      <a:r>
                        <a:rPr lang="en-IN" sz="1600" b="1" dirty="0">
                          <a:solidFill>
                            <a:schemeClr val="bg1"/>
                          </a:solidFill>
                          <a:effectLst/>
                          <a:latin typeface="+mn-lt"/>
                        </a:rPr>
                        <a:t>G11</a:t>
                      </a:r>
                      <a:endParaRPr lang="en-IN" sz="1600" b="1" dirty="0">
                        <a:solidFill>
                          <a:schemeClr val="bg1"/>
                        </a:solidFill>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lnSpc>
                          <a:spcPct val="115000"/>
                        </a:lnSpc>
                        <a:spcAft>
                          <a:spcPts val="0"/>
                        </a:spcAft>
                      </a:pPr>
                      <a:r>
                        <a:rPr lang="en-IN" sz="1600" b="1">
                          <a:solidFill>
                            <a:schemeClr val="bg1"/>
                          </a:solidFill>
                          <a:effectLst/>
                          <a:latin typeface="+mn-lt"/>
                        </a:rPr>
                        <a:t>G12</a:t>
                      </a:r>
                      <a:endParaRPr lang="en-IN" sz="1600" b="1">
                        <a:solidFill>
                          <a:schemeClr val="bg1"/>
                        </a:solidFill>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lnSpc>
                          <a:spcPct val="115000"/>
                        </a:lnSpc>
                        <a:spcAft>
                          <a:spcPts val="0"/>
                        </a:spcAft>
                      </a:pPr>
                      <a:r>
                        <a:rPr lang="en-IN" sz="1600" b="1" dirty="0">
                          <a:solidFill>
                            <a:schemeClr val="bg1"/>
                          </a:solidFill>
                          <a:effectLst/>
                          <a:latin typeface="+mn-lt"/>
                        </a:rPr>
                        <a:t>G13</a:t>
                      </a:r>
                      <a:endParaRPr lang="en-IN" sz="1600" b="1" dirty="0">
                        <a:solidFill>
                          <a:schemeClr val="bg1"/>
                        </a:solidFill>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2127720466"/>
                  </a:ext>
                </a:extLst>
              </a:tr>
              <a:tr h="0">
                <a:tc>
                  <a:txBody>
                    <a:bodyPr/>
                    <a:lstStyle/>
                    <a:p>
                      <a:pPr algn="just">
                        <a:lnSpc>
                          <a:spcPct val="115000"/>
                        </a:lnSpc>
                        <a:spcAft>
                          <a:spcPts val="0"/>
                        </a:spcAft>
                      </a:pPr>
                      <a:r>
                        <a:rPr lang="en-IN" sz="1600" dirty="0">
                          <a:effectLst/>
                          <a:latin typeface="+mn-lt"/>
                        </a:rPr>
                        <a:t>Representative Price (Rs./tonne) (A)</a:t>
                      </a:r>
                      <a:endParaRPr lang="en-IN" sz="1600" dirty="0">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lnSpc>
                          <a:spcPct val="115000"/>
                        </a:lnSpc>
                        <a:spcAft>
                          <a:spcPts val="1000"/>
                        </a:spcAft>
                      </a:pPr>
                      <a:r>
                        <a:rPr lang="en-IN" sz="1600">
                          <a:effectLst/>
                          <a:latin typeface="Calibri "/>
                          <a:ea typeface="Calibri" panose="020F0502020204030204" pitchFamily="34" charset="0"/>
                          <a:cs typeface="Mangal" panose="02040503050203030202" pitchFamily="18" charset="0"/>
                        </a:rPr>
                        <a:t>1640</a:t>
                      </a: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lnSpc>
                          <a:spcPct val="115000"/>
                        </a:lnSpc>
                        <a:spcAft>
                          <a:spcPts val="1000"/>
                        </a:spcAft>
                      </a:pPr>
                      <a:r>
                        <a:rPr lang="en-IN" sz="1600">
                          <a:effectLst/>
                          <a:latin typeface="Calibri "/>
                          <a:ea typeface="Calibri" panose="020F0502020204030204" pitchFamily="34" charset="0"/>
                          <a:cs typeface="Mangal" panose="02040503050203030202" pitchFamily="18" charset="0"/>
                        </a:rPr>
                        <a:t>1420</a:t>
                      </a: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lnSpc>
                          <a:spcPct val="115000"/>
                        </a:lnSpc>
                        <a:spcAft>
                          <a:spcPts val="1000"/>
                        </a:spcAft>
                      </a:pPr>
                      <a:r>
                        <a:rPr lang="en-IN" sz="1600">
                          <a:effectLst/>
                          <a:latin typeface="Calibri "/>
                          <a:ea typeface="Calibri" panose="020F0502020204030204" pitchFamily="34" charset="0"/>
                          <a:cs typeface="Mangal" panose="02040503050203030202" pitchFamily="18" charset="0"/>
                        </a:rPr>
                        <a:t>1380</a:t>
                      </a: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74888662"/>
                  </a:ext>
                </a:extLst>
              </a:tr>
              <a:tr h="0">
                <a:tc>
                  <a:txBody>
                    <a:bodyPr/>
                    <a:lstStyle/>
                    <a:p>
                      <a:pPr algn="just">
                        <a:lnSpc>
                          <a:spcPct val="115000"/>
                        </a:lnSpc>
                        <a:spcAft>
                          <a:spcPts val="0"/>
                        </a:spcAft>
                      </a:pPr>
                      <a:r>
                        <a:rPr lang="en-IN" sz="1600" dirty="0">
                          <a:effectLst/>
                          <a:latin typeface="+mn-lt"/>
                        </a:rPr>
                        <a:t>National Coal Index of the relevant basket of Coal Grade – latest available as on the date of issuance of Tender Document (B)</a:t>
                      </a:r>
                      <a:endParaRPr lang="en-IN" sz="1600" dirty="0">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lnSpc>
                          <a:spcPct val="115000"/>
                        </a:lnSpc>
                        <a:spcAft>
                          <a:spcPts val="1000"/>
                        </a:spcAft>
                      </a:pPr>
                      <a:r>
                        <a:rPr lang="en-IN" sz="1600">
                          <a:effectLst/>
                          <a:latin typeface="Calibri "/>
                          <a:ea typeface="Calibri" panose="020F0502020204030204" pitchFamily="34" charset="0"/>
                          <a:cs typeface="Mangal" panose="02040503050203030202" pitchFamily="18" charset="0"/>
                        </a:rPr>
                        <a:t>105</a:t>
                      </a: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lnSpc>
                          <a:spcPct val="115000"/>
                        </a:lnSpc>
                        <a:spcAft>
                          <a:spcPts val="1000"/>
                        </a:spcAft>
                      </a:pPr>
                      <a:r>
                        <a:rPr lang="en-IN" sz="1600">
                          <a:effectLst/>
                          <a:latin typeface="Calibri "/>
                          <a:ea typeface="Calibri" panose="020F0502020204030204" pitchFamily="34" charset="0"/>
                          <a:cs typeface="Mangal" panose="02040503050203030202" pitchFamily="18" charset="0"/>
                        </a:rPr>
                        <a:t>105</a:t>
                      </a: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lnSpc>
                          <a:spcPct val="115000"/>
                        </a:lnSpc>
                        <a:spcAft>
                          <a:spcPts val="1000"/>
                        </a:spcAft>
                      </a:pPr>
                      <a:r>
                        <a:rPr lang="en-IN" sz="1600">
                          <a:effectLst/>
                          <a:latin typeface="Calibri "/>
                          <a:ea typeface="Calibri" panose="020F0502020204030204" pitchFamily="34" charset="0"/>
                          <a:cs typeface="Mangal" panose="02040503050203030202" pitchFamily="18" charset="0"/>
                        </a:rPr>
                        <a:t>105</a:t>
                      </a: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61425177"/>
                  </a:ext>
                </a:extLst>
              </a:tr>
              <a:tr h="0">
                <a:tc>
                  <a:txBody>
                    <a:bodyPr/>
                    <a:lstStyle/>
                    <a:p>
                      <a:pPr algn="just">
                        <a:lnSpc>
                          <a:spcPct val="115000"/>
                        </a:lnSpc>
                        <a:spcAft>
                          <a:spcPts val="0"/>
                        </a:spcAft>
                      </a:pPr>
                      <a:r>
                        <a:rPr lang="en-IN" sz="1600" dirty="0">
                          <a:effectLst/>
                          <a:latin typeface="+mn-lt"/>
                        </a:rPr>
                        <a:t>National Coal Index of the relevant basket of Coal Grade on the date on which royalty becomes payable (C)</a:t>
                      </a:r>
                      <a:endParaRPr lang="en-IN" sz="1600" dirty="0">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lnSpc>
                          <a:spcPct val="115000"/>
                        </a:lnSpc>
                        <a:spcAft>
                          <a:spcPts val="1000"/>
                        </a:spcAft>
                      </a:pPr>
                      <a:r>
                        <a:rPr lang="en-IN" sz="1600">
                          <a:effectLst/>
                          <a:latin typeface="Calibri "/>
                          <a:ea typeface="Calibri" panose="020F0502020204030204" pitchFamily="34" charset="0"/>
                          <a:cs typeface="Mangal" panose="02040503050203030202" pitchFamily="18" charset="0"/>
                        </a:rPr>
                        <a:t>115</a:t>
                      </a: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lnSpc>
                          <a:spcPct val="115000"/>
                        </a:lnSpc>
                        <a:spcAft>
                          <a:spcPts val="1000"/>
                        </a:spcAft>
                      </a:pPr>
                      <a:r>
                        <a:rPr lang="en-IN" sz="1600">
                          <a:effectLst/>
                          <a:latin typeface="Calibri "/>
                          <a:ea typeface="Calibri" panose="020F0502020204030204" pitchFamily="34" charset="0"/>
                          <a:cs typeface="Mangal" panose="02040503050203030202" pitchFamily="18" charset="0"/>
                        </a:rPr>
                        <a:t>115</a:t>
                      </a: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lnSpc>
                          <a:spcPct val="115000"/>
                        </a:lnSpc>
                        <a:spcAft>
                          <a:spcPts val="1000"/>
                        </a:spcAft>
                      </a:pPr>
                      <a:r>
                        <a:rPr lang="en-IN" sz="1600" dirty="0">
                          <a:effectLst/>
                          <a:latin typeface="Calibri "/>
                          <a:ea typeface="Calibri" panose="020F0502020204030204" pitchFamily="34" charset="0"/>
                          <a:cs typeface="Mangal" panose="02040503050203030202" pitchFamily="18" charset="0"/>
                        </a:rPr>
                        <a:t>115</a:t>
                      </a: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25800020"/>
                  </a:ext>
                </a:extLst>
              </a:tr>
            </a:tbl>
          </a:graphicData>
        </a:graphic>
      </p:graphicFrame>
    </p:spTree>
    <p:extLst>
      <p:ext uri="{BB962C8B-B14F-4D97-AF65-F5344CB8AC3E}">
        <p14:creationId xmlns:p14="http://schemas.microsoft.com/office/powerpoint/2010/main" val="244325821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188641"/>
            <a:ext cx="8964488" cy="503237"/>
          </a:xfrm>
        </p:spPr>
        <p:txBody>
          <a:bodyPr>
            <a:normAutofit fontScale="90000"/>
          </a:bodyPr>
          <a:lstStyle/>
          <a:p>
            <a:r>
              <a:rPr lang="en-IN" b="1" dirty="0"/>
              <a:t>Illustration - Incentive for Coal Gasification/ Liquefaction </a:t>
            </a:r>
          </a:p>
        </p:txBody>
      </p:sp>
      <p:graphicFrame>
        <p:nvGraphicFramePr>
          <p:cNvPr id="4" name="Table 3">
            <a:extLst>
              <a:ext uri="{FF2B5EF4-FFF2-40B4-BE49-F238E27FC236}">
                <a16:creationId xmlns:a16="http://schemas.microsoft.com/office/drawing/2014/main" id="{E175FDF6-3F2E-418B-A118-4E7AC01FB0E2}"/>
              </a:ext>
            </a:extLst>
          </p:cNvPr>
          <p:cNvGraphicFramePr>
            <a:graphicFrameLocks noGrp="1"/>
          </p:cNvGraphicFramePr>
          <p:nvPr/>
        </p:nvGraphicFramePr>
        <p:xfrm>
          <a:off x="179512" y="908640"/>
          <a:ext cx="8856984" cy="5760720"/>
        </p:xfrm>
        <a:graphic>
          <a:graphicData uri="http://schemas.openxmlformats.org/drawingml/2006/table">
            <a:tbl>
              <a:tblPr firstRow="1" firstCol="1" bandRow="1">
                <a:tableStyleId>{5940675A-B579-460E-94D1-54222C63F5DA}</a:tableStyleId>
              </a:tblPr>
              <a:tblGrid>
                <a:gridCol w="6768000">
                  <a:extLst>
                    <a:ext uri="{9D8B030D-6E8A-4147-A177-3AD203B41FA5}">
                      <a16:colId xmlns:a16="http://schemas.microsoft.com/office/drawing/2014/main" val="4036866253"/>
                    </a:ext>
                  </a:extLst>
                </a:gridCol>
                <a:gridCol w="1258504">
                  <a:extLst>
                    <a:ext uri="{9D8B030D-6E8A-4147-A177-3AD203B41FA5}">
                      <a16:colId xmlns:a16="http://schemas.microsoft.com/office/drawing/2014/main" val="2947966139"/>
                    </a:ext>
                  </a:extLst>
                </a:gridCol>
                <a:gridCol w="830480">
                  <a:extLst>
                    <a:ext uri="{9D8B030D-6E8A-4147-A177-3AD203B41FA5}">
                      <a16:colId xmlns:a16="http://schemas.microsoft.com/office/drawing/2014/main" val="3584671302"/>
                    </a:ext>
                  </a:extLst>
                </a:gridCol>
              </a:tblGrid>
              <a:tr h="0">
                <a:tc>
                  <a:txBody>
                    <a:bodyPr/>
                    <a:lstStyle/>
                    <a:p>
                      <a:pPr marL="84138" indent="0" algn="just" rtl="0" fontAlgn="ctr"/>
                      <a:r>
                        <a:rPr lang="en-IN" sz="1800" b="1" u="none" strike="noStrike" dirty="0">
                          <a:solidFill>
                            <a:schemeClr val="bg1"/>
                          </a:solidFill>
                          <a:effectLst/>
                          <a:latin typeface="+mn-lt"/>
                        </a:rPr>
                        <a:t>Particulars</a:t>
                      </a:r>
                      <a:endParaRPr lang="en-IN" sz="1800" b="1" i="0" u="none" strike="noStrike" dirty="0">
                        <a:solidFill>
                          <a:schemeClr val="bg1"/>
                        </a:solidFill>
                        <a:effectLst/>
                        <a:latin typeface="+mn-lt"/>
                      </a:endParaRPr>
                    </a:p>
                  </a:txBody>
                  <a:tcPr marL="45720" marR="45720" anchor="ctr">
                    <a:solidFill>
                      <a:schemeClr val="accent1">
                        <a:lumMod val="75000"/>
                      </a:schemeClr>
                    </a:solidFill>
                  </a:tcPr>
                </a:tc>
                <a:tc>
                  <a:txBody>
                    <a:bodyPr/>
                    <a:lstStyle/>
                    <a:p>
                      <a:pPr algn="ctr" rtl="0" fontAlgn="ctr"/>
                      <a:r>
                        <a:rPr lang="en-IN" sz="1800" b="1" u="none" strike="noStrike">
                          <a:solidFill>
                            <a:schemeClr val="bg1"/>
                          </a:solidFill>
                          <a:effectLst/>
                          <a:latin typeface="+mn-lt"/>
                        </a:rPr>
                        <a:t> </a:t>
                      </a:r>
                      <a:endParaRPr lang="en-IN" sz="1800" b="1" i="0" u="none" strike="noStrike">
                        <a:solidFill>
                          <a:schemeClr val="bg1"/>
                        </a:solidFill>
                        <a:effectLst/>
                        <a:latin typeface="+mn-lt"/>
                      </a:endParaRPr>
                    </a:p>
                  </a:txBody>
                  <a:tcPr marL="45720" marR="45720" anchor="ctr">
                    <a:solidFill>
                      <a:schemeClr val="accent1">
                        <a:lumMod val="75000"/>
                      </a:schemeClr>
                    </a:solidFill>
                  </a:tcPr>
                </a:tc>
                <a:tc>
                  <a:txBody>
                    <a:bodyPr/>
                    <a:lstStyle/>
                    <a:p>
                      <a:pPr algn="ctr" rtl="0" fontAlgn="ctr"/>
                      <a:r>
                        <a:rPr lang="en-IN" sz="1800" b="1" u="none" strike="noStrike" dirty="0">
                          <a:solidFill>
                            <a:schemeClr val="bg1"/>
                          </a:solidFill>
                          <a:effectLst/>
                          <a:latin typeface="+mn-lt"/>
                        </a:rPr>
                        <a:t> </a:t>
                      </a:r>
                      <a:endParaRPr lang="en-IN" sz="1800" b="1" i="0" u="none" strike="noStrike" dirty="0">
                        <a:solidFill>
                          <a:schemeClr val="bg1"/>
                        </a:solidFill>
                        <a:effectLst/>
                        <a:latin typeface="+mn-lt"/>
                      </a:endParaRPr>
                    </a:p>
                  </a:txBody>
                  <a:tcPr marL="45720" marR="45720" anchor="ctr">
                    <a:solidFill>
                      <a:schemeClr val="accent1">
                        <a:lumMod val="75000"/>
                      </a:schemeClr>
                    </a:solidFill>
                  </a:tcPr>
                </a:tc>
                <a:extLst>
                  <a:ext uri="{0D108BD9-81ED-4DB2-BD59-A6C34878D82A}">
                    <a16:rowId xmlns:a16="http://schemas.microsoft.com/office/drawing/2014/main" val="2396974955"/>
                  </a:ext>
                </a:extLst>
              </a:tr>
              <a:tr h="0">
                <a:tc>
                  <a:txBody>
                    <a:bodyPr/>
                    <a:lstStyle/>
                    <a:p>
                      <a:pPr marL="84138" indent="0" algn="just" defTabSz="914400" rtl="0" eaLnBrk="1" fontAlgn="ctr" latinLnBrk="0" hangingPunct="1"/>
                      <a:r>
                        <a:rPr lang="en-IN" sz="1800" u="none" strike="noStrike" kern="1200" dirty="0">
                          <a:solidFill>
                            <a:schemeClr val="tx1"/>
                          </a:solidFill>
                          <a:effectLst/>
                          <a:latin typeface="+mn-lt"/>
                          <a:ea typeface="+mn-ea"/>
                          <a:cs typeface="+mn-cs"/>
                        </a:rPr>
                        <a:t>Final Offer (%)</a:t>
                      </a:r>
                    </a:p>
                  </a:txBody>
                  <a:tcPr marL="45720" marR="45720" anchor="ctr"/>
                </a:tc>
                <a:tc>
                  <a:txBody>
                    <a:bodyPr/>
                    <a:lstStyle/>
                    <a:p>
                      <a:pPr algn="r" rtl="0" fontAlgn="ctr"/>
                      <a:r>
                        <a:rPr lang="en-IN" sz="1800" u="none" strike="noStrike">
                          <a:effectLst/>
                          <a:latin typeface="+mn-lt"/>
                        </a:rPr>
                        <a:t>(A)</a:t>
                      </a:r>
                      <a:endParaRPr lang="en-IN" sz="1800" b="0" i="0" u="none" strike="noStrike">
                        <a:solidFill>
                          <a:srgbClr val="000000"/>
                        </a:solidFill>
                        <a:effectLst/>
                        <a:latin typeface="+mn-lt"/>
                      </a:endParaRPr>
                    </a:p>
                  </a:txBody>
                  <a:tcPr marL="45720" marR="45720" anchor="ctr"/>
                </a:tc>
                <a:tc>
                  <a:txBody>
                    <a:bodyPr/>
                    <a:lstStyle/>
                    <a:p>
                      <a:pPr algn="r" rtl="0" fontAlgn="ctr"/>
                      <a:r>
                        <a:rPr lang="en-IN" sz="1800" u="none" strike="noStrike">
                          <a:effectLst/>
                          <a:latin typeface="+mn-lt"/>
                        </a:rPr>
                        <a:t>10%</a:t>
                      </a:r>
                      <a:endParaRPr lang="en-IN" sz="1800" b="0" i="0" u="none" strike="noStrike">
                        <a:solidFill>
                          <a:srgbClr val="000000"/>
                        </a:solidFill>
                        <a:effectLst/>
                        <a:latin typeface="+mn-lt"/>
                      </a:endParaRPr>
                    </a:p>
                  </a:txBody>
                  <a:tcPr marL="45720" marR="45720" anchor="ctr"/>
                </a:tc>
                <a:extLst>
                  <a:ext uri="{0D108BD9-81ED-4DB2-BD59-A6C34878D82A}">
                    <a16:rowId xmlns:a16="http://schemas.microsoft.com/office/drawing/2014/main" val="3191323623"/>
                  </a:ext>
                </a:extLst>
              </a:tr>
              <a:tr h="0">
                <a:tc>
                  <a:txBody>
                    <a:bodyPr/>
                    <a:lstStyle/>
                    <a:p>
                      <a:pPr marL="84138" indent="0" algn="just" defTabSz="914400" rtl="0" eaLnBrk="1" fontAlgn="ctr" latinLnBrk="0" hangingPunct="1"/>
                      <a:r>
                        <a:rPr lang="en-IN" sz="1800" u="none" strike="noStrike" kern="1200">
                          <a:solidFill>
                            <a:schemeClr val="tx1"/>
                          </a:solidFill>
                          <a:effectLst/>
                          <a:latin typeface="+mn-lt"/>
                          <a:ea typeface="+mn-ea"/>
                          <a:cs typeface="+mn-cs"/>
                        </a:rPr>
                        <a:t>Scheduled Coal Production during the year as per approved Mining Plan – G11 Grade (MT) </a:t>
                      </a:r>
                    </a:p>
                  </a:txBody>
                  <a:tcPr marL="45720" marR="45720" anchor="ctr"/>
                </a:tc>
                <a:tc>
                  <a:txBody>
                    <a:bodyPr/>
                    <a:lstStyle/>
                    <a:p>
                      <a:pPr algn="r" rtl="0" fontAlgn="ctr"/>
                      <a:r>
                        <a:rPr lang="en-IN" sz="1800" u="none" strike="noStrike">
                          <a:effectLst/>
                          <a:latin typeface="+mn-lt"/>
                        </a:rPr>
                        <a:t>(B)</a:t>
                      </a:r>
                      <a:endParaRPr lang="en-IN" sz="1800" b="0" i="0" u="none" strike="noStrike">
                        <a:solidFill>
                          <a:srgbClr val="000000"/>
                        </a:solidFill>
                        <a:effectLst/>
                        <a:latin typeface="+mn-lt"/>
                      </a:endParaRPr>
                    </a:p>
                  </a:txBody>
                  <a:tcPr marL="45720" marR="45720" anchor="ctr"/>
                </a:tc>
                <a:tc>
                  <a:txBody>
                    <a:bodyPr/>
                    <a:lstStyle/>
                    <a:p>
                      <a:pPr algn="r" rtl="0" fontAlgn="ctr"/>
                      <a:r>
                        <a:rPr lang="en-IN" sz="1800" u="none" strike="noStrike">
                          <a:effectLst/>
                          <a:latin typeface="+mn-lt"/>
                        </a:rPr>
                        <a:t>15</a:t>
                      </a:r>
                      <a:endParaRPr lang="en-IN" sz="1800" b="0" i="0" u="none" strike="noStrike">
                        <a:solidFill>
                          <a:srgbClr val="000000"/>
                        </a:solidFill>
                        <a:effectLst/>
                        <a:latin typeface="+mn-lt"/>
                      </a:endParaRPr>
                    </a:p>
                  </a:txBody>
                  <a:tcPr marL="45720" marR="45720" anchor="ctr"/>
                </a:tc>
                <a:extLst>
                  <a:ext uri="{0D108BD9-81ED-4DB2-BD59-A6C34878D82A}">
                    <a16:rowId xmlns:a16="http://schemas.microsoft.com/office/drawing/2014/main" val="389020546"/>
                  </a:ext>
                </a:extLst>
              </a:tr>
              <a:tr h="0">
                <a:tc>
                  <a:txBody>
                    <a:bodyPr/>
                    <a:lstStyle/>
                    <a:p>
                      <a:pPr marL="84138" indent="0" algn="just" defTabSz="914400" rtl="0" eaLnBrk="1" fontAlgn="ctr" latinLnBrk="0" hangingPunct="1"/>
                      <a:r>
                        <a:rPr lang="en-IN" sz="1800" u="none" strike="noStrike" kern="1200" dirty="0">
                          <a:solidFill>
                            <a:schemeClr val="tx1"/>
                          </a:solidFill>
                          <a:effectLst/>
                          <a:latin typeface="+mn-lt"/>
                          <a:ea typeface="+mn-ea"/>
                          <a:cs typeface="+mn-cs"/>
                        </a:rPr>
                        <a:t>Representative Price of G11 Grade (</a:t>
                      </a:r>
                      <a:r>
                        <a:rPr lang="en-IN" sz="1800" u="none" strike="noStrike" kern="1200" dirty="0" err="1">
                          <a:solidFill>
                            <a:schemeClr val="tx1"/>
                          </a:solidFill>
                          <a:effectLst/>
                          <a:latin typeface="+mn-lt"/>
                          <a:ea typeface="+mn-ea"/>
                          <a:cs typeface="+mn-cs"/>
                        </a:rPr>
                        <a:t>Rs</a:t>
                      </a:r>
                      <a:r>
                        <a:rPr lang="en-IN" sz="1800" u="none" strike="noStrike" kern="1200" dirty="0">
                          <a:solidFill>
                            <a:schemeClr val="tx1"/>
                          </a:solidFill>
                          <a:effectLst/>
                          <a:latin typeface="+mn-lt"/>
                          <a:ea typeface="+mn-ea"/>
                          <a:cs typeface="+mn-cs"/>
                        </a:rPr>
                        <a:t>/tonne)</a:t>
                      </a:r>
                    </a:p>
                  </a:txBody>
                  <a:tcPr marL="45720" marR="45720" anchor="ctr"/>
                </a:tc>
                <a:tc>
                  <a:txBody>
                    <a:bodyPr/>
                    <a:lstStyle/>
                    <a:p>
                      <a:pPr algn="r" rtl="0" fontAlgn="ctr"/>
                      <a:r>
                        <a:rPr lang="en-IN" sz="1800" u="none" strike="noStrike">
                          <a:effectLst/>
                          <a:latin typeface="+mn-lt"/>
                        </a:rPr>
                        <a:t>(C)</a:t>
                      </a:r>
                      <a:endParaRPr lang="en-IN" sz="1800" b="0" i="0" u="none" strike="noStrike">
                        <a:solidFill>
                          <a:srgbClr val="000000"/>
                        </a:solidFill>
                        <a:effectLst/>
                        <a:latin typeface="+mn-lt"/>
                      </a:endParaRPr>
                    </a:p>
                  </a:txBody>
                  <a:tcPr marL="45720" marR="45720" anchor="ctr"/>
                </a:tc>
                <a:tc>
                  <a:txBody>
                    <a:bodyPr/>
                    <a:lstStyle/>
                    <a:p>
                      <a:pPr algn="r" rtl="0" fontAlgn="ctr"/>
                      <a:r>
                        <a:rPr lang="en-IN" sz="1800" u="none" strike="noStrike" dirty="0">
                          <a:effectLst/>
                          <a:latin typeface="+mn-lt"/>
                        </a:rPr>
                        <a:t>1468</a:t>
                      </a:r>
                      <a:endParaRPr lang="en-IN" sz="1800" b="0" i="0" u="none" strike="noStrike" dirty="0">
                        <a:solidFill>
                          <a:srgbClr val="000000"/>
                        </a:solidFill>
                        <a:effectLst/>
                        <a:latin typeface="+mn-lt"/>
                      </a:endParaRPr>
                    </a:p>
                  </a:txBody>
                  <a:tcPr marL="45720" marR="45720" anchor="ctr"/>
                </a:tc>
                <a:extLst>
                  <a:ext uri="{0D108BD9-81ED-4DB2-BD59-A6C34878D82A}">
                    <a16:rowId xmlns:a16="http://schemas.microsoft.com/office/drawing/2014/main" val="1228719263"/>
                  </a:ext>
                </a:extLst>
              </a:tr>
              <a:tr h="0">
                <a:tc>
                  <a:txBody>
                    <a:bodyPr/>
                    <a:lstStyle/>
                    <a:p>
                      <a:pPr marL="84138" indent="0" algn="just" defTabSz="914400" rtl="0" eaLnBrk="1" fontAlgn="ctr" latinLnBrk="0" hangingPunct="1"/>
                      <a:r>
                        <a:rPr lang="en-IN" sz="1800" u="none" strike="noStrike" kern="1200" dirty="0">
                          <a:solidFill>
                            <a:schemeClr val="tx1"/>
                          </a:solidFill>
                          <a:effectLst/>
                          <a:latin typeface="+mn-lt"/>
                          <a:ea typeface="+mn-ea"/>
                          <a:cs typeface="+mn-cs"/>
                        </a:rPr>
                        <a:t>Total quantity of coal consumed or sold or both for Coal Gasification or Coal Liquefaction during the year – G11 Grade (MT)</a:t>
                      </a:r>
                    </a:p>
                  </a:txBody>
                  <a:tcPr marL="45720" marR="45720" anchor="ctr"/>
                </a:tc>
                <a:tc>
                  <a:txBody>
                    <a:bodyPr/>
                    <a:lstStyle/>
                    <a:p>
                      <a:pPr algn="r" rtl="0" fontAlgn="ctr"/>
                      <a:r>
                        <a:rPr lang="en-IN" sz="1800" u="none" strike="noStrike">
                          <a:effectLst/>
                          <a:latin typeface="+mn-lt"/>
                        </a:rPr>
                        <a:t>(D)</a:t>
                      </a:r>
                      <a:endParaRPr lang="en-IN" sz="1800" b="0" i="0" u="none" strike="noStrike">
                        <a:solidFill>
                          <a:srgbClr val="000000"/>
                        </a:solidFill>
                        <a:effectLst/>
                        <a:latin typeface="+mn-lt"/>
                      </a:endParaRPr>
                    </a:p>
                  </a:txBody>
                  <a:tcPr marL="45720" marR="45720" anchor="ctr"/>
                </a:tc>
                <a:tc>
                  <a:txBody>
                    <a:bodyPr/>
                    <a:lstStyle/>
                    <a:p>
                      <a:pPr algn="r" rtl="0" fontAlgn="ctr"/>
                      <a:r>
                        <a:rPr lang="en-IN" sz="1800" u="none" strike="noStrike">
                          <a:effectLst/>
                          <a:latin typeface="+mn-lt"/>
                        </a:rPr>
                        <a:t>2</a:t>
                      </a:r>
                      <a:endParaRPr lang="en-IN" sz="1800" b="0" i="0" u="none" strike="noStrike">
                        <a:solidFill>
                          <a:srgbClr val="000000"/>
                        </a:solidFill>
                        <a:effectLst/>
                        <a:latin typeface="+mn-lt"/>
                      </a:endParaRPr>
                    </a:p>
                  </a:txBody>
                  <a:tcPr marL="45720" marR="45720" anchor="ctr"/>
                </a:tc>
                <a:extLst>
                  <a:ext uri="{0D108BD9-81ED-4DB2-BD59-A6C34878D82A}">
                    <a16:rowId xmlns:a16="http://schemas.microsoft.com/office/drawing/2014/main" val="357592572"/>
                  </a:ext>
                </a:extLst>
              </a:tr>
              <a:tr h="0">
                <a:tc>
                  <a:txBody>
                    <a:bodyPr/>
                    <a:lstStyle/>
                    <a:p>
                      <a:pPr marL="84138" indent="0" algn="just" defTabSz="914400" rtl="0" eaLnBrk="1" fontAlgn="ctr" latinLnBrk="0" hangingPunct="1"/>
                      <a:r>
                        <a:rPr lang="en-IN" sz="1800" u="none" strike="noStrike" kern="1200" dirty="0">
                          <a:solidFill>
                            <a:schemeClr val="tx1"/>
                          </a:solidFill>
                          <a:effectLst/>
                          <a:latin typeface="+mn-lt"/>
                          <a:ea typeface="+mn-ea"/>
                          <a:cs typeface="+mn-cs"/>
                        </a:rPr>
                        <a:t>Quantity of coal consumed or sold or both for Coal Gasification or Coal Liquefaction as % of Scheduled Coal Production (%)</a:t>
                      </a:r>
                    </a:p>
                  </a:txBody>
                  <a:tcPr marL="45720" marR="45720" anchor="ctr"/>
                </a:tc>
                <a:tc>
                  <a:txBody>
                    <a:bodyPr/>
                    <a:lstStyle/>
                    <a:p>
                      <a:pPr algn="r" fontAlgn="ctr"/>
                      <a:r>
                        <a:rPr lang="en-IN" sz="1800" u="none" strike="noStrike">
                          <a:effectLst/>
                          <a:latin typeface="+mn-lt"/>
                        </a:rPr>
                        <a:t>(D/B)</a:t>
                      </a:r>
                      <a:endParaRPr lang="en-IN" sz="1800" b="0" i="0" u="none" strike="noStrike">
                        <a:solidFill>
                          <a:srgbClr val="000000"/>
                        </a:solidFill>
                        <a:effectLst/>
                        <a:latin typeface="+mn-lt"/>
                      </a:endParaRPr>
                    </a:p>
                  </a:txBody>
                  <a:tcPr marL="45720" marR="45720" anchor="ctr"/>
                </a:tc>
                <a:tc>
                  <a:txBody>
                    <a:bodyPr/>
                    <a:lstStyle/>
                    <a:p>
                      <a:pPr algn="r" rtl="0" fontAlgn="ctr"/>
                      <a:r>
                        <a:rPr lang="en-IN" sz="1800" u="none" strike="noStrike">
                          <a:effectLst/>
                          <a:latin typeface="+mn-lt"/>
                        </a:rPr>
                        <a:t>13.33%</a:t>
                      </a:r>
                      <a:endParaRPr lang="en-IN" sz="1800" b="0" i="0" u="none" strike="noStrike">
                        <a:solidFill>
                          <a:srgbClr val="000000"/>
                        </a:solidFill>
                        <a:effectLst/>
                        <a:latin typeface="+mn-lt"/>
                      </a:endParaRPr>
                    </a:p>
                  </a:txBody>
                  <a:tcPr marL="45720" marR="45720" anchor="ctr"/>
                </a:tc>
                <a:extLst>
                  <a:ext uri="{0D108BD9-81ED-4DB2-BD59-A6C34878D82A}">
                    <a16:rowId xmlns:a16="http://schemas.microsoft.com/office/drawing/2014/main" val="3741926542"/>
                  </a:ext>
                </a:extLst>
              </a:tr>
              <a:tr h="0">
                <a:tc>
                  <a:txBody>
                    <a:bodyPr/>
                    <a:lstStyle/>
                    <a:p>
                      <a:pPr marL="84138" indent="0" algn="just" defTabSz="914400" rtl="0" eaLnBrk="1" fontAlgn="ctr" latinLnBrk="0" hangingPunct="1"/>
                      <a:r>
                        <a:rPr lang="en-IN" sz="1800" u="none" strike="noStrike" kern="1200" dirty="0">
                          <a:solidFill>
                            <a:schemeClr val="tx1"/>
                          </a:solidFill>
                          <a:effectLst/>
                          <a:latin typeface="+mn-lt"/>
                          <a:ea typeface="+mn-ea"/>
                          <a:cs typeface="+mn-cs"/>
                        </a:rPr>
                        <a:t>Rebate in Final Offer applicable for total quantity of coal consumed or sold or both for Coal Gasification or Coal Liquefaction during the year</a:t>
                      </a:r>
                    </a:p>
                  </a:txBody>
                  <a:tcPr marL="45720" marR="45720" anchor="ctr"/>
                </a:tc>
                <a:tc>
                  <a:txBody>
                    <a:bodyPr/>
                    <a:lstStyle/>
                    <a:p>
                      <a:pPr algn="r" rtl="0" fontAlgn="ctr"/>
                      <a:r>
                        <a:rPr lang="en-IN" sz="1800" u="none" strike="noStrike">
                          <a:effectLst/>
                          <a:latin typeface="+mn-lt"/>
                        </a:rPr>
                        <a:t>(E)</a:t>
                      </a:r>
                      <a:endParaRPr lang="en-IN" sz="1800" b="0" i="0" u="none" strike="noStrike">
                        <a:solidFill>
                          <a:srgbClr val="000000"/>
                        </a:solidFill>
                        <a:effectLst/>
                        <a:latin typeface="+mn-lt"/>
                      </a:endParaRPr>
                    </a:p>
                  </a:txBody>
                  <a:tcPr marL="45720" marR="45720" anchor="ctr"/>
                </a:tc>
                <a:tc>
                  <a:txBody>
                    <a:bodyPr/>
                    <a:lstStyle/>
                    <a:p>
                      <a:pPr algn="r" rtl="0" fontAlgn="ctr"/>
                      <a:r>
                        <a:rPr lang="en-IN" sz="1800" u="none" strike="noStrike">
                          <a:effectLst/>
                          <a:latin typeface="+mn-lt"/>
                        </a:rPr>
                        <a:t>20%</a:t>
                      </a:r>
                      <a:endParaRPr lang="en-IN" sz="1800" b="0" i="0" u="none" strike="noStrike">
                        <a:solidFill>
                          <a:srgbClr val="000000"/>
                        </a:solidFill>
                        <a:effectLst/>
                        <a:latin typeface="+mn-lt"/>
                      </a:endParaRPr>
                    </a:p>
                  </a:txBody>
                  <a:tcPr marL="45720" marR="45720" anchor="ctr"/>
                </a:tc>
                <a:extLst>
                  <a:ext uri="{0D108BD9-81ED-4DB2-BD59-A6C34878D82A}">
                    <a16:rowId xmlns:a16="http://schemas.microsoft.com/office/drawing/2014/main" val="3772800083"/>
                  </a:ext>
                </a:extLst>
              </a:tr>
              <a:tr h="0">
                <a:tc>
                  <a:txBody>
                    <a:bodyPr/>
                    <a:lstStyle/>
                    <a:p>
                      <a:pPr marL="84138" indent="0" algn="just" defTabSz="914400" rtl="0" eaLnBrk="1" fontAlgn="ctr" latinLnBrk="0" hangingPunct="1"/>
                      <a:r>
                        <a:rPr lang="en-IN" sz="1800" u="none" strike="noStrike" kern="1200" dirty="0">
                          <a:solidFill>
                            <a:schemeClr val="tx1"/>
                          </a:solidFill>
                          <a:effectLst/>
                          <a:latin typeface="+mn-lt"/>
                          <a:ea typeface="+mn-ea"/>
                          <a:cs typeface="+mn-cs"/>
                        </a:rPr>
                        <a:t>Revenue share payable for the year for quantity of coal consumed or sold or both for Coal Gasification or Coal Liquefaction - calculated in accordance with provisions of Tender Document (Rs. Crore)</a:t>
                      </a:r>
                    </a:p>
                  </a:txBody>
                  <a:tcPr marL="45720" marR="45720" anchor="ctr"/>
                </a:tc>
                <a:tc>
                  <a:txBody>
                    <a:bodyPr/>
                    <a:lstStyle/>
                    <a:p>
                      <a:pPr algn="r" rtl="0" fontAlgn="ctr"/>
                      <a:r>
                        <a:rPr lang="en-IN" sz="1800" u="none" strike="noStrike">
                          <a:effectLst/>
                          <a:latin typeface="+mn-lt"/>
                        </a:rPr>
                        <a:t>(F)</a:t>
                      </a:r>
                      <a:endParaRPr lang="en-IN" sz="1800" b="0" i="0" u="none" strike="noStrike">
                        <a:solidFill>
                          <a:srgbClr val="000000"/>
                        </a:solidFill>
                        <a:effectLst/>
                        <a:latin typeface="+mn-lt"/>
                      </a:endParaRPr>
                    </a:p>
                  </a:txBody>
                  <a:tcPr marL="45720" marR="45720" anchor="ctr"/>
                </a:tc>
                <a:tc>
                  <a:txBody>
                    <a:bodyPr/>
                    <a:lstStyle/>
                    <a:p>
                      <a:pPr algn="r" rtl="0" fontAlgn="ctr"/>
                      <a:r>
                        <a:rPr lang="en-IN" sz="1800" u="none" strike="noStrike" dirty="0">
                          <a:effectLst/>
                          <a:latin typeface="+mn-lt"/>
                        </a:rPr>
                        <a:t>30</a:t>
                      </a:r>
                      <a:endParaRPr lang="en-IN" sz="1800" b="0" i="0" u="none" strike="noStrike" dirty="0">
                        <a:solidFill>
                          <a:srgbClr val="000000"/>
                        </a:solidFill>
                        <a:effectLst/>
                        <a:latin typeface="+mn-lt"/>
                      </a:endParaRPr>
                    </a:p>
                  </a:txBody>
                  <a:tcPr marL="45720" marR="45720" anchor="ctr"/>
                </a:tc>
                <a:extLst>
                  <a:ext uri="{0D108BD9-81ED-4DB2-BD59-A6C34878D82A}">
                    <a16:rowId xmlns:a16="http://schemas.microsoft.com/office/drawing/2014/main" val="3529137680"/>
                  </a:ext>
                </a:extLst>
              </a:tr>
              <a:tr h="0">
                <a:tc>
                  <a:txBody>
                    <a:bodyPr/>
                    <a:lstStyle/>
                    <a:p>
                      <a:pPr marL="84138" indent="0" algn="just" defTabSz="914400" rtl="0" eaLnBrk="1" fontAlgn="ctr" latinLnBrk="0" hangingPunct="1"/>
                      <a:r>
                        <a:rPr lang="en-IN" sz="1800" b="1" u="none" strike="noStrike" kern="1200" dirty="0">
                          <a:solidFill>
                            <a:schemeClr val="tx1"/>
                          </a:solidFill>
                          <a:effectLst/>
                          <a:latin typeface="+mn-lt"/>
                          <a:ea typeface="+mn-ea"/>
                          <a:cs typeface="+mn-cs"/>
                        </a:rPr>
                        <a:t>Applicable revenue share payable for the year for quantity of coal consumed or sold or both for Coal Gasification or Coal Liquefaction after considering the incentive for Coal Gasification or Coal Liquefaction of coal (Rs. Crore)</a:t>
                      </a:r>
                    </a:p>
                  </a:txBody>
                  <a:tcPr marL="45720" marR="45720" anchor="ctr"/>
                </a:tc>
                <a:tc>
                  <a:txBody>
                    <a:bodyPr/>
                    <a:lstStyle/>
                    <a:p>
                      <a:pPr algn="r" rtl="0" fontAlgn="ctr"/>
                      <a:r>
                        <a:rPr lang="en-IN" sz="1800" b="1" u="none" strike="noStrike">
                          <a:effectLst/>
                          <a:latin typeface="+mn-lt"/>
                        </a:rPr>
                        <a:t>(F x (1-E))</a:t>
                      </a:r>
                      <a:endParaRPr lang="en-IN" sz="1800" b="1" i="0" u="none" strike="noStrike">
                        <a:solidFill>
                          <a:srgbClr val="000000"/>
                        </a:solidFill>
                        <a:effectLst/>
                        <a:latin typeface="+mn-lt"/>
                      </a:endParaRPr>
                    </a:p>
                  </a:txBody>
                  <a:tcPr marL="45720" marR="45720" anchor="ctr"/>
                </a:tc>
                <a:tc>
                  <a:txBody>
                    <a:bodyPr/>
                    <a:lstStyle/>
                    <a:p>
                      <a:pPr algn="r" rtl="0" fontAlgn="ctr"/>
                      <a:r>
                        <a:rPr lang="en-IN" sz="1800" b="1" u="none" strike="noStrike" dirty="0">
                          <a:effectLst/>
                          <a:latin typeface="+mn-lt"/>
                        </a:rPr>
                        <a:t>24</a:t>
                      </a:r>
                      <a:endParaRPr lang="en-IN" sz="1800" b="1" i="0" u="none" strike="noStrike" dirty="0">
                        <a:solidFill>
                          <a:srgbClr val="000000"/>
                        </a:solidFill>
                        <a:effectLst/>
                        <a:latin typeface="+mn-lt"/>
                      </a:endParaRPr>
                    </a:p>
                  </a:txBody>
                  <a:tcPr marL="45720" marR="45720" anchor="ctr"/>
                </a:tc>
                <a:extLst>
                  <a:ext uri="{0D108BD9-81ED-4DB2-BD59-A6C34878D82A}">
                    <a16:rowId xmlns:a16="http://schemas.microsoft.com/office/drawing/2014/main" val="2831403064"/>
                  </a:ext>
                </a:extLst>
              </a:tr>
            </a:tbl>
          </a:graphicData>
        </a:graphic>
      </p:graphicFrame>
      <p:sp>
        <p:nvSpPr>
          <p:cNvPr id="5" name="Flowchart: Summing Junction 4">
            <a:hlinkClick r:id="rId2" action="ppaction://hlinksldjump"/>
            <a:extLst>
              <a:ext uri="{FF2B5EF4-FFF2-40B4-BE49-F238E27FC236}">
                <a16:creationId xmlns:a16="http://schemas.microsoft.com/office/drawing/2014/main" id="{C6F87700-CD38-4BE9-A4A7-4CBA518148FA}"/>
              </a:ext>
            </a:extLst>
          </p:cNvPr>
          <p:cNvSpPr/>
          <p:nvPr/>
        </p:nvSpPr>
        <p:spPr>
          <a:xfrm>
            <a:off x="7956376" y="6670634"/>
            <a:ext cx="250809" cy="214750"/>
          </a:xfrm>
          <a:prstGeom prst="flowChartSummingJunction">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1932500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49" y="-99392"/>
            <a:ext cx="8407847" cy="1325563"/>
          </a:xfrm>
        </p:spPr>
        <p:txBody>
          <a:bodyPr/>
          <a:lstStyle/>
          <a:p>
            <a:r>
              <a:rPr lang="en-IN" b="1" dirty="0"/>
              <a:t>Mines on Offer – 67 mines</a:t>
            </a:r>
          </a:p>
        </p:txBody>
      </p:sp>
      <p:graphicFrame>
        <p:nvGraphicFramePr>
          <p:cNvPr id="4" name="Table 3">
            <a:extLst>
              <a:ext uri="{FF2B5EF4-FFF2-40B4-BE49-F238E27FC236}">
                <a16:creationId xmlns:a16="http://schemas.microsoft.com/office/drawing/2014/main" id="{632ABB20-2BF3-4ED5-93F8-CD77D931355A}"/>
              </a:ext>
            </a:extLst>
          </p:cNvPr>
          <p:cNvGraphicFramePr>
            <a:graphicFrameLocks noGrp="1"/>
          </p:cNvGraphicFramePr>
          <p:nvPr>
            <p:extLst>
              <p:ext uri="{D42A27DB-BD31-4B8C-83A1-F6EECF244321}">
                <p14:modId xmlns:p14="http://schemas.microsoft.com/office/powerpoint/2010/main" val="1354140493"/>
              </p:ext>
            </p:extLst>
          </p:nvPr>
        </p:nvGraphicFramePr>
        <p:xfrm>
          <a:off x="368078" y="980728"/>
          <a:ext cx="8407843" cy="2883213"/>
        </p:xfrm>
        <a:graphic>
          <a:graphicData uri="http://schemas.openxmlformats.org/drawingml/2006/table">
            <a:tbl>
              <a:tblPr/>
              <a:tblGrid>
                <a:gridCol w="1928405">
                  <a:extLst>
                    <a:ext uri="{9D8B030D-6E8A-4147-A177-3AD203B41FA5}">
                      <a16:colId xmlns:a16="http://schemas.microsoft.com/office/drawing/2014/main" val="4046704009"/>
                    </a:ext>
                  </a:extLst>
                </a:gridCol>
                <a:gridCol w="925634">
                  <a:extLst>
                    <a:ext uri="{9D8B030D-6E8A-4147-A177-3AD203B41FA5}">
                      <a16:colId xmlns:a16="http://schemas.microsoft.com/office/drawing/2014/main" val="61701812"/>
                    </a:ext>
                  </a:extLst>
                </a:gridCol>
                <a:gridCol w="925634">
                  <a:extLst>
                    <a:ext uri="{9D8B030D-6E8A-4147-A177-3AD203B41FA5}">
                      <a16:colId xmlns:a16="http://schemas.microsoft.com/office/drawing/2014/main" val="3157247414"/>
                    </a:ext>
                  </a:extLst>
                </a:gridCol>
                <a:gridCol w="925634">
                  <a:extLst>
                    <a:ext uri="{9D8B030D-6E8A-4147-A177-3AD203B41FA5}">
                      <a16:colId xmlns:a16="http://schemas.microsoft.com/office/drawing/2014/main" val="984764573"/>
                    </a:ext>
                  </a:extLst>
                </a:gridCol>
                <a:gridCol w="925634">
                  <a:extLst>
                    <a:ext uri="{9D8B030D-6E8A-4147-A177-3AD203B41FA5}">
                      <a16:colId xmlns:a16="http://schemas.microsoft.com/office/drawing/2014/main" val="2522895811"/>
                    </a:ext>
                  </a:extLst>
                </a:gridCol>
                <a:gridCol w="925634">
                  <a:extLst>
                    <a:ext uri="{9D8B030D-6E8A-4147-A177-3AD203B41FA5}">
                      <a16:colId xmlns:a16="http://schemas.microsoft.com/office/drawing/2014/main" val="1579319637"/>
                    </a:ext>
                  </a:extLst>
                </a:gridCol>
                <a:gridCol w="925634">
                  <a:extLst>
                    <a:ext uri="{9D8B030D-6E8A-4147-A177-3AD203B41FA5}">
                      <a16:colId xmlns:a16="http://schemas.microsoft.com/office/drawing/2014/main" val="1915949837"/>
                    </a:ext>
                  </a:extLst>
                </a:gridCol>
                <a:gridCol w="925634">
                  <a:extLst>
                    <a:ext uri="{9D8B030D-6E8A-4147-A177-3AD203B41FA5}">
                      <a16:colId xmlns:a16="http://schemas.microsoft.com/office/drawing/2014/main" val="2953874435"/>
                    </a:ext>
                  </a:extLst>
                </a:gridCol>
              </a:tblGrid>
              <a:tr h="241029">
                <a:tc rowSpan="2">
                  <a:txBody>
                    <a:bodyPr/>
                    <a:lstStyle/>
                    <a:p>
                      <a:pPr algn="l" fontAlgn="ctr"/>
                      <a:r>
                        <a:rPr lang="en-IN" sz="1800" b="1" i="0" u="none" strike="noStrike" dirty="0">
                          <a:solidFill>
                            <a:srgbClr val="000000"/>
                          </a:solidFill>
                          <a:effectLst/>
                          <a:latin typeface="Calibri" panose="020F0502020204030204" pitchFamily="34" charset="0"/>
                        </a:rPr>
                        <a:t>State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rowSpan="2">
                  <a:txBody>
                    <a:bodyPr/>
                    <a:lstStyle/>
                    <a:p>
                      <a:pPr algn="ctr" fontAlgn="ctr"/>
                      <a:r>
                        <a:rPr lang="en-IN" sz="1800" b="1" i="0" u="none" strike="noStrike">
                          <a:solidFill>
                            <a:srgbClr val="000000"/>
                          </a:solidFill>
                          <a:effectLst/>
                          <a:latin typeface="Calibri" panose="020F0502020204030204" pitchFamily="34" charset="0"/>
                        </a:rPr>
                        <a:t>Total Mines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gridSpan="2">
                  <a:txBody>
                    <a:bodyPr/>
                    <a:lstStyle/>
                    <a:p>
                      <a:pPr algn="ctr" fontAlgn="ctr"/>
                      <a:r>
                        <a:rPr lang="en-IN" sz="1800" b="1" i="0" u="none" strike="noStrike">
                          <a:solidFill>
                            <a:srgbClr val="000000"/>
                          </a:solidFill>
                          <a:effectLst/>
                          <a:latin typeface="Calibri" panose="020F0502020204030204" pitchFamily="34" charset="0"/>
                        </a:rPr>
                        <a:t>Mines under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hMerge="1">
                  <a:txBody>
                    <a:bodyPr/>
                    <a:lstStyle/>
                    <a:p>
                      <a:endParaRPr lang="en-IN"/>
                    </a:p>
                  </a:txBody>
                  <a:tcPr/>
                </a:tc>
                <a:tc gridSpan="2">
                  <a:txBody>
                    <a:bodyPr/>
                    <a:lstStyle/>
                    <a:p>
                      <a:pPr algn="ctr" fontAlgn="ctr"/>
                      <a:r>
                        <a:rPr lang="en-IN" sz="1800" b="1" i="0" u="none" strike="noStrike">
                          <a:solidFill>
                            <a:srgbClr val="000000"/>
                          </a:solidFill>
                          <a:effectLst/>
                          <a:latin typeface="Calibri" panose="020F0502020204030204" pitchFamily="34" charset="0"/>
                        </a:rPr>
                        <a:t>Type of Coal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hMerge="1">
                  <a:txBody>
                    <a:bodyPr/>
                    <a:lstStyle/>
                    <a:p>
                      <a:endParaRPr lang="en-IN"/>
                    </a:p>
                  </a:txBody>
                  <a:tcPr/>
                </a:tc>
                <a:tc gridSpan="2">
                  <a:txBody>
                    <a:bodyPr/>
                    <a:lstStyle/>
                    <a:p>
                      <a:pPr algn="ctr" fontAlgn="ctr"/>
                      <a:r>
                        <a:rPr lang="en-IN" sz="1800" b="1" i="0" u="none" strike="noStrike">
                          <a:solidFill>
                            <a:srgbClr val="000000"/>
                          </a:solidFill>
                          <a:effectLst/>
                          <a:latin typeface="Calibri" panose="020F0502020204030204" pitchFamily="34" charset="0"/>
                        </a:rPr>
                        <a:t>Exploration Status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hMerge="1">
                  <a:txBody>
                    <a:bodyPr/>
                    <a:lstStyle/>
                    <a:p>
                      <a:endParaRPr lang="en-IN"/>
                    </a:p>
                  </a:txBody>
                  <a:tcPr/>
                </a:tc>
                <a:extLst>
                  <a:ext uri="{0D108BD9-81ED-4DB2-BD59-A6C34878D82A}">
                    <a16:rowId xmlns:a16="http://schemas.microsoft.com/office/drawing/2014/main" val="2593383398"/>
                  </a:ext>
                </a:extLst>
              </a:tr>
              <a:tr h="688653">
                <a:tc vMerge="1">
                  <a:txBody>
                    <a:bodyPr/>
                    <a:lstStyle/>
                    <a:p>
                      <a:endParaRPr lang="en-IN"/>
                    </a:p>
                  </a:txBody>
                  <a:tcPr/>
                </a:tc>
                <a:tc vMerge="1">
                  <a:txBody>
                    <a:bodyPr/>
                    <a:lstStyle/>
                    <a:p>
                      <a:endParaRPr lang="en-IN"/>
                    </a:p>
                  </a:txBody>
                  <a:tcPr/>
                </a:tc>
                <a:tc>
                  <a:txBody>
                    <a:bodyPr/>
                    <a:lstStyle/>
                    <a:p>
                      <a:pPr algn="ctr" fontAlgn="ctr"/>
                      <a:r>
                        <a:rPr lang="en-IN" sz="1800" b="1" i="0" u="none" strike="noStrike" dirty="0">
                          <a:solidFill>
                            <a:srgbClr val="000000"/>
                          </a:solidFill>
                          <a:effectLst/>
                          <a:latin typeface="Calibri" panose="020F0502020204030204" pitchFamily="34" charset="0"/>
                        </a:rPr>
                        <a:t>CM(SP) Act, 2015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fontAlgn="ctr"/>
                      <a:r>
                        <a:rPr lang="en-IN" sz="1800" b="1" i="0" u="none" strike="noStrike" dirty="0">
                          <a:solidFill>
                            <a:srgbClr val="000000"/>
                          </a:solidFill>
                          <a:effectLst/>
                          <a:latin typeface="Calibri" panose="020F0502020204030204" pitchFamily="34" charset="0"/>
                        </a:rPr>
                        <a:t>MMDR Act, 1957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fontAlgn="ctr"/>
                      <a:r>
                        <a:rPr lang="en-IN" sz="1800" b="1" i="0" u="none" strike="noStrike" dirty="0">
                          <a:solidFill>
                            <a:srgbClr val="000000"/>
                          </a:solidFill>
                          <a:effectLst/>
                          <a:latin typeface="Calibri" panose="020F0502020204030204" pitchFamily="34" charset="0"/>
                        </a:rPr>
                        <a:t>Coking</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fontAlgn="ctr"/>
                      <a:r>
                        <a:rPr lang="en-IN" sz="1800" b="1" i="0" u="none" strike="noStrike" dirty="0">
                          <a:solidFill>
                            <a:srgbClr val="000000"/>
                          </a:solidFill>
                          <a:effectLst/>
                          <a:latin typeface="Calibri" panose="020F0502020204030204" pitchFamily="34" charset="0"/>
                        </a:rPr>
                        <a:t>Non-Coking</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fontAlgn="ctr"/>
                      <a:r>
                        <a:rPr lang="en-IN" sz="1800" b="1" i="0" u="none" strike="noStrike" dirty="0">
                          <a:solidFill>
                            <a:srgbClr val="000000"/>
                          </a:solidFill>
                          <a:effectLst/>
                          <a:latin typeface="Calibri" panose="020F0502020204030204" pitchFamily="34" charset="0"/>
                        </a:rPr>
                        <a:t>Fully Explored</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fontAlgn="ctr"/>
                      <a:r>
                        <a:rPr lang="en-IN" sz="1800" b="1" i="0" u="none" strike="noStrike" dirty="0">
                          <a:solidFill>
                            <a:srgbClr val="000000"/>
                          </a:solidFill>
                          <a:effectLst/>
                          <a:latin typeface="Calibri" panose="020F0502020204030204" pitchFamily="34" charset="0"/>
                        </a:rPr>
                        <a:t>Partially Explored</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1568471818"/>
                  </a:ext>
                </a:extLst>
              </a:tr>
              <a:tr h="229551">
                <a:tc>
                  <a:txBody>
                    <a:bodyPr/>
                    <a:lstStyle/>
                    <a:p>
                      <a:pPr algn="l" fontAlgn="ctr"/>
                      <a:r>
                        <a:rPr lang="en-IN" sz="1800" b="0" i="0" u="none" strike="noStrike">
                          <a:solidFill>
                            <a:srgbClr val="000000"/>
                          </a:solidFill>
                          <a:effectLst/>
                          <a:latin typeface="Calibri" panose="020F0502020204030204" pitchFamily="34" charset="0"/>
                        </a:rPr>
                        <a:t>JHARKHAND</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800" b="0" i="0" u="none" strike="noStrike" dirty="0">
                          <a:solidFill>
                            <a:srgbClr val="000000"/>
                          </a:solidFill>
                          <a:effectLst/>
                          <a:latin typeface="Calibri" panose="020F0502020204030204" pitchFamily="34" charset="0"/>
                        </a:rPr>
                        <a:t>16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800" b="0" i="0" u="none" strike="noStrike">
                          <a:solidFill>
                            <a:srgbClr val="000000"/>
                          </a:solidFill>
                          <a:effectLst/>
                          <a:latin typeface="Calibri" panose="020F0502020204030204" pitchFamily="34" charset="0"/>
                        </a:rPr>
                        <a:t>11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800" b="0" i="0" u="none" strike="noStrike">
                          <a:solidFill>
                            <a:srgbClr val="000000"/>
                          </a:solidFill>
                          <a:effectLst/>
                          <a:latin typeface="Calibri" panose="020F0502020204030204" pitchFamily="34" charset="0"/>
                        </a:rPr>
                        <a:t>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800" b="0" i="0" u="none" strike="noStrike">
                          <a:solidFill>
                            <a:srgbClr val="000000"/>
                          </a:solidFill>
                          <a:effectLst/>
                          <a:latin typeface="Calibri" panose="020F0502020204030204" pitchFamily="34" charset="0"/>
                        </a:rPr>
                        <a:t>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800" b="0" i="0" u="none" strike="noStrike" dirty="0">
                          <a:solidFill>
                            <a:srgbClr val="000000"/>
                          </a:solidFill>
                          <a:effectLst/>
                          <a:latin typeface="Calibri" panose="020F0502020204030204" pitchFamily="34" charset="0"/>
                        </a:rPr>
                        <a:t>12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800" b="0" i="0" u="none" strike="noStrike">
                          <a:solidFill>
                            <a:srgbClr val="000000"/>
                          </a:solidFill>
                          <a:effectLst/>
                          <a:latin typeface="Calibri" panose="020F0502020204030204" pitchFamily="34" charset="0"/>
                        </a:rPr>
                        <a:t>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800" b="0" i="0" u="none" strike="noStrike">
                          <a:solidFill>
                            <a:srgbClr val="000000"/>
                          </a:solidFill>
                          <a:effectLst/>
                          <a:latin typeface="Calibri" panose="020F0502020204030204" pitchFamily="34" charset="0"/>
                        </a:rPr>
                        <a:t>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36269722"/>
                  </a:ext>
                </a:extLst>
              </a:tr>
              <a:tr h="229551">
                <a:tc>
                  <a:txBody>
                    <a:bodyPr/>
                    <a:lstStyle/>
                    <a:p>
                      <a:pPr algn="l" fontAlgn="ctr"/>
                      <a:r>
                        <a:rPr lang="en-IN" sz="1800" b="0" i="0" u="none" strike="noStrike">
                          <a:solidFill>
                            <a:srgbClr val="000000"/>
                          </a:solidFill>
                          <a:effectLst/>
                          <a:latin typeface="Calibri" panose="020F0502020204030204" pitchFamily="34" charset="0"/>
                        </a:rPr>
                        <a:t>CHHATTISGARH</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800" b="0" i="0" u="none" strike="noStrike" dirty="0">
                          <a:solidFill>
                            <a:srgbClr val="000000"/>
                          </a:solidFill>
                          <a:effectLst/>
                          <a:latin typeface="Calibri" panose="020F0502020204030204" pitchFamily="34" charset="0"/>
                        </a:rPr>
                        <a:t>18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800" b="0" i="0" u="none" strike="noStrike">
                          <a:solidFill>
                            <a:srgbClr val="000000"/>
                          </a:solidFill>
                          <a:effectLst/>
                          <a:latin typeface="Calibri" panose="020F0502020204030204" pitchFamily="34" charset="0"/>
                        </a:rPr>
                        <a:t>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800" b="0" i="0" u="none" strike="noStrike">
                          <a:solidFill>
                            <a:srgbClr val="000000"/>
                          </a:solidFill>
                          <a:effectLst/>
                          <a:latin typeface="Calibri" panose="020F0502020204030204" pitchFamily="34" charset="0"/>
                        </a:rPr>
                        <a:t>14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800" b="0" i="0" u="none" strike="noStrike">
                          <a:solidFill>
                            <a:srgbClr val="000000"/>
                          </a:solidFill>
                          <a:effectLst/>
                          <a:latin typeface="Calibri" panose="020F0502020204030204" pitchFamily="34" charset="0"/>
                        </a:rPr>
                        <a: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800" b="0" i="0" u="none" strike="noStrike" dirty="0">
                          <a:solidFill>
                            <a:srgbClr val="000000"/>
                          </a:solidFill>
                          <a:effectLst/>
                          <a:latin typeface="Calibri" panose="020F0502020204030204" pitchFamily="34" charset="0"/>
                        </a:rPr>
                        <a:t>18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800" b="0" i="0" u="none" strike="noStrike">
                          <a:solidFill>
                            <a:srgbClr val="000000"/>
                          </a:solidFill>
                          <a:effectLst/>
                          <a:latin typeface="Calibri" panose="020F0502020204030204" pitchFamily="34" charset="0"/>
                        </a:rPr>
                        <a:t>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800" b="0" i="0" u="none" strike="noStrike">
                          <a:solidFill>
                            <a:srgbClr val="000000"/>
                          </a:solidFill>
                          <a:effectLst/>
                          <a:latin typeface="Calibri" panose="020F0502020204030204" pitchFamily="34" charset="0"/>
                        </a:rPr>
                        <a:t>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29134109"/>
                  </a:ext>
                </a:extLst>
              </a:tr>
              <a:tr h="229551">
                <a:tc>
                  <a:txBody>
                    <a:bodyPr/>
                    <a:lstStyle/>
                    <a:p>
                      <a:pPr algn="l" fontAlgn="ctr"/>
                      <a:r>
                        <a:rPr lang="en-IN" sz="1800" b="0" i="0" u="none" strike="noStrike">
                          <a:solidFill>
                            <a:srgbClr val="000000"/>
                          </a:solidFill>
                          <a:effectLst/>
                          <a:latin typeface="Calibri" panose="020F0502020204030204" pitchFamily="34" charset="0"/>
                        </a:rPr>
                        <a:t>ODISHA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800" b="0" i="0" u="none" strike="noStrike">
                          <a:solidFill>
                            <a:srgbClr val="000000"/>
                          </a:solidFill>
                          <a:effectLst/>
                          <a:latin typeface="Calibri" panose="020F0502020204030204" pitchFamily="34" charset="0"/>
                        </a:rPr>
                        <a:t>14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800" b="0" i="0" u="none" strike="noStrike">
                          <a:solidFill>
                            <a:srgbClr val="000000"/>
                          </a:solidFill>
                          <a:effectLst/>
                          <a:latin typeface="Calibri" panose="020F0502020204030204" pitchFamily="34" charset="0"/>
                        </a:rPr>
                        <a:t>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800" b="0" i="0" u="none" strike="noStrike">
                          <a:solidFill>
                            <a:srgbClr val="000000"/>
                          </a:solidFill>
                          <a:effectLst/>
                          <a:latin typeface="Calibri" panose="020F0502020204030204" pitchFamily="34" charset="0"/>
                        </a:rPr>
                        <a:t>10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800" b="0" i="0" u="none" strike="noStrike">
                          <a:solidFill>
                            <a:srgbClr val="000000"/>
                          </a:solidFill>
                          <a:effectLst/>
                          <a:latin typeface="Calibri" panose="020F0502020204030204" pitchFamily="34" charset="0"/>
                        </a:rPr>
                        <a: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800" b="0" i="0" u="none" strike="noStrike">
                          <a:solidFill>
                            <a:srgbClr val="000000"/>
                          </a:solidFill>
                          <a:effectLst/>
                          <a:latin typeface="Calibri" panose="020F0502020204030204" pitchFamily="34" charset="0"/>
                        </a:rPr>
                        <a:t>14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800" b="0" i="0" u="none" strike="noStrike" dirty="0">
                          <a:solidFill>
                            <a:srgbClr val="000000"/>
                          </a:solidFill>
                          <a:effectLst/>
                          <a:latin typeface="Calibri" panose="020F0502020204030204" pitchFamily="34" charset="0"/>
                        </a:rPr>
                        <a:t>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800" b="0" i="0" u="none" strike="noStrike">
                          <a:solidFill>
                            <a:srgbClr val="000000"/>
                          </a:solidFill>
                          <a:effectLst/>
                          <a:latin typeface="Calibri" panose="020F0502020204030204" pitchFamily="34" charset="0"/>
                        </a:rPr>
                        <a:t>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07707880"/>
                  </a:ext>
                </a:extLst>
              </a:tr>
              <a:tr h="229551">
                <a:tc>
                  <a:txBody>
                    <a:bodyPr/>
                    <a:lstStyle/>
                    <a:p>
                      <a:pPr algn="l" fontAlgn="ctr"/>
                      <a:r>
                        <a:rPr lang="en-IN" sz="1800" b="0" i="0" u="none" strike="noStrike">
                          <a:solidFill>
                            <a:srgbClr val="000000"/>
                          </a:solidFill>
                          <a:effectLst/>
                          <a:latin typeface="Calibri" panose="020F0502020204030204" pitchFamily="34" charset="0"/>
                        </a:rPr>
                        <a:t>MAHARASHTRA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800" b="0" i="0" u="none" strike="noStrike">
                          <a:solidFill>
                            <a:srgbClr val="000000"/>
                          </a:solidFill>
                          <a:effectLst/>
                          <a:latin typeface="Calibri" panose="020F0502020204030204" pitchFamily="34" charset="0"/>
                        </a:rPr>
                        <a:t>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800" b="0" i="0" u="none" strike="noStrike">
                          <a:solidFill>
                            <a:srgbClr val="000000"/>
                          </a:solidFill>
                          <a:effectLst/>
                          <a:latin typeface="Calibri" panose="020F0502020204030204" pitchFamily="34" charset="0"/>
                        </a:rPr>
                        <a:t>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800" b="0" i="0" u="none" strike="noStrike">
                          <a:solidFill>
                            <a:srgbClr val="000000"/>
                          </a:solidFill>
                          <a:effectLst/>
                          <a:latin typeface="Calibri" panose="020F0502020204030204" pitchFamily="34" charset="0"/>
                        </a:rPr>
                        <a:t>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800" b="0" i="0" u="none" strike="noStrike" dirty="0">
                          <a:solidFill>
                            <a:srgbClr val="000000"/>
                          </a:solidFill>
                          <a:effectLst/>
                          <a:latin typeface="Calibri" panose="020F0502020204030204" pitchFamily="34" charset="0"/>
                        </a:rPr>
                        <a: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800" b="0" i="0" u="none" strike="noStrike">
                          <a:solidFill>
                            <a:srgbClr val="000000"/>
                          </a:solidFill>
                          <a:effectLst/>
                          <a:latin typeface="Calibri" panose="020F0502020204030204" pitchFamily="34" charset="0"/>
                        </a:rPr>
                        <a:t>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800" b="0" i="0" u="none" strike="noStrike">
                          <a:solidFill>
                            <a:srgbClr val="000000"/>
                          </a:solidFill>
                          <a:effectLst/>
                          <a:latin typeface="Calibri" panose="020F0502020204030204" pitchFamily="34" charset="0"/>
                        </a:rPr>
                        <a:t>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800" b="0" i="0" u="none" strike="noStrike">
                          <a:solidFill>
                            <a:srgbClr val="000000"/>
                          </a:solidFill>
                          <a:effectLst/>
                          <a:latin typeface="Calibri" panose="020F0502020204030204" pitchFamily="34" charset="0"/>
                        </a:rPr>
                        <a:t>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80068959"/>
                  </a:ext>
                </a:extLst>
              </a:tr>
              <a:tr h="229551">
                <a:tc>
                  <a:txBody>
                    <a:bodyPr/>
                    <a:lstStyle/>
                    <a:p>
                      <a:pPr algn="l" fontAlgn="ctr"/>
                      <a:r>
                        <a:rPr lang="en-IN" sz="1800" b="0" i="0" u="none" strike="noStrike">
                          <a:solidFill>
                            <a:srgbClr val="000000"/>
                          </a:solidFill>
                          <a:effectLst/>
                          <a:latin typeface="Calibri" panose="020F0502020204030204" pitchFamily="34" charset="0"/>
                        </a:rPr>
                        <a:t>MADHYA PRADESH</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800" b="0" i="0" u="none" strike="noStrike">
                          <a:solidFill>
                            <a:srgbClr val="000000"/>
                          </a:solidFill>
                          <a:effectLst/>
                          <a:latin typeface="Calibri" panose="020F0502020204030204" pitchFamily="34" charset="0"/>
                        </a:rPr>
                        <a:t>10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800" b="0" i="0" u="none" strike="noStrike">
                          <a:solidFill>
                            <a:srgbClr val="000000"/>
                          </a:solidFill>
                          <a:effectLst/>
                          <a:latin typeface="Calibri" panose="020F0502020204030204" pitchFamily="34" charset="0"/>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800" b="0" i="0" u="none" strike="noStrike" dirty="0">
                          <a:solidFill>
                            <a:srgbClr val="000000"/>
                          </a:solidFill>
                          <a:effectLst/>
                          <a:latin typeface="Calibri" panose="020F0502020204030204" pitchFamily="34" charset="0"/>
                        </a:rPr>
                        <a:t>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800" b="0" i="0" u="none" strike="noStrike" dirty="0">
                          <a:solidFill>
                            <a:srgbClr val="000000"/>
                          </a:solidFill>
                          <a:effectLst/>
                          <a:latin typeface="Calibri" panose="020F0502020204030204" pitchFamily="34" charset="0"/>
                        </a:rPr>
                        <a:t>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800" b="0" i="0" u="none" strike="noStrike" dirty="0">
                          <a:solidFill>
                            <a:srgbClr val="000000"/>
                          </a:solidFill>
                          <a:effectLst/>
                          <a:latin typeface="Calibri" panose="020F0502020204030204" pitchFamily="34" charset="0"/>
                        </a:rPr>
                        <a:t>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800" b="0" i="0" u="none" strike="noStrike" dirty="0">
                          <a:solidFill>
                            <a:srgbClr val="000000"/>
                          </a:solidFill>
                          <a:effectLst/>
                          <a:latin typeface="Calibri" panose="020F0502020204030204" pitchFamily="34" charset="0"/>
                        </a:rPr>
                        <a:t>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800" b="0" i="0" u="none" strike="noStrike" dirty="0">
                          <a:solidFill>
                            <a:srgbClr val="000000"/>
                          </a:solidFill>
                          <a:effectLst/>
                          <a:latin typeface="Calibri" panose="020F0502020204030204" pitchFamily="34" charset="0"/>
                        </a:rPr>
                        <a:t>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79954836"/>
                  </a:ext>
                </a:extLst>
              </a:tr>
              <a:tr h="229551">
                <a:tc>
                  <a:txBody>
                    <a:bodyPr/>
                    <a:lstStyle/>
                    <a:p>
                      <a:pPr algn="l" fontAlgn="ctr"/>
                      <a:r>
                        <a:rPr lang="en-IN" sz="1800" b="0" i="0" u="none" strike="noStrike">
                          <a:solidFill>
                            <a:srgbClr val="000000"/>
                          </a:solidFill>
                          <a:effectLst/>
                          <a:latin typeface="Calibri" panose="020F0502020204030204" pitchFamily="34" charset="0"/>
                        </a:rPr>
                        <a:t>ANDHRA PRADESH</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800" b="0" i="0" u="none" strike="noStrike">
                          <a:solidFill>
                            <a:srgbClr val="000000"/>
                          </a:solidFill>
                          <a:effectLst/>
                          <a:latin typeface="Calibri" panose="020F0502020204030204" pitchFamily="34" charset="0"/>
                        </a:rPr>
                        <a:t>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800" b="0" i="0" u="none" strike="noStrike">
                          <a:solidFill>
                            <a:srgbClr val="000000"/>
                          </a:solidFill>
                          <a:effectLst/>
                          <a:latin typeface="Calibri" panose="020F0502020204030204" pitchFamily="34" charset="0"/>
                        </a:rPr>
                        <a: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800" b="0" i="0" u="none" strike="noStrike">
                          <a:solidFill>
                            <a:srgbClr val="000000"/>
                          </a:solidFill>
                          <a:effectLst/>
                          <a:latin typeface="Calibri" panose="020F0502020204030204" pitchFamily="34" charset="0"/>
                        </a:rPr>
                        <a:t>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800" b="0" i="0" u="none" strike="noStrike">
                          <a:solidFill>
                            <a:srgbClr val="000000"/>
                          </a:solidFill>
                          <a:effectLst/>
                          <a:latin typeface="Calibri" panose="020F0502020204030204" pitchFamily="34" charset="0"/>
                        </a:rPr>
                        <a: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800" b="0" i="0" u="none" strike="noStrike">
                          <a:solidFill>
                            <a:srgbClr val="000000"/>
                          </a:solidFill>
                          <a:effectLst/>
                          <a:latin typeface="Calibri" panose="020F0502020204030204" pitchFamily="34" charset="0"/>
                        </a:rPr>
                        <a:t>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800" b="0" i="0" u="none" strike="noStrike" dirty="0">
                          <a:solidFill>
                            <a:srgbClr val="000000"/>
                          </a:solidFill>
                          <a:effectLst/>
                          <a:latin typeface="Calibri" panose="020F0502020204030204" pitchFamily="34" charset="0"/>
                        </a:rPr>
                        <a:t>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800" b="0" i="0" u="none" strike="noStrike" dirty="0">
                          <a:solidFill>
                            <a:srgbClr val="000000"/>
                          </a:solidFill>
                          <a:effectLst/>
                          <a:latin typeface="Calibri" panose="020F0502020204030204" pitchFamily="34" charset="0"/>
                        </a:rPr>
                        <a: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00884435"/>
                  </a:ext>
                </a:extLst>
              </a:tr>
              <a:tr h="229551">
                <a:tc>
                  <a:txBody>
                    <a:bodyPr/>
                    <a:lstStyle/>
                    <a:p>
                      <a:pPr algn="l" fontAlgn="ctr"/>
                      <a:r>
                        <a:rPr lang="en-IN" sz="1800" b="1" i="0" u="none" strike="noStrike">
                          <a:solidFill>
                            <a:srgbClr val="000000"/>
                          </a:solidFill>
                          <a:effectLst/>
                          <a:latin typeface="Calibri" panose="020F0502020204030204" pitchFamily="34" charset="0"/>
                        </a:rPr>
                        <a:t>Total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800" b="1" i="0" u="none" strike="noStrike">
                          <a:solidFill>
                            <a:srgbClr val="000000"/>
                          </a:solidFill>
                          <a:effectLst/>
                          <a:latin typeface="Calibri" panose="020F0502020204030204" pitchFamily="34" charset="0"/>
                        </a:rPr>
                        <a:t>67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800" b="1" i="0" u="none" strike="noStrike">
                          <a:solidFill>
                            <a:srgbClr val="000000"/>
                          </a:solidFill>
                          <a:effectLst/>
                          <a:latin typeface="Calibri" panose="020F0502020204030204" pitchFamily="34" charset="0"/>
                        </a:rPr>
                        <a:t>23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800" b="1" i="0" u="none" strike="noStrike">
                          <a:solidFill>
                            <a:srgbClr val="000000"/>
                          </a:solidFill>
                          <a:effectLst/>
                          <a:latin typeface="Calibri" panose="020F0502020204030204" pitchFamily="34" charset="0"/>
                        </a:rPr>
                        <a:t>44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800" b="1" i="0" u="none" strike="noStrike">
                          <a:solidFill>
                            <a:srgbClr val="000000"/>
                          </a:solidFill>
                          <a:effectLst/>
                          <a:latin typeface="Calibri" panose="020F0502020204030204" pitchFamily="34" charset="0"/>
                        </a:rPr>
                        <a:t>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800" b="1" i="0" u="none" strike="noStrike">
                          <a:solidFill>
                            <a:srgbClr val="000000"/>
                          </a:solidFill>
                          <a:effectLst/>
                          <a:latin typeface="Calibri" panose="020F0502020204030204" pitchFamily="34" charset="0"/>
                        </a:rPr>
                        <a:t>61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800" b="1" i="0" u="none" strike="noStrike" dirty="0">
                          <a:solidFill>
                            <a:srgbClr val="000000"/>
                          </a:solidFill>
                          <a:effectLst/>
                          <a:latin typeface="Calibri" panose="020F0502020204030204" pitchFamily="34" charset="0"/>
                        </a:rPr>
                        <a:t>37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IN" sz="1800" b="1" i="0" u="none" strike="noStrike" dirty="0">
                          <a:solidFill>
                            <a:srgbClr val="000000"/>
                          </a:solidFill>
                          <a:effectLst/>
                          <a:latin typeface="Calibri" panose="020F0502020204030204" pitchFamily="34" charset="0"/>
                        </a:rPr>
                        <a:t>30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82882975"/>
                  </a:ext>
                </a:extLst>
              </a:tr>
            </a:tbl>
          </a:graphicData>
        </a:graphic>
      </p:graphicFrame>
      <p:graphicFrame>
        <p:nvGraphicFramePr>
          <p:cNvPr id="8" name="Table 7">
            <a:extLst>
              <a:ext uri="{FF2B5EF4-FFF2-40B4-BE49-F238E27FC236}">
                <a16:creationId xmlns:a16="http://schemas.microsoft.com/office/drawing/2014/main" id="{ECAE7BD4-9692-446D-88AE-DC8CB0886111}"/>
              </a:ext>
            </a:extLst>
          </p:cNvPr>
          <p:cNvGraphicFramePr>
            <a:graphicFrameLocks noGrp="1"/>
          </p:cNvGraphicFramePr>
          <p:nvPr>
            <p:extLst>
              <p:ext uri="{D42A27DB-BD31-4B8C-83A1-F6EECF244321}">
                <p14:modId xmlns:p14="http://schemas.microsoft.com/office/powerpoint/2010/main" val="198339512"/>
              </p:ext>
            </p:extLst>
          </p:nvPr>
        </p:nvGraphicFramePr>
        <p:xfrm>
          <a:off x="368077" y="4005064"/>
          <a:ext cx="8407842" cy="2743200"/>
        </p:xfrm>
        <a:graphic>
          <a:graphicData uri="http://schemas.openxmlformats.org/drawingml/2006/table">
            <a:tbl>
              <a:tblPr/>
              <a:tblGrid>
                <a:gridCol w="1928404">
                  <a:extLst>
                    <a:ext uri="{9D8B030D-6E8A-4147-A177-3AD203B41FA5}">
                      <a16:colId xmlns:a16="http://schemas.microsoft.com/office/drawing/2014/main" val="4194776628"/>
                    </a:ext>
                  </a:extLst>
                </a:gridCol>
                <a:gridCol w="925634">
                  <a:extLst>
                    <a:ext uri="{9D8B030D-6E8A-4147-A177-3AD203B41FA5}">
                      <a16:colId xmlns:a16="http://schemas.microsoft.com/office/drawing/2014/main" val="3824798211"/>
                    </a:ext>
                  </a:extLst>
                </a:gridCol>
                <a:gridCol w="925634">
                  <a:extLst>
                    <a:ext uri="{9D8B030D-6E8A-4147-A177-3AD203B41FA5}">
                      <a16:colId xmlns:a16="http://schemas.microsoft.com/office/drawing/2014/main" val="2548022286"/>
                    </a:ext>
                  </a:extLst>
                </a:gridCol>
                <a:gridCol w="925634">
                  <a:extLst>
                    <a:ext uri="{9D8B030D-6E8A-4147-A177-3AD203B41FA5}">
                      <a16:colId xmlns:a16="http://schemas.microsoft.com/office/drawing/2014/main" val="2873670548"/>
                    </a:ext>
                  </a:extLst>
                </a:gridCol>
                <a:gridCol w="925634">
                  <a:extLst>
                    <a:ext uri="{9D8B030D-6E8A-4147-A177-3AD203B41FA5}">
                      <a16:colId xmlns:a16="http://schemas.microsoft.com/office/drawing/2014/main" val="3844838049"/>
                    </a:ext>
                  </a:extLst>
                </a:gridCol>
                <a:gridCol w="925634">
                  <a:extLst>
                    <a:ext uri="{9D8B030D-6E8A-4147-A177-3AD203B41FA5}">
                      <a16:colId xmlns:a16="http://schemas.microsoft.com/office/drawing/2014/main" val="722179691"/>
                    </a:ext>
                  </a:extLst>
                </a:gridCol>
                <a:gridCol w="925634">
                  <a:extLst>
                    <a:ext uri="{9D8B030D-6E8A-4147-A177-3AD203B41FA5}">
                      <a16:colId xmlns:a16="http://schemas.microsoft.com/office/drawing/2014/main" val="3507225445"/>
                    </a:ext>
                  </a:extLst>
                </a:gridCol>
                <a:gridCol w="925634">
                  <a:extLst>
                    <a:ext uri="{9D8B030D-6E8A-4147-A177-3AD203B41FA5}">
                      <a16:colId xmlns:a16="http://schemas.microsoft.com/office/drawing/2014/main" val="1298063127"/>
                    </a:ext>
                  </a:extLst>
                </a:gridCol>
              </a:tblGrid>
              <a:tr h="253168">
                <a:tc rowSpan="2">
                  <a:txBody>
                    <a:bodyPr/>
                    <a:lstStyle/>
                    <a:p>
                      <a:pPr algn="l" fontAlgn="ctr"/>
                      <a:r>
                        <a:rPr lang="en-IN" sz="1800" b="1" i="0" u="none" strike="noStrike" dirty="0">
                          <a:solidFill>
                            <a:srgbClr val="000000"/>
                          </a:solidFill>
                          <a:effectLst/>
                          <a:latin typeface="Calibri" panose="020F0502020204030204" pitchFamily="34" charset="0"/>
                        </a:rPr>
                        <a:t>State</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rowSpan="2">
                  <a:txBody>
                    <a:bodyPr/>
                    <a:lstStyle/>
                    <a:p>
                      <a:pPr algn="ctr" fontAlgn="ctr"/>
                      <a:r>
                        <a:rPr lang="en-IN" sz="1800" b="1" i="0" u="none" strike="noStrike" dirty="0">
                          <a:solidFill>
                            <a:srgbClr val="000000"/>
                          </a:solidFill>
                          <a:effectLst/>
                          <a:latin typeface="Calibri" panose="020F0502020204030204" pitchFamily="34" charset="0"/>
                        </a:rPr>
                        <a:t>Total Mines</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gridSpan="3">
                  <a:txBody>
                    <a:bodyPr/>
                    <a:lstStyle/>
                    <a:p>
                      <a:pPr algn="ctr" fontAlgn="ctr"/>
                      <a:r>
                        <a:rPr lang="en-IN" sz="1800" b="1" i="0" u="none" strike="noStrike">
                          <a:solidFill>
                            <a:srgbClr val="000000"/>
                          </a:solidFill>
                          <a:effectLst/>
                          <a:latin typeface="Calibri" panose="020F0502020204030204" pitchFamily="34" charset="0"/>
                        </a:rPr>
                        <a:t>Resource (MT)</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hMerge="1">
                  <a:txBody>
                    <a:bodyPr/>
                    <a:lstStyle/>
                    <a:p>
                      <a:endParaRPr lang="en-IN"/>
                    </a:p>
                  </a:txBody>
                  <a:tcPr/>
                </a:tc>
                <a:tc hMerge="1">
                  <a:txBody>
                    <a:bodyPr/>
                    <a:lstStyle/>
                    <a:p>
                      <a:endParaRPr lang="en-IN"/>
                    </a:p>
                  </a:txBody>
                  <a:tcPr/>
                </a:tc>
                <a:tc gridSpan="3">
                  <a:txBody>
                    <a:bodyPr/>
                    <a:lstStyle/>
                    <a:p>
                      <a:pPr algn="ctr" fontAlgn="ctr"/>
                      <a:r>
                        <a:rPr lang="en-IN" sz="1800" b="1" i="0" u="none" strike="noStrike">
                          <a:solidFill>
                            <a:srgbClr val="000000"/>
                          </a:solidFill>
                          <a:effectLst/>
                          <a:latin typeface="Calibri" panose="020F0502020204030204" pitchFamily="34" charset="0"/>
                        </a:rPr>
                        <a:t>Resource (MT)</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1426783120"/>
                  </a:ext>
                </a:extLst>
              </a:tr>
              <a:tr h="517768">
                <a:tc vMerge="1">
                  <a:txBody>
                    <a:bodyPr/>
                    <a:lstStyle/>
                    <a:p>
                      <a:endParaRPr lang="en-IN"/>
                    </a:p>
                  </a:txBody>
                  <a:tcPr/>
                </a:tc>
                <a:tc vMerge="1">
                  <a:txBody>
                    <a:bodyPr/>
                    <a:lstStyle/>
                    <a:p>
                      <a:endParaRPr lang="en-IN"/>
                    </a:p>
                  </a:txBody>
                  <a:tcPr/>
                </a:tc>
                <a:tc>
                  <a:txBody>
                    <a:bodyPr/>
                    <a:lstStyle/>
                    <a:p>
                      <a:pPr algn="ctr" fontAlgn="ctr"/>
                      <a:r>
                        <a:rPr lang="en-IN" sz="1800" b="1" i="0" u="none" strike="noStrike" dirty="0">
                          <a:solidFill>
                            <a:srgbClr val="000000"/>
                          </a:solidFill>
                          <a:effectLst/>
                          <a:latin typeface="Calibri" panose="020F0502020204030204" pitchFamily="34" charset="0"/>
                        </a:rPr>
                        <a:t>Fully Explored</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fontAlgn="ctr"/>
                      <a:r>
                        <a:rPr lang="en-IN" sz="1800" b="1" i="0" u="none" strike="noStrike" dirty="0">
                          <a:solidFill>
                            <a:srgbClr val="000000"/>
                          </a:solidFill>
                          <a:effectLst/>
                          <a:latin typeface="Calibri" panose="020F0502020204030204" pitchFamily="34" charset="0"/>
                        </a:rPr>
                        <a:t>Partially Explored</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fontAlgn="ctr"/>
                      <a:r>
                        <a:rPr lang="en-IN" sz="1800" b="1" i="0" u="none" strike="noStrike" dirty="0">
                          <a:solidFill>
                            <a:srgbClr val="000000"/>
                          </a:solidFill>
                          <a:effectLst/>
                          <a:latin typeface="Calibri" panose="020F0502020204030204" pitchFamily="34" charset="0"/>
                        </a:rPr>
                        <a:t>Total</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fontAlgn="ctr"/>
                      <a:r>
                        <a:rPr lang="en-IN" sz="1800" b="1" i="0" u="none" strike="noStrike" dirty="0">
                          <a:solidFill>
                            <a:srgbClr val="000000"/>
                          </a:solidFill>
                          <a:effectLst/>
                          <a:latin typeface="Calibri" panose="020F0502020204030204" pitchFamily="34" charset="0"/>
                        </a:rPr>
                        <a:t>Coking</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fontAlgn="ctr"/>
                      <a:r>
                        <a:rPr lang="en-IN" sz="1800" b="1" i="0" u="none" strike="noStrike">
                          <a:solidFill>
                            <a:srgbClr val="000000"/>
                          </a:solidFill>
                          <a:effectLst/>
                          <a:latin typeface="Calibri" panose="020F0502020204030204" pitchFamily="34" charset="0"/>
                        </a:rPr>
                        <a:t>Non Coking</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fontAlgn="ctr"/>
                      <a:r>
                        <a:rPr lang="en-IN" sz="1800" b="1" i="0" u="none" strike="noStrike" dirty="0">
                          <a:solidFill>
                            <a:srgbClr val="000000"/>
                          </a:solidFill>
                          <a:effectLst/>
                          <a:latin typeface="Calibri" panose="020F0502020204030204" pitchFamily="34" charset="0"/>
                        </a:rPr>
                        <a:t>Total</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310111795"/>
                  </a:ext>
                </a:extLst>
              </a:tr>
              <a:tr h="241113">
                <a:tc>
                  <a:txBody>
                    <a:bodyPr/>
                    <a:lstStyle/>
                    <a:p>
                      <a:pPr algn="l" fontAlgn="ctr"/>
                      <a:r>
                        <a:rPr lang="en-IN" sz="1800" b="0" i="0" u="none" strike="noStrike">
                          <a:solidFill>
                            <a:srgbClr val="000000"/>
                          </a:solidFill>
                          <a:effectLst/>
                          <a:latin typeface="Calibri" panose="020F0502020204030204" pitchFamily="34" charset="0"/>
                        </a:rPr>
                        <a:t>JHARKHAND</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IN" sz="1800" b="0" i="0" u="none" strike="noStrike">
                          <a:solidFill>
                            <a:srgbClr val="000000"/>
                          </a:solidFill>
                          <a:effectLst/>
                          <a:latin typeface="Calibri" panose="020F0502020204030204" pitchFamily="34" charset="0"/>
                        </a:rPr>
                        <a:t>16</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IN" sz="1800" b="0" i="0" u="none" strike="noStrike" dirty="0">
                          <a:solidFill>
                            <a:srgbClr val="000000"/>
                          </a:solidFill>
                          <a:effectLst/>
                          <a:latin typeface="Calibri" panose="020F0502020204030204" pitchFamily="34" charset="0"/>
                        </a:rPr>
                        <a:t>      2,650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IN" sz="1800" b="0" i="0" u="none" strike="noStrike">
                          <a:solidFill>
                            <a:srgbClr val="000000"/>
                          </a:solidFill>
                          <a:effectLst/>
                          <a:latin typeface="Calibri" panose="020F0502020204030204" pitchFamily="34" charset="0"/>
                        </a:rPr>
                        <a:t>           492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IN" sz="1800" b="0" i="0" u="none" strike="noStrike" dirty="0">
                          <a:solidFill>
                            <a:srgbClr val="000000"/>
                          </a:solidFill>
                          <a:effectLst/>
                          <a:latin typeface="Calibri" panose="020F0502020204030204" pitchFamily="34" charset="0"/>
                        </a:rPr>
                        <a:t>      3,142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IN" sz="1800" b="0" i="0" u="none" strike="noStrike" dirty="0">
                          <a:solidFill>
                            <a:srgbClr val="000000"/>
                          </a:solidFill>
                          <a:effectLst/>
                          <a:latin typeface="Calibri" panose="020F0502020204030204" pitchFamily="34" charset="0"/>
                        </a:rPr>
                        <a:t>           408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IN" sz="1800" b="0" i="0" u="none" strike="noStrike" dirty="0">
                          <a:solidFill>
                            <a:srgbClr val="000000"/>
                          </a:solidFill>
                          <a:effectLst/>
                          <a:latin typeface="Calibri" panose="020F0502020204030204" pitchFamily="34" charset="0"/>
                        </a:rPr>
                        <a:t>      2,734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IN" sz="1800" b="0" i="0" u="none" strike="noStrike" dirty="0">
                          <a:solidFill>
                            <a:srgbClr val="000000"/>
                          </a:solidFill>
                          <a:effectLst/>
                          <a:latin typeface="Calibri" panose="020F0502020204030204" pitchFamily="34" charset="0"/>
                        </a:rPr>
                        <a:t>      3,142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73313948"/>
                  </a:ext>
                </a:extLst>
              </a:tr>
              <a:tr h="241113">
                <a:tc>
                  <a:txBody>
                    <a:bodyPr/>
                    <a:lstStyle/>
                    <a:p>
                      <a:pPr algn="l" fontAlgn="ctr"/>
                      <a:r>
                        <a:rPr lang="en-IN" sz="1800" b="0" i="0" u="none" strike="noStrike">
                          <a:solidFill>
                            <a:srgbClr val="000000"/>
                          </a:solidFill>
                          <a:effectLst/>
                          <a:latin typeface="Calibri" panose="020F0502020204030204" pitchFamily="34" charset="0"/>
                        </a:rPr>
                        <a:t>CHHATTISGARH</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IN" sz="1800" b="0" i="0" u="none" strike="noStrike">
                          <a:solidFill>
                            <a:srgbClr val="000000"/>
                          </a:solidFill>
                          <a:effectLst/>
                          <a:latin typeface="Calibri" panose="020F0502020204030204" pitchFamily="34" charset="0"/>
                        </a:rPr>
                        <a:t>18</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IN" sz="1800" b="0" i="0" u="none" strike="noStrike" dirty="0">
                          <a:solidFill>
                            <a:srgbClr val="000000"/>
                          </a:solidFill>
                          <a:effectLst/>
                          <a:latin typeface="Calibri" panose="020F0502020204030204" pitchFamily="34" charset="0"/>
                        </a:rPr>
                        <a:t>       3,865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IN" sz="1800" b="0" i="0" u="none" strike="noStrike" dirty="0">
                          <a:solidFill>
                            <a:srgbClr val="000000"/>
                          </a:solidFill>
                          <a:effectLst/>
                          <a:latin typeface="Calibri" panose="020F0502020204030204" pitchFamily="34" charset="0"/>
                        </a:rPr>
                        <a:t>       2,428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IN" sz="1800" b="0" i="0" u="none" strike="noStrike" dirty="0">
                          <a:solidFill>
                            <a:srgbClr val="000000"/>
                          </a:solidFill>
                          <a:effectLst/>
                          <a:latin typeface="Calibri" panose="020F0502020204030204" pitchFamily="34" charset="0"/>
                        </a:rPr>
                        <a:t>       6,293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IN" sz="1800" b="0" i="0" u="none" strike="noStrike">
                          <a:solidFill>
                            <a:srgbClr val="000000"/>
                          </a:solidFill>
                          <a:effectLst/>
                          <a:latin typeface="Calibri" panose="020F0502020204030204" pitchFamily="34" charset="0"/>
                        </a:rPr>
                        <a:t>               -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IN" sz="1800" b="0" i="0" u="none" strike="noStrike" dirty="0">
                          <a:solidFill>
                            <a:srgbClr val="000000"/>
                          </a:solidFill>
                          <a:effectLst/>
                          <a:latin typeface="Calibri" panose="020F0502020204030204" pitchFamily="34" charset="0"/>
                        </a:rPr>
                        <a:t>       6,293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IN" sz="1800" b="0" i="0" u="none" strike="noStrike" dirty="0">
                          <a:solidFill>
                            <a:srgbClr val="000000"/>
                          </a:solidFill>
                          <a:effectLst/>
                          <a:latin typeface="Calibri" panose="020F0502020204030204" pitchFamily="34" charset="0"/>
                        </a:rPr>
                        <a:t>       6,293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30729315"/>
                  </a:ext>
                </a:extLst>
              </a:tr>
              <a:tr h="241113">
                <a:tc>
                  <a:txBody>
                    <a:bodyPr/>
                    <a:lstStyle/>
                    <a:p>
                      <a:pPr algn="l" fontAlgn="ctr"/>
                      <a:r>
                        <a:rPr lang="en-IN" sz="1800" b="0" i="0" u="none" strike="noStrike">
                          <a:solidFill>
                            <a:srgbClr val="000000"/>
                          </a:solidFill>
                          <a:effectLst/>
                          <a:latin typeface="Calibri" panose="020F0502020204030204" pitchFamily="34" charset="0"/>
                        </a:rPr>
                        <a:t>ODISHA</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IN" sz="1800" b="0" i="0" u="none" strike="noStrike">
                          <a:solidFill>
                            <a:srgbClr val="000000"/>
                          </a:solidFill>
                          <a:effectLst/>
                          <a:latin typeface="Calibri" panose="020F0502020204030204" pitchFamily="34" charset="0"/>
                        </a:rPr>
                        <a:t>14</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IN" sz="1800" b="0" i="0" u="none" strike="noStrike">
                          <a:solidFill>
                            <a:srgbClr val="000000"/>
                          </a:solidFill>
                          <a:effectLst/>
                          <a:latin typeface="Calibri" panose="020F0502020204030204" pitchFamily="34" charset="0"/>
                        </a:rPr>
                        <a:t>     12,529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IN" sz="1800" b="0" i="0" u="none" strike="noStrike" dirty="0">
                          <a:solidFill>
                            <a:srgbClr val="000000"/>
                          </a:solidFill>
                          <a:effectLst/>
                          <a:latin typeface="Calibri" panose="020F0502020204030204" pitchFamily="34" charset="0"/>
                        </a:rPr>
                        <a:t>       9,500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IN" sz="1800" b="0" i="0" u="none" strike="noStrike">
                          <a:solidFill>
                            <a:srgbClr val="000000"/>
                          </a:solidFill>
                          <a:effectLst/>
                          <a:latin typeface="Calibri" panose="020F0502020204030204" pitchFamily="34" charset="0"/>
                        </a:rPr>
                        <a:t>     22,029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IN" sz="1800" b="0" i="0" u="none" strike="noStrike">
                          <a:solidFill>
                            <a:srgbClr val="000000"/>
                          </a:solidFill>
                          <a:effectLst/>
                          <a:latin typeface="Calibri" panose="020F0502020204030204" pitchFamily="34" charset="0"/>
                        </a:rPr>
                        <a:t>               -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IN" sz="1800" b="0" i="0" u="none" strike="noStrike">
                          <a:solidFill>
                            <a:srgbClr val="000000"/>
                          </a:solidFill>
                          <a:effectLst/>
                          <a:latin typeface="Calibri" panose="020F0502020204030204" pitchFamily="34" charset="0"/>
                        </a:rPr>
                        <a:t>     22,029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IN" sz="1800" b="0" i="0" u="none" strike="noStrike">
                          <a:solidFill>
                            <a:srgbClr val="000000"/>
                          </a:solidFill>
                          <a:effectLst/>
                          <a:latin typeface="Calibri" panose="020F0502020204030204" pitchFamily="34" charset="0"/>
                        </a:rPr>
                        <a:t>     22,029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70292349"/>
                  </a:ext>
                </a:extLst>
              </a:tr>
              <a:tr h="241113">
                <a:tc>
                  <a:txBody>
                    <a:bodyPr/>
                    <a:lstStyle/>
                    <a:p>
                      <a:pPr algn="l" fontAlgn="ctr"/>
                      <a:r>
                        <a:rPr lang="en-IN" sz="1800" b="0" i="0" u="none" strike="noStrike">
                          <a:solidFill>
                            <a:srgbClr val="000000"/>
                          </a:solidFill>
                          <a:effectLst/>
                          <a:latin typeface="Calibri" panose="020F0502020204030204" pitchFamily="34" charset="0"/>
                        </a:rPr>
                        <a:t>MAHARASHTRA</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IN" sz="1800" b="0" i="0" u="none" strike="noStrike">
                          <a:solidFill>
                            <a:srgbClr val="000000"/>
                          </a:solidFill>
                          <a:effectLst/>
                          <a:latin typeface="Calibri" panose="020F0502020204030204" pitchFamily="34" charset="0"/>
                        </a:rPr>
                        <a:t>7</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IN" sz="1800" b="0" i="0" u="none" strike="noStrike">
                          <a:solidFill>
                            <a:srgbClr val="000000"/>
                          </a:solidFill>
                          <a:effectLst/>
                          <a:latin typeface="Calibri" panose="020F0502020204030204" pitchFamily="34" charset="0"/>
                        </a:rPr>
                        <a:t>           833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IN" sz="1800" b="0" i="0" u="none" strike="noStrike" dirty="0">
                          <a:solidFill>
                            <a:srgbClr val="000000"/>
                          </a:solidFill>
                          <a:effectLst/>
                          <a:latin typeface="Calibri" panose="020F0502020204030204" pitchFamily="34" charset="0"/>
                        </a:rPr>
                        <a:t>277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IN" sz="1800" b="0" i="0" u="none" strike="noStrike" dirty="0">
                          <a:solidFill>
                            <a:srgbClr val="000000"/>
                          </a:solidFill>
                          <a:effectLst/>
                          <a:latin typeface="Calibri" panose="020F0502020204030204" pitchFamily="34" charset="0"/>
                        </a:rPr>
                        <a:t>      1,110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IN" sz="1800" b="0" i="0" u="none" strike="noStrike">
                          <a:solidFill>
                            <a:srgbClr val="000000"/>
                          </a:solidFill>
                          <a:effectLst/>
                          <a:latin typeface="Calibri" panose="020F0502020204030204" pitchFamily="34" charset="0"/>
                        </a:rPr>
                        <a:t>               -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IN" sz="1800" b="0" i="0" u="none" strike="noStrike" dirty="0">
                          <a:solidFill>
                            <a:srgbClr val="000000"/>
                          </a:solidFill>
                          <a:effectLst/>
                          <a:latin typeface="Calibri" panose="020F0502020204030204" pitchFamily="34" charset="0"/>
                        </a:rPr>
                        <a:t>       1,110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IN" sz="1800" b="0" i="0" u="none" strike="noStrike" dirty="0">
                          <a:solidFill>
                            <a:srgbClr val="000000"/>
                          </a:solidFill>
                          <a:effectLst/>
                          <a:latin typeface="Calibri" panose="020F0502020204030204" pitchFamily="34" charset="0"/>
                        </a:rPr>
                        <a:t>       1,110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39079565"/>
                  </a:ext>
                </a:extLst>
              </a:tr>
              <a:tr h="241113">
                <a:tc>
                  <a:txBody>
                    <a:bodyPr/>
                    <a:lstStyle/>
                    <a:p>
                      <a:pPr algn="l" fontAlgn="ctr"/>
                      <a:r>
                        <a:rPr lang="en-IN" sz="1800" b="0" i="0" u="none" strike="noStrike">
                          <a:solidFill>
                            <a:srgbClr val="000000"/>
                          </a:solidFill>
                          <a:effectLst/>
                          <a:latin typeface="Calibri" panose="020F0502020204030204" pitchFamily="34" charset="0"/>
                        </a:rPr>
                        <a:t>MADHYA PRADESH</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IN" sz="1800" b="0" i="0" u="none" strike="noStrike">
                          <a:solidFill>
                            <a:srgbClr val="000000"/>
                          </a:solidFill>
                          <a:effectLst/>
                          <a:latin typeface="Calibri" panose="020F0502020204030204" pitchFamily="34" charset="0"/>
                        </a:rPr>
                        <a:t>10</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IN" sz="1800" b="0" i="0" u="none" strike="noStrike" dirty="0">
                          <a:solidFill>
                            <a:srgbClr val="000000"/>
                          </a:solidFill>
                          <a:effectLst/>
                          <a:latin typeface="Calibri" panose="020F0502020204030204" pitchFamily="34" charset="0"/>
                        </a:rPr>
                        <a:t>       1,058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IN" sz="1800" b="0" i="0" u="none" strike="noStrike" dirty="0">
                          <a:solidFill>
                            <a:srgbClr val="000000"/>
                          </a:solidFill>
                          <a:effectLst/>
                          <a:latin typeface="Calibri" panose="020F0502020204030204" pitchFamily="34" charset="0"/>
                        </a:rPr>
                        <a:t>       1,361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IN" sz="1800" b="0" i="0" u="none" strike="noStrike" dirty="0">
                          <a:solidFill>
                            <a:srgbClr val="000000"/>
                          </a:solidFill>
                          <a:effectLst/>
                          <a:latin typeface="Calibri" panose="020F0502020204030204" pitchFamily="34" charset="0"/>
                        </a:rPr>
                        <a:t>       2,420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IN" sz="1800" b="0" i="0" u="none" strike="noStrike">
                          <a:solidFill>
                            <a:srgbClr val="000000"/>
                          </a:solidFill>
                          <a:effectLst/>
                          <a:latin typeface="Calibri" panose="020F0502020204030204" pitchFamily="34" charset="0"/>
                        </a:rPr>
                        <a:t>           610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IN" sz="1800" b="0" i="0" u="none" strike="noStrike" dirty="0">
                          <a:solidFill>
                            <a:srgbClr val="000000"/>
                          </a:solidFill>
                          <a:effectLst/>
                          <a:latin typeface="Calibri" panose="020F0502020204030204" pitchFamily="34" charset="0"/>
                        </a:rPr>
                        <a:t>       1,810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IN" sz="1800" b="0" i="0" u="none" strike="noStrike" dirty="0">
                          <a:solidFill>
                            <a:srgbClr val="000000"/>
                          </a:solidFill>
                          <a:effectLst/>
                          <a:latin typeface="Calibri" panose="020F0502020204030204" pitchFamily="34" charset="0"/>
                        </a:rPr>
                        <a:t>       2,420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82306000"/>
                  </a:ext>
                </a:extLst>
              </a:tr>
              <a:tr h="241113">
                <a:tc>
                  <a:txBody>
                    <a:bodyPr/>
                    <a:lstStyle/>
                    <a:p>
                      <a:pPr algn="l" fontAlgn="ctr"/>
                      <a:r>
                        <a:rPr lang="en-IN" sz="1800" b="0" i="0" u="none" strike="noStrike">
                          <a:solidFill>
                            <a:srgbClr val="000000"/>
                          </a:solidFill>
                          <a:effectLst/>
                          <a:latin typeface="Calibri" panose="020F0502020204030204" pitchFamily="34" charset="0"/>
                        </a:rPr>
                        <a:t>ANDHRA PRADESH</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IN" sz="1800" b="0" i="0" u="none" strike="noStrike">
                          <a:solidFill>
                            <a:srgbClr val="000000"/>
                          </a:solidFill>
                          <a:effectLst/>
                          <a:latin typeface="Calibri" panose="020F0502020204030204" pitchFamily="34" charset="0"/>
                        </a:rPr>
                        <a:t>2</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IN" sz="1800" b="0" i="0" u="none" strike="noStrike" dirty="0">
                          <a:solidFill>
                            <a:srgbClr val="000000"/>
                          </a:solidFill>
                          <a:effectLst/>
                          <a:latin typeface="Calibri" panose="020F0502020204030204" pitchFamily="34" charset="0"/>
                        </a:rPr>
                        <a:t>       1,002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IN" sz="1800" b="0" i="0" u="none" strike="noStrike">
                          <a:solidFill>
                            <a:srgbClr val="000000"/>
                          </a:solidFill>
                          <a:effectLst/>
                          <a:latin typeface="Calibri" panose="020F0502020204030204" pitchFamily="34" charset="0"/>
                        </a:rPr>
                        <a:t>               -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IN" sz="1800" b="0" i="0" u="none" strike="noStrike" dirty="0">
                          <a:solidFill>
                            <a:srgbClr val="000000"/>
                          </a:solidFill>
                          <a:effectLst/>
                          <a:latin typeface="Calibri" panose="020F0502020204030204" pitchFamily="34" charset="0"/>
                        </a:rPr>
                        <a:t>       1,002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IN" sz="1800" b="0" i="0" u="none" strike="noStrike">
                          <a:solidFill>
                            <a:srgbClr val="000000"/>
                          </a:solidFill>
                          <a:effectLst/>
                          <a:latin typeface="Calibri" panose="020F0502020204030204" pitchFamily="34" charset="0"/>
                        </a:rPr>
                        <a:t>               -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IN" sz="1800" b="0" i="0" u="none" strike="noStrike" dirty="0">
                          <a:solidFill>
                            <a:srgbClr val="000000"/>
                          </a:solidFill>
                          <a:effectLst/>
                          <a:latin typeface="Calibri" panose="020F0502020204030204" pitchFamily="34" charset="0"/>
                        </a:rPr>
                        <a:t>       1,002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IN" sz="1800" b="0" i="0" u="none" strike="noStrike" dirty="0">
                          <a:solidFill>
                            <a:srgbClr val="000000"/>
                          </a:solidFill>
                          <a:effectLst/>
                          <a:latin typeface="Calibri" panose="020F0502020204030204" pitchFamily="34" charset="0"/>
                        </a:rPr>
                        <a:t>       1,002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47068668"/>
                  </a:ext>
                </a:extLst>
              </a:tr>
              <a:tr h="241113">
                <a:tc>
                  <a:txBody>
                    <a:bodyPr/>
                    <a:lstStyle/>
                    <a:p>
                      <a:pPr algn="l" fontAlgn="ctr"/>
                      <a:r>
                        <a:rPr lang="en-IN" sz="1800" b="1" i="0" u="none" strike="noStrike">
                          <a:solidFill>
                            <a:srgbClr val="000000"/>
                          </a:solidFill>
                          <a:effectLst/>
                          <a:latin typeface="Calibri" panose="020F0502020204030204" pitchFamily="34" charset="0"/>
                        </a:rPr>
                        <a:t>Total</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IN" sz="1800" b="1" i="0" u="none" strike="noStrike">
                          <a:solidFill>
                            <a:srgbClr val="000000"/>
                          </a:solidFill>
                          <a:effectLst/>
                          <a:latin typeface="Calibri" panose="020F0502020204030204" pitchFamily="34" charset="0"/>
                        </a:rPr>
                        <a:t>67</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IN" sz="1800" b="1" i="0" u="none" strike="noStrike">
                          <a:solidFill>
                            <a:srgbClr val="000000"/>
                          </a:solidFill>
                          <a:effectLst/>
                          <a:latin typeface="Calibri" panose="020F0502020204030204" pitchFamily="34" charset="0"/>
                        </a:rPr>
                        <a:t>21938</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IN" sz="1800" b="1" i="0" u="none" strike="noStrike">
                          <a:solidFill>
                            <a:srgbClr val="000000"/>
                          </a:solidFill>
                          <a:effectLst/>
                          <a:latin typeface="Calibri" panose="020F0502020204030204" pitchFamily="34" charset="0"/>
                        </a:rPr>
                        <a:t>14059</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IN" sz="1800" b="1" i="0" u="none" strike="noStrike">
                          <a:solidFill>
                            <a:srgbClr val="000000"/>
                          </a:solidFill>
                          <a:effectLst/>
                          <a:latin typeface="Calibri" panose="020F0502020204030204" pitchFamily="34" charset="0"/>
                        </a:rPr>
                        <a:t>35997</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IN" sz="1800" b="1" i="0" u="none" strike="noStrike">
                          <a:solidFill>
                            <a:srgbClr val="000000"/>
                          </a:solidFill>
                          <a:effectLst/>
                          <a:latin typeface="Calibri" panose="020F0502020204030204" pitchFamily="34" charset="0"/>
                        </a:rPr>
                        <a:t>1018</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IN" sz="1800" b="1" i="0" u="none" strike="noStrike">
                          <a:solidFill>
                            <a:srgbClr val="000000"/>
                          </a:solidFill>
                          <a:effectLst/>
                          <a:latin typeface="Calibri" panose="020F0502020204030204" pitchFamily="34" charset="0"/>
                        </a:rPr>
                        <a:t>34979</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IN" sz="1800" b="1" i="0" u="none" strike="noStrike" dirty="0">
                          <a:solidFill>
                            <a:srgbClr val="000000"/>
                          </a:solidFill>
                          <a:effectLst/>
                          <a:latin typeface="Calibri" panose="020F0502020204030204" pitchFamily="34" charset="0"/>
                        </a:rPr>
                        <a:t>35997</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73866488"/>
                  </a:ext>
                </a:extLst>
              </a:tr>
            </a:tbl>
          </a:graphicData>
        </a:graphic>
      </p:graphicFrame>
    </p:spTree>
    <p:extLst>
      <p:ext uri="{BB962C8B-B14F-4D97-AF65-F5344CB8AC3E}">
        <p14:creationId xmlns:p14="http://schemas.microsoft.com/office/powerpoint/2010/main" val="243185309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71400"/>
            <a:ext cx="7886700" cy="1325563"/>
          </a:xfrm>
        </p:spPr>
        <p:txBody>
          <a:bodyPr/>
          <a:lstStyle/>
          <a:p>
            <a:r>
              <a:rPr lang="en-US" b="1" dirty="0"/>
              <a:t>Illustration – Revenue payable on Shortfall</a:t>
            </a:r>
            <a:endParaRPr lang="en-IN" b="1" dirty="0"/>
          </a:p>
        </p:txBody>
      </p:sp>
      <p:graphicFrame>
        <p:nvGraphicFramePr>
          <p:cNvPr id="6" name="Table 5">
            <a:extLst>
              <a:ext uri="{FF2B5EF4-FFF2-40B4-BE49-F238E27FC236}">
                <a16:creationId xmlns:a16="http://schemas.microsoft.com/office/drawing/2014/main" id="{130E7510-2A0A-4F68-8B37-B79E842FDD7A}"/>
              </a:ext>
            </a:extLst>
          </p:cNvPr>
          <p:cNvGraphicFramePr>
            <a:graphicFrameLocks noGrp="1"/>
          </p:cNvGraphicFramePr>
          <p:nvPr/>
        </p:nvGraphicFramePr>
        <p:xfrm>
          <a:off x="35496" y="798600"/>
          <a:ext cx="9036496" cy="890778"/>
        </p:xfrm>
        <a:graphic>
          <a:graphicData uri="http://schemas.openxmlformats.org/drawingml/2006/table">
            <a:tbl>
              <a:tblPr firstRow="1" firstCol="1" bandRow="1">
                <a:tableStyleId>{5940675A-B579-460E-94D1-54222C63F5DA}</a:tableStyleId>
              </a:tblPr>
              <a:tblGrid>
                <a:gridCol w="7488832">
                  <a:extLst>
                    <a:ext uri="{9D8B030D-6E8A-4147-A177-3AD203B41FA5}">
                      <a16:colId xmlns:a16="http://schemas.microsoft.com/office/drawing/2014/main" val="2978710261"/>
                    </a:ext>
                  </a:extLst>
                </a:gridCol>
                <a:gridCol w="1547664">
                  <a:extLst>
                    <a:ext uri="{9D8B030D-6E8A-4147-A177-3AD203B41FA5}">
                      <a16:colId xmlns:a16="http://schemas.microsoft.com/office/drawing/2014/main" val="3969812280"/>
                    </a:ext>
                  </a:extLst>
                </a:gridCol>
              </a:tblGrid>
              <a:tr h="0">
                <a:tc>
                  <a:txBody>
                    <a:bodyPr/>
                    <a:lstStyle/>
                    <a:p>
                      <a:pPr algn="just">
                        <a:lnSpc>
                          <a:spcPct val="115000"/>
                        </a:lnSpc>
                        <a:spcAft>
                          <a:spcPts val="0"/>
                        </a:spcAft>
                      </a:pPr>
                      <a:r>
                        <a:rPr lang="en-IN" sz="1800" dirty="0">
                          <a:effectLst/>
                          <a:latin typeface="+mn-lt"/>
                        </a:rPr>
                        <a:t>National Coal Index as on the date of issuance of Tender Document (A)</a:t>
                      </a:r>
                      <a:endParaRPr lang="en-IN" sz="1800" dirty="0">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lnSpc>
                          <a:spcPct val="115000"/>
                        </a:lnSpc>
                        <a:spcAft>
                          <a:spcPts val="0"/>
                        </a:spcAft>
                      </a:pPr>
                      <a:r>
                        <a:rPr lang="en-IN" sz="1800" dirty="0">
                          <a:effectLst/>
                          <a:latin typeface="+mn-lt"/>
                        </a:rPr>
                        <a:t>120</a:t>
                      </a:r>
                      <a:endParaRPr lang="en-IN" sz="1800" dirty="0">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41076968"/>
                  </a:ext>
                </a:extLst>
              </a:tr>
              <a:tr h="0">
                <a:tc>
                  <a:txBody>
                    <a:bodyPr/>
                    <a:lstStyle/>
                    <a:p>
                      <a:pPr algn="just">
                        <a:lnSpc>
                          <a:spcPct val="115000"/>
                        </a:lnSpc>
                        <a:spcAft>
                          <a:spcPts val="0"/>
                        </a:spcAft>
                      </a:pPr>
                      <a:r>
                        <a:rPr lang="en-IN" sz="1800" dirty="0">
                          <a:effectLst/>
                          <a:latin typeface="+mn-lt"/>
                        </a:rPr>
                        <a:t>Representative Price for the G10 grade of the Coal Mine (Rs./tonne) (B)</a:t>
                      </a:r>
                      <a:endParaRPr lang="en-IN" sz="1800" dirty="0">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lnSpc>
                          <a:spcPct val="115000"/>
                        </a:lnSpc>
                        <a:spcAft>
                          <a:spcPts val="0"/>
                        </a:spcAft>
                      </a:pPr>
                      <a:r>
                        <a:rPr lang="en-IN" sz="1800" dirty="0">
                          <a:effectLst/>
                          <a:latin typeface="+mn-lt"/>
                        </a:rPr>
                        <a:t>1800</a:t>
                      </a:r>
                      <a:endParaRPr lang="en-IN" sz="1800" dirty="0">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31726053"/>
                  </a:ext>
                </a:extLst>
              </a:tr>
              <a:tr h="141715">
                <a:tc>
                  <a:txBody>
                    <a:bodyPr/>
                    <a:lstStyle/>
                    <a:p>
                      <a:pPr algn="just">
                        <a:lnSpc>
                          <a:spcPct val="115000"/>
                        </a:lnSpc>
                        <a:spcAft>
                          <a:spcPts val="0"/>
                        </a:spcAft>
                      </a:pPr>
                      <a:r>
                        <a:rPr lang="en-IN" sz="1800" dirty="0">
                          <a:effectLst/>
                          <a:latin typeface="+mn-lt"/>
                        </a:rPr>
                        <a:t>Final Offer (C)</a:t>
                      </a:r>
                      <a:endParaRPr lang="en-IN" sz="1800" dirty="0">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lnSpc>
                          <a:spcPct val="115000"/>
                        </a:lnSpc>
                        <a:spcAft>
                          <a:spcPts val="0"/>
                        </a:spcAft>
                      </a:pPr>
                      <a:r>
                        <a:rPr lang="en-IN" sz="1800" dirty="0">
                          <a:effectLst/>
                          <a:latin typeface="+mn-lt"/>
                        </a:rPr>
                        <a:t>25%</a:t>
                      </a:r>
                      <a:endParaRPr lang="en-IN" sz="1800" dirty="0">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50700244"/>
                  </a:ext>
                </a:extLst>
              </a:tr>
            </a:tbl>
          </a:graphicData>
        </a:graphic>
      </p:graphicFrame>
      <p:graphicFrame>
        <p:nvGraphicFramePr>
          <p:cNvPr id="7" name="Table 6">
            <a:extLst>
              <a:ext uri="{FF2B5EF4-FFF2-40B4-BE49-F238E27FC236}">
                <a16:creationId xmlns:a16="http://schemas.microsoft.com/office/drawing/2014/main" id="{3A011D72-C6C0-4136-85D4-B79A563B0DFD}"/>
              </a:ext>
            </a:extLst>
          </p:cNvPr>
          <p:cNvGraphicFramePr>
            <a:graphicFrameLocks noGrp="1"/>
          </p:cNvGraphicFramePr>
          <p:nvPr/>
        </p:nvGraphicFramePr>
        <p:xfrm>
          <a:off x="35496" y="1824690"/>
          <a:ext cx="9036497" cy="4604688"/>
        </p:xfrm>
        <a:graphic>
          <a:graphicData uri="http://schemas.openxmlformats.org/drawingml/2006/table">
            <a:tbl>
              <a:tblPr firstRow="1" firstCol="1" bandRow="1">
                <a:tableStyleId>{5940675A-B579-460E-94D1-54222C63F5DA}</a:tableStyleId>
              </a:tblPr>
              <a:tblGrid>
                <a:gridCol w="838653">
                  <a:extLst>
                    <a:ext uri="{9D8B030D-6E8A-4147-A177-3AD203B41FA5}">
                      <a16:colId xmlns:a16="http://schemas.microsoft.com/office/drawing/2014/main" val="4218997678"/>
                    </a:ext>
                  </a:extLst>
                </a:gridCol>
                <a:gridCol w="1105563">
                  <a:extLst>
                    <a:ext uri="{9D8B030D-6E8A-4147-A177-3AD203B41FA5}">
                      <a16:colId xmlns:a16="http://schemas.microsoft.com/office/drawing/2014/main" val="1324004487"/>
                    </a:ext>
                  </a:extLst>
                </a:gridCol>
                <a:gridCol w="1152128">
                  <a:extLst>
                    <a:ext uri="{9D8B030D-6E8A-4147-A177-3AD203B41FA5}">
                      <a16:colId xmlns:a16="http://schemas.microsoft.com/office/drawing/2014/main" val="1079860383"/>
                    </a:ext>
                  </a:extLst>
                </a:gridCol>
                <a:gridCol w="1152128">
                  <a:extLst>
                    <a:ext uri="{9D8B030D-6E8A-4147-A177-3AD203B41FA5}">
                      <a16:colId xmlns:a16="http://schemas.microsoft.com/office/drawing/2014/main" val="613589489"/>
                    </a:ext>
                  </a:extLst>
                </a:gridCol>
                <a:gridCol w="1512168">
                  <a:extLst>
                    <a:ext uri="{9D8B030D-6E8A-4147-A177-3AD203B41FA5}">
                      <a16:colId xmlns:a16="http://schemas.microsoft.com/office/drawing/2014/main" val="3439974630"/>
                    </a:ext>
                  </a:extLst>
                </a:gridCol>
                <a:gridCol w="792088">
                  <a:extLst>
                    <a:ext uri="{9D8B030D-6E8A-4147-A177-3AD203B41FA5}">
                      <a16:colId xmlns:a16="http://schemas.microsoft.com/office/drawing/2014/main" val="447748724"/>
                    </a:ext>
                  </a:extLst>
                </a:gridCol>
                <a:gridCol w="864096">
                  <a:extLst>
                    <a:ext uri="{9D8B030D-6E8A-4147-A177-3AD203B41FA5}">
                      <a16:colId xmlns:a16="http://schemas.microsoft.com/office/drawing/2014/main" val="1167542045"/>
                    </a:ext>
                  </a:extLst>
                </a:gridCol>
                <a:gridCol w="1619673">
                  <a:extLst>
                    <a:ext uri="{9D8B030D-6E8A-4147-A177-3AD203B41FA5}">
                      <a16:colId xmlns:a16="http://schemas.microsoft.com/office/drawing/2014/main" val="2671869508"/>
                    </a:ext>
                  </a:extLst>
                </a:gridCol>
              </a:tblGrid>
              <a:tr h="1388286">
                <a:tc>
                  <a:txBody>
                    <a:bodyPr/>
                    <a:lstStyle/>
                    <a:p>
                      <a:pPr algn="ctr">
                        <a:lnSpc>
                          <a:spcPct val="115000"/>
                        </a:lnSpc>
                        <a:spcAft>
                          <a:spcPts val="0"/>
                        </a:spcAft>
                      </a:pPr>
                      <a:r>
                        <a:rPr lang="en-IN" sz="1600" b="1" dirty="0">
                          <a:solidFill>
                            <a:schemeClr val="bg1"/>
                          </a:solidFill>
                          <a:effectLst/>
                          <a:latin typeface="+mn-lt"/>
                        </a:rPr>
                        <a:t>Year</a:t>
                      </a:r>
                      <a:endParaRPr lang="en-IN" sz="1600" b="1" dirty="0">
                        <a:solidFill>
                          <a:schemeClr val="bg1"/>
                        </a:solidFill>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lnSpc>
                          <a:spcPct val="115000"/>
                        </a:lnSpc>
                        <a:spcAft>
                          <a:spcPts val="0"/>
                        </a:spcAft>
                      </a:pPr>
                      <a:r>
                        <a:rPr lang="en-IN" sz="1600" b="1" dirty="0">
                          <a:solidFill>
                            <a:schemeClr val="bg1"/>
                          </a:solidFill>
                          <a:effectLst/>
                          <a:latin typeface="+mn-lt"/>
                        </a:rPr>
                        <a:t>Scheduled Production (MT)</a:t>
                      </a:r>
                      <a:endParaRPr lang="en-IN" sz="1600" b="1" dirty="0">
                        <a:solidFill>
                          <a:schemeClr val="bg1"/>
                        </a:solidFill>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lnSpc>
                          <a:spcPct val="115000"/>
                        </a:lnSpc>
                        <a:spcAft>
                          <a:spcPts val="0"/>
                        </a:spcAft>
                      </a:pPr>
                      <a:r>
                        <a:rPr lang="en-IN" sz="1600" b="1" dirty="0">
                          <a:solidFill>
                            <a:schemeClr val="bg1"/>
                          </a:solidFill>
                          <a:effectLst/>
                          <a:latin typeface="+mn-lt"/>
                        </a:rPr>
                        <a:t>Actual Production (MT)</a:t>
                      </a:r>
                      <a:endParaRPr lang="en-IN" sz="1600" b="1" dirty="0">
                        <a:solidFill>
                          <a:schemeClr val="bg1"/>
                        </a:solidFill>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lnSpc>
                          <a:spcPct val="115000"/>
                        </a:lnSpc>
                        <a:spcAft>
                          <a:spcPts val="0"/>
                        </a:spcAft>
                      </a:pPr>
                      <a:r>
                        <a:rPr lang="en-IN" sz="1600" b="1" dirty="0">
                          <a:solidFill>
                            <a:schemeClr val="bg1"/>
                          </a:solidFill>
                          <a:effectLst/>
                          <a:latin typeface="+mn-lt"/>
                        </a:rPr>
                        <a:t>Actual Production as % of Scheduled Production</a:t>
                      </a:r>
                      <a:endParaRPr lang="en-IN" sz="1600" b="1" dirty="0">
                        <a:solidFill>
                          <a:schemeClr val="bg1"/>
                        </a:solidFill>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lnSpc>
                          <a:spcPct val="115000"/>
                        </a:lnSpc>
                        <a:spcAft>
                          <a:spcPts val="0"/>
                        </a:spcAft>
                      </a:pPr>
                      <a:r>
                        <a:rPr lang="en-IN" sz="1600" b="1" dirty="0">
                          <a:solidFill>
                            <a:schemeClr val="bg1"/>
                          </a:solidFill>
                          <a:effectLst/>
                          <a:latin typeface="+mn-lt"/>
                        </a:rPr>
                        <a:t>Shortfall in Production (MT)</a:t>
                      </a:r>
                      <a:endParaRPr lang="en-IN" sz="1600" b="1" dirty="0">
                        <a:solidFill>
                          <a:schemeClr val="bg1"/>
                        </a:solidFill>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lnSpc>
                          <a:spcPct val="115000"/>
                        </a:lnSpc>
                        <a:spcAft>
                          <a:spcPts val="0"/>
                        </a:spcAft>
                      </a:pPr>
                      <a:r>
                        <a:rPr lang="en-IN" sz="1600" b="1" dirty="0">
                          <a:solidFill>
                            <a:schemeClr val="bg1"/>
                          </a:solidFill>
                          <a:effectLst/>
                          <a:latin typeface="+mn-lt"/>
                        </a:rPr>
                        <a:t>Penalty Trigger Event</a:t>
                      </a:r>
                      <a:endParaRPr lang="en-IN" sz="1600" b="1" dirty="0">
                        <a:solidFill>
                          <a:schemeClr val="bg1"/>
                        </a:solidFill>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lnSpc>
                          <a:spcPct val="115000"/>
                        </a:lnSpc>
                        <a:spcAft>
                          <a:spcPts val="0"/>
                        </a:spcAft>
                      </a:pPr>
                      <a:r>
                        <a:rPr lang="en-IN" sz="1600" b="1" dirty="0">
                          <a:solidFill>
                            <a:schemeClr val="bg1"/>
                          </a:solidFill>
                          <a:effectLst/>
                          <a:latin typeface="+mn-lt"/>
                        </a:rPr>
                        <a:t>Value of NCI</a:t>
                      </a:r>
                      <a:endParaRPr lang="en-IN" sz="1600" b="1" dirty="0">
                        <a:solidFill>
                          <a:schemeClr val="bg1"/>
                        </a:solidFill>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lnSpc>
                          <a:spcPct val="115000"/>
                        </a:lnSpc>
                        <a:spcAft>
                          <a:spcPts val="0"/>
                        </a:spcAft>
                      </a:pPr>
                      <a:r>
                        <a:rPr lang="en-IN" sz="1600" b="1" dirty="0">
                          <a:solidFill>
                            <a:schemeClr val="bg1"/>
                          </a:solidFill>
                          <a:effectLst/>
                          <a:latin typeface="+mn-lt"/>
                        </a:rPr>
                        <a:t>Revenue Payable to Government on account of shortfall (Rs. Cr)</a:t>
                      </a:r>
                      <a:endParaRPr lang="en-IN" sz="1600" b="1" dirty="0">
                        <a:solidFill>
                          <a:schemeClr val="bg1"/>
                        </a:solidFill>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319281837"/>
                  </a:ext>
                </a:extLst>
              </a:tr>
              <a:tr h="571500">
                <a:tc>
                  <a:txBody>
                    <a:bodyPr/>
                    <a:lstStyle/>
                    <a:p>
                      <a:pPr>
                        <a:lnSpc>
                          <a:spcPct val="115000"/>
                        </a:lnSpc>
                      </a:pPr>
                      <a:endParaRPr lang="en-IN" sz="1600" dirty="0">
                        <a:effectLst/>
                        <a:latin typeface="+mn-lt"/>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IN" sz="1600" dirty="0">
                          <a:effectLst/>
                          <a:latin typeface="+mn-lt"/>
                        </a:rPr>
                        <a:t>D</a:t>
                      </a:r>
                      <a:endParaRPr lang="en-IN" sz="1600" dirty="0">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IN" sz="1600" dirty="0">
                          <a:effectLst/>
                          <a:latin typeface="+mn-lt"/>
                        </a:rPr>
                        <a:t>E</a:t>
                      </a:r>
                      <a:endParaRPr lang="en-IN" sz="1600" dirty="0">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IN" sz="1600" dirty="0">
                          <a:effectLst/>
                          <a:latin typeface="+mn-lt"/>
                        </a:rPr>
                        <a:t>F = E/D</a:t>
                      </a:r>
                      <a:endParaRPr lang="en-IN" sz="1600" dirty="0">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IN" sz="1600" dirty="0">
                          <a:effectLst/>
                          <a:latin typeface="+mn-lt"/>
                        </a:rPr>
                        <a:t>G = Max (0%, 65% - F) (year)</a:t>
                      </a:r>
                    </a:p>
                    <a:p>
                      <a:pPr algn="ctr">
                        <a:lnSpc>
                          <a:spcPct val="115000"/>
                        </a:lnSpc>
                        <a:spcAft>
                          <a:spcPts val="0"/>
                        </a:spcAft>
                      </a:pPr>
                      <a:r>
                        <a:rPr lang="en-IN" sz="1600" dirty="0">
                          <a:effectLst/>
                          <a:latin typeface="+mn-lt"/>
                          <a:ea typeface="Calibri" panose="020F0502020204030204" pitchFamily="34" charset="0"/>
                          <a:cs typeface="Mangal" panose="02040503050203030202" pitchFamily="18" charset="0"/>
                        </a:rPr>
                        <a:t>Max(0%, 75% - F) (block)</a:t>
                      </a: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ct val="115000"/>
                        </a:lnSpc>
                      </a:pPr>
                      <a:endParaRPr lang="en-IN" sz="1600" dirty="0">
                        <a:effectLst/>
                        <a:latin typeface="+mn-lt"/>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IN" sz="1600" dirty="0">
                          <a:effectLst/>
                          <a:latin typeface="+mn-lt"/>
                        </a:rPr>
                        <a:t>H</a:t>
                      </a:r>
                      <a:endParaRPr lang="en-IN" sz="1600" dirty="0">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IN" sz="1600" dirty="0">
                          <a:effectLst/>
                          <a:latin typeface="+mn-lt"/>
                        </a:rPr>
                        <a:t>I = D x G X B x H/A x C/10</a:t>
                      </a:r>
                      <a:endParaRPr lang="en-IN" sz="1600" dirty="0">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32692222"/>
                  </a:ext>
                </a:extLst>
              </a:tr>
              <a:tr h="190500">
                <a:tc>
                  <a:txBody>
                    <a:bodyPr/>
                    <a:lstStyle/>
                    <a:p>
                      <a:pPr algn="ctr">
                        <a:lnSpc>
                          <a:spcPct val="115000"/>
                        </a:lnSpc>
                        <a:spcAft>
                          <a:spcPts val="0"/>
                        </a:spcAft>
                      </a:pPr>
                      <a:r>
                        <a:rPr lang="en-IN" sz="1600">
                          <a:effectLst/>
                          <a:latin typeface="+mn-lt"/>
                        </a:rPr>
                        <a:t>Y1</a:t>
                      </a:r>
                      <a:endParaRPr lang="en-IN" sz="1600">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lnSpc>
                          <a:spcPct val="115000"/>
                        </a:lnSpc>
                        <a:spcAft>
                          <a:spcPts val="0"/>
                        </a:spcAft>
                      </a:pPr>
                      <a:r>
                        <a:rPr lang="en-IN" sz="1600">
                          <a:effectLst/>
                          <a:latin typeface="+mn-lt"/>
                        </a:rPr>
                        <a:t>2</a:t>
                      </a:r>
                      <a:endParaRPr lang="en-IN" sz="1600">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lnSpc>
                          <a:spcPct val="115000"/>
                        </a:lnSpc>
                        <a:spcAft>
                          <a:spcPts val="0"/>
                        </a:spcAft>
                      </a:pPr>
                      <a:r>
                        <a:rPr lang="en-IN" sz="1600">
                          <a:effectLst/>
                          <a:latin typeface="+mn-lt"/>
                        </a:rPr>
                        <a:t>1.7</a:t>
                      </a:r>
                      <a:endParaRPr lang="en-IN" sz="1600">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lnSpc>
                          <a:spcPct val="115000"/>
                        </a:lnSpc>
                        <a:spcAft>
                          <a:spcPts val="0"/>
                        </a:spcAft>
                      </a:pPr>
                      <a:r>
                        <a:rPr lang="en-IN" sz="1600">
                          <a:effectLst/>
                          <a:latin typeface="+mn-lt"/>
                        </a:rPr>
                        <a:t>85.00%</a:t>
                      </a:r>
                      <a:endParaRPr lang="en-IN" sz="1600">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lnSpc>
                          <a:spcPct val="115000"/>
                        </a:lnSpc>
                        <a:spcAft>
                          <a:spcPts val="0"/>
                        </a:spcAft>
                      </a:pPr>
                      <a:r>
                        <a:rPr lang="en-IN" sz="1600" dirty="0">
                          <a:effectLst/>
                          <a:latin typeface="+mn-lt"/>
                        </a:rPr>
                        <a:t>0.00%</a:t>
                      </a:r>
                      <a:endParaRPr lang="en-IN" sz="1600" dirty="0">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nSpc>
                          <a:spcPct val="115000"/>
                        </a:lnSpc>
                      </a:pPr>
                      <a:endParaRPr lang="en-IN" sz="1600">
                        <a:effectLst/>
                        <a:latin typeface="+mn-lt"/>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lnSpc>
                          <a:spcPct val="115000"/>
                        </a:lnSpc>
                        <a:spcAft>
                          <a:spcPts val="0"/>
                        </a:spcAft>
                      </a:pPr>
                      <a:r>
                        <a:rPr lang="en-IN" sz="1600">
                          <a:effectLst/>
                          <a:latin typeface="+mn-lt"/>
                        </a:rPr>
                        <a:t>127</a:t>
                      </a:r>
                      <a:endParaRPr lang="en-IN" sz="1600">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lnSpc>
                          <a:spcPct val="115000"/>
                        </a:lnSpc>
                        <a:spcAft>
                          <a:spcPts val="0"/>
                        </a:spcAft>
                      </a:pPr>
                      <a:r>
                        <a:rPr lang="en-IN" sz="1600">
                          <a:effectLst/>
                          <a:latin typeface="+mn-lt"/>
                        </a:rPr>
                        <a:t>-</a:t>
                      </a:r>
                      <a:endParaRPr lang="en-IN" sz="1600">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07339644"/>
                  </a:ext>
                </a:extLst>
              </a:tr>
              <a:tr h="190500">
                <a:tc>
                  <a:txBody>
                    <a:bodyPr/>
                    <a:lstStyle/>
                    <a:p>
                      <a:pPr algn="ctr">
                        <a:lnSpc>
                          <a:spcPct val="115000"/>
                        </a:lnSpc>
                        <a:spcAft>
                          <a:spcPts val="0"/>
                        </a:spcAft>
                      </a:pPr>
                      <a:r>
                        <a:rPr lang="en-IN" sz="1600">
                          <a:effectLst/>
                          <a:latin typeface="+mn-lt"/>
                        </a:rPr>
                        <a:t>Y2</a:t>
                      </a:r>
                      <a:endParaRPr lang="en-IN" sz="1600">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lnSpc>
                          <a:spcPct val="115000"/>
                        </a:lnSpc>
                        <a:spcAft>
                          <a:spcPts val="0"/>
                        </a:spcAft>
                      </a:pPr>
                      <a:r>
                        <a:rPr lang="en-IN" sz="1600">
                          <a:effectLst/>
                          <a:latin typeface="+mn-lt"/>
                        </a:rPr>
                        <a:t>4</a:t>
                      </a:r>
                      <a:endParaRPr lang="en-IN" sz="1600">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lnSpc>
                          <a:spcPct val="115000"/>
                        </a:lnSpc>
                        <a:spcAft>
                          <a:spcPts val="0"/>
                        </a:spcAft>
                      </a:pPr>
                      <a:r>
                        <a:rPr lang="en-IN" sz="1600">
                          <a:effectLst/>
                          <a:latin typeface="+mn-lt"/>
                        </a:rPr>
                        <a:t>2.5</a:t>
                      </a:r>
                      <a:endParaRPr lang="en-IN" sz="1600">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lnSpc>
                          <a:spcPct val="115000"/>
                        </a:lnSpc>
                        <a:spcAft>
                          <a:spcPts val="0"/>
                        </a:spcAft>
                      </a:pPr>
                      <a:r>
                        <a:rPr lang="en-IN" sz="1600">
                          <a:effectLst/>
                          <a:latin typeface="+mn-lt"/>
                        </a:rPr>
                        <a:t>62.50%</a:t>
                      </a:r>
                      <a:endParaRPr lang="en-IN" sz="1600">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lnSpc>
                          <a:spcPct val="115000"/>
                        </a:lnSpc>
                        <a:spcAft>
                          <a:spcPts val="0"/>
                        </a:spcAft>
                      </a:pPr>
                      <a:r>
                        <a:rPr lang="en-IN" sz="1600" dirty="0">
                          <a:effectLst/>
                          <a:latin typeface="+mn-lt"/>
                        </a:rPr>
                        <a:t>2.50%</a:t>
                      </a:r>
                      <a:endParaRPr lang="en-IN" sz="1600" dirty="0">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IN" sz="1600" b="1" dirty="0">
                          <a:effectLst/>
                          <a:latin typeface="+mn-lt"/>
                        </a:rPr>
                        <a:t>Event 1</a:t>
                      </a:r>
                      <a:endParaRPr lang="en-IN" sz="1600" b="1" dirty="0">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lnSpc>
                          <a:spcPct val="115000"/>
                        </a:lnSpc>
                        <a:spcAft>
                          <a:spcPts val="0"/>
                        </a:spcAft>
                      </a:pPr>
                      <a:r>
                        <a:rPr lang="en-IN" sz="1600">
                          <a:effectLst/>
                          <a:latin typeface="+mn-lt"/>
                        </a:rPr>
                        <a:t>128</a:t>
                      </a:r>
                      <a:endParaRPr lang="en-IN" sz="1600">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lnSpc>
                          <a:spcPct val="115000"/>
                        </a:lnSpc>
                        <a:spcAft>
                          <a:spcPts val="0"/>
                        </a:spcAft>
                      </a:pPr>
                      <a:r>
                        <a:rPr lang="en-IN" sz="1600" b="1" dirty="0">
                          <a:effectLst/>
                          <a:latin typeface="+mn-lt"/>
                        </a:rPr>
                        <a:t>5</a:t>
                      </a:r>
                      <a:endParaRPr lang="en-IN" sz="1600" b="1" dirty="0">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48100351"/>
                  </a:ext>
                </a:extLst>
              </a:tr>
              <a:tr h="190500">
                <a:tc>
                  <a:txBody>
                    <a:bodyPr/>
                    <a:lstStyle/>
                    <a:p>
                      <a:pPr algn="ctr">
                        <a:lnSpc>
                          <a:spcPct val="115000"/>
                        </a:lnSpc>
                        <a:spcAft>
                          <a:spcPts val="0"/>
                        </a:spcAft>
                      </a:pPr>
                      <a:r>
                        <a:rPr lang="en-IN" sz="1600">
                          <a:effectLst/>
                          <a:latin typeface="+mn-lt"/>
                        </a:rPr>
                        <a:t>Y3</a:t>
                      </a:r>
                      <a:endParaRPr lang="en-IN" sz="1600">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lnSpc>
                          <a:spcPct val="115000"/>
                        </a:lnSpc>
                        <a:spcAft>
                          <a:spcPts val="0"/>
                        </a:spcAft>
                      </a:pPr>
                      <a:r>
                        <a:rPr lang="en-IN" sz="1600">
                          <a:effectLst/>
                          <a:latin typeface="+mn-lt"/>
                        </a:rPr>
                        <a:t>7</a:t>
                      </a:r>
                      <a:endParaRPr lang="en-IN" sz="1600">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lnSpc>
                          <a:spcPct val="115000"/>
                        </a:lnSpc>
                        <a:spcAft>
                          <a:spcPts val="0"/>
                        </a:spcAft>
                      </a:pPr>
                      <a:r>
                        <a:rPr lang="en-IN" sz="1600">
                          <a:effectLst/>
                          <a:latin typeface="+mn-lt"/>
                        </a:rPr>
                        <a:t>5.6</a:t>
                      </a:r>
                      <a:endParaRPr lang="en-IN" sz="1600">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lnSpc>
                          <a:spcPct val="115000"/>
                        </a:lnSpc>
                        <a:spcAft>
                          <a:spcPts val="0"/>
                        </a:spcAft>
                      </a:pPr>
                      <a:r>
                        <a:rPr lang="en-IN" sz="1600">
                          <a:effectLst/>
                          <a:latin typeface="+mn-lt"/>
                        </a:rPr>
                        <a:t>80.00%</a:t>
                      </a:r>
                      <a:endParaRPr lang="en-IN" sz="1600">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lnSpc>
                          <a:spcPct val="115000"/>
                        </a:lnSpc>
                        <a:spcAft>
                          <a:spcPts val="0"/>
                        </a:spcAft>
                      </a:pPr>
                      <a:r>
                        <a:rPr lang="en-IN" sz="1600" dirty="0">
                          <a:effectLst/>
                          <a:latin typeface="+mn-lt"/>
                        </a:rPr>
                        <a:t>0.00%</a:t>
                      </a:r>
                      <a:endParaRPr lang="en-IN" sz="1600" dirty="0">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nSpc>
                          <a:spcPct val="115000"/>
                        </a:lnSpc>
                      </a:pPr>
                      <a:endParaRPr lang="en-IN" sz="1600">
                        <a:effectLst/>
                        <a:latin typeface="+mn-lt"/>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lnSpc>
                          <a:spcPct val="115000"/>
                        </a:lnSpc>
                        <a:spcAft>
                          <a:spcPts val="0"/>
                        </a:spcAft>
                      </a:pPr>
                      <a:r>
                        <a:rPr lang="en-IN" sz="1600">
                          <a:effectLst/>
                          <a:latin typeface="+mn-lt"/>
                        </a:rPr>
                        <a:t>129</a:t>
                      </a:r>
                      <a:endParaRPr lang="en-IN" sz="1600">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lnSpc>
                          <a:spcPct val="115000"/>
                        </a:lnSpc>
                        <a:spcAft>
                          <a:spcPts val="0"/>
                        </a:spcAft>
                      </a:pPr>
                      <a:r>
                        <a:rPr lang="en-IN" sz="1600" dirty="0">
                          <a:effectLst/>
                          <a:latin typeface="+mn-lt"/>
                        </a:rPr>
                        <a:t>-</a:t>
                      </a:r>
                      <a:endParaRPr lang="en-IN" sz="1600" dirty="0">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52203605"/>
                  </a:ext>
                </a:extLst>
              </a:tr>
              <a:tr h="190500">
                <a:tc>
                  <a:txBody>
                    <a:bodyPr/>
                    <a:lstStyle/>
                    <a:p>
                      <a:pPr algn="ctr">
                        <a:lnSpc>
                          <a:spcPct val="115000"/>
                        </a:lnSpc>
                        <a:spcAft>
                          <a:spcPts val="0"/>
                        </a:spcAft>
                      </a:pPr>
                      <a:r>
                        <a:rPr lang="en-IN" sz="1600" b="1" dirty="0">
                          <a:effectLst/>
                          <a:latin typeface="+mn-lt"/>
                        </a:rPr>
                        <a:t>Block 1</a:t>
                      </a:r>
                      <a:endParaRPr lang="en-IN" sz="1600" b="1" dirty="0">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lnSpc>
                          <a:spcPct val="115000"/>
                        </a:lnSpc>
                        <a:spcAft>
                          <a:spcPts val="0"/>
                        </a:spcAft>
                      </a:pPr>
                      <a:r>
                        <a:rPr lang="en-IN" sz="1600" b="1">
                          <a:effectLst/>
                          <a:latin typeface="+mn-lt"/>
                        </a:rPr>
                        <a:t>13</a:t>
                      </a:r>
                      <a:endParaRPr lang="en-IN" sz="1600" b="1">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lnSpc>
                          <a:spcPct val="115000"/>
                        </a:lnSpc>
                        <a:spcAft>
                          <a:spcPts val="0"/>
                        </a:spcAft>
                      </a:pPr>
                      <a:r>
                        <a:rPr lang="en-IN" sz="1600" b="1">
                          <a:effectLst/>
                          <a:latin typeface="+mn-lt"/>
                        </a:rPr>
                        <a:t>9.8</a:t>
                      </a:r>
                      <a:endParaRPr lang="en-IN" sz="1600" b="1">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lnSpc>
                          <a:spcPct val="115000"/>
                        </a:lnSpc>
                        <a:spcAft>
                          <a:spcPts val="0"/>
                        </a:spcAft>
                      </a:pPr>
                      <a:r>
                        <a:rPr lang="en-IN" sz="1600" b="1">
                          <a:effectLst/>
                          <a:latin typeface="+mn-lt"/>
                        </a:rPr>
                        <a:t>75.38%</a:t>
                      </a:r>
                      <a:endParaRPr lang="en-IN" sz="1600" b="1">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lnSpc>
                          <a:spcPct val="115000"/>
                        </a:lnSpc>
                        <a:spcAft>
                          <a:spcPts val="0"/>
                        </a:spcAft>
                      </a:pPr>
                      <a:r>
                        <a:rPr lang="en-IN" sz="1600" b="1">
                          <a:effectLst/>
                          <a:latin typeface="+mn-lt"/>
                        </a:rPr>
                        <a:t>0.00%</a:t>
                      </a:r>
                      <a:endParaRPr lang="en-IN" sz="1600" b="1">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nSpc>
                          <a:spcPct val="115000"/>
                        </a:lnSpc>
                      </a:pPr>
                      <a:endParaRPr lang="en-IN" sz="1600" b="1" dirty="0">
                        <a:effectLst/>
                        <a:latin typeface="+mn-lt"/>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lnSpc>
                          <a:spcPct val="115000"/>
                        </a:lnSpc>
                        <a:spcAft>
                          <a:spcPts val="0"/>
                        </a:spcAft>
                      </a:pPr>
                      <a:r>
                        <a:rPr lang="en-IN" sz="1600" b="1">
                          <a:effectLst/>
                          <a:latin typeface="+mn-lt"/>
                        </a:rPr>
                        <a:t>128</a:t>
                      </a:r>
                      <a:endParaRPr lang="en-IN" sz="1600" b="1">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lnSpc>
                          <a:spcPct val="115000"/>
                        </a:lnSpc>
                        <a:spcAft>
                          <a:spcPts val="0"/>
                        </a:spcAft>
                      </a:pPr>
                      <a:r>
                        <a:rPr lang="en-IN" sz="1600" b="1" dirty="0">
                          <a:effectLst/>
                          <a:latin typeface="+mn-lt"/>
                        </a:rPr>
                        <a:t>-</a:t>
                      </a:r>
                      <a:endParaRPr lang="en-IN" sz="1600" b="1" dirty="0">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77083380"/>
                  </a:ext>
                </a:extLst>
              </a:tr>
              <a:tr h="190500">
                <a:tc>
                  <a:txBody>
                    <a:bodyPr/>
                    <a:lstStyle/>
                    <a:p>
                      <a:pPr algn="ctr">
                        <a:lnSpc>
                          <a:spcPct val="115000"/>
                        </a:lnSpc>
                        <a:spcAft>
                          <a:spcPts val="0"/>
                        </a:spcAft>
                      </a:pPr>
                      <a:r>
                        <a:rPr lang="en-IN" sz="1600">
                          <a:effectLst/>
                          <a:latin typeface="+mn-lt"/>
                        </a:rPr>
                        <a:t>Y4</a:t>
                      </a:r>
                      <a:endParaRPr lang="en-IN" sz="1600">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lnSpc>
                          <a:spcPct val="115000"/>
                        </a:lnSpc>
                        <a:spcAft>
                          <a:spcPts val="0"/>
                        </a:spcAft>
                      </a:pPr>
                      <a:r>
                        <a:rPr lang="en-IN" sz="1600">
                          <a:effectLst/>
                          <a:latin typeface="+mn-lt"/>
                        </a:rPr>
                        <a:t>10</a:t>
                      </a:r>
                      <a:endParaRPr lang="en-IN" sz="1600">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lnSpc>
                          <a:spcPct val="115000"/>
                        </a:lnSpc>
                        <a:spcAft>
                          <a:spcPts val="0"/>
                        </a:spcAft>
                      </a:pPr>
                      <a:r>
                        <a:rPr lang="en-IN" sz="1600">
                          <a:effectLst/>
                          <a:latin typeface="+mn-lt"/>
                        </a:rPr>
                        <a:t>7.9</a:t>
                      </a:r>
                      <a:endParaRPr lang="en-IN" sz="1600">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lnSpc>
                          <a:spcPct val="115000"/>
                        </a:lnSpc>
                        <a:spcAft>
                          <a:spcPts val="0"/>
                        </a:spcAft>
                      </a:pPr>
                      <a:r>
                        <a:rPr lang="en-IN" sz="1600">
                          <a:effectLst/>
                          <a:latin typeface="+mn-lt"/>
                        </a:rPr>
                        <a:t>79.00%</a:t>
                      </a:r>
                      <a:endParaRPr lang="en-IN" sz="1600">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lnSpc>
                          <a:spcPct val="115000"/>
                        </a:lnSpc>
                        <a:spcAft>
                          <a:spcPts val="0"/>
                        </a:spcAft>
                      </a:pPr>
                      <a:r>
                        <a:rPr lang="en-IN" sz="1600">
                          <a:effectLst/>
                          <a:latin typeface="+mn-lt"/>
                        </a:rPr>
                        <a:t>0.00%</a:t>
                      </a:r>
                      <a:endParaRPr lang="en-IN" sz="1600">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nSpc>
                          <a:spcPct val="115000"/>
                        </a:lnSpc>
                      </a:pPr>
                      <a:endParaRPr lang="en-IN" sz="1600">
                        <a:effectLst/>
                        <a:latin typeface="+mn-lt"/>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lnSpc>
                          <a:spcPct val="115000"/>
                        </a:lnSpc>
                        <a:spcAft>
                          <a:spcPts val="0"/>
                        </a:spcAft>
                      </a:pPr>
                      <a:r>
                        <a:rPr lang="en-IN" sz="1600" dirty="0">
                          <a:effectLst/>
                          <a:latin typeface="+mn-lt"/>
                        </a:rPr>
                        <a:t>130</a:t>
                      </a:r>
                      <a:endParaRPr lang="en-IN" sz="1600" dirty="0">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lnSpc>
                          <a:spcPct val="115000"/>
                        </a:lnSpc>
                        <a:spcAft>
                          <a:spcPts val="0"/>
                        </a:spcAft>
                      </a:pPr>
                      <a:r>
                        <a:rPr lang="en-IN" sz="1600" dirty="0">
                          <a:effectLst/>
                          <a:latin typeface="+mn-lt"/>
                        </a:rPr>
                        <a:t>-</a:t>
                      </a:r>
                      <a:endParaRPr lang="en-IN" sz="1600" dirty="0">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1504720"/>
                  </a:ext>
                </a:extLst>
              </a:tr>
              <a:tr h="190500">
                <a:tc>
                  <a:txBody>
                    <a:bodyPr/>
                    <a:lstStyle/>
                    <a:p>
                      <a:pPr algn="ctr">
                        <a:lnSpc>
                          <a:spcPct val="115000"/>
                        </a:lnSpc>
                        <a:spcAft>
                          <a:spcPts val="0"/>
                        </a:spcAft>
                      </a:pPr>
                      <a:r>
                        <a:rPr lang="en-IN" sz="1600">
                          <a:effectLst/>
                          <a:latin typeface="+mn-lt"/>
                        </a:rPr>
                        <a:t>Y5</a:t>
                      </a:r>
                      <a:endParaRPr lang="en-IN" sz="1600">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lnSpc>
                          <a:spcPct val="115000"/>
                        </a:lnSpc>
                        <a:spcAft>
                          <a:spcPts val="0"/>
                        </a:spcAft>
                      </a:pPr>
                      <a:r>
                        <a:rPr lang="en-IN" sz="1600">
                          <a:effectLst/>
                          <a:latin typeface="+mn-lt"/>
                        </a:rPr>
                        <a:t>10</a:t>
                      </a:r>
                      <a:endParaRPr lang="en-IN" sz="1600">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lnSpc>
                          <a:spcPct val="115000"/>
                        </a:lnSpc>
                        <a:spcAft>
                          <a:spcPts val="0"/>
                        </a:spcAft>
                      </a:pPr>
                      <a:r>
                        <a:rPr lang="en-IN" sz="1600">
                          <a:effectLst/>
                          <a:latin typeface="+mn-lt"/>
                        </a:rPr>
                        <a:t>6.5</a:t>
                      </a:r>
                      <a:endParaRPr lang="en-IN" sz="1600">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lnSpc>
                          <a:spcPct val="115000"/>
                        </a:lnSpc>
                        <a:spcAft>
                          <a:spcPts val="0"/>
                        </a:spcAft>
                      </a:pPr>
                      <a:r>
                        <a:rPr lang="en-IN" sz="1600">
                          <a:effectLst/>
                          <a:latin typeface="+mn-lt"/>
                        </a:rPr>
                        <a:t>65.00%</a:t>
                      </a:r>
                      <a:endParaRPr lang="en-IN" sz="1600">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lnSpc>
                          <a:spcPct val="115000"/>
                        </a:lnSpc>
                        <a:spcAft>
                          <a:spcPts val="0"/>
                        </a:spcAft>
                      </a:pPr>
                      <a:r>
                        <a:rPr lang="en-IN" sz="1600">
                          <a:effectLst/>
                          <a:latin typeface="+mn-lt"/>
                        </a:rPr>
                        <a:t>0.00%</a:t>
                      </a:r>
                      <a:endParaRPr lang="en-IN" sz="1600">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nSpc>
                          <a:spcPct val="115000"/>
                        </a:lnSpc>
                      </a:pPr>
                      <a:endParaRPr lang="en-IN" sz="1600">
                        <a:effectLst/>
                        <a:latin typeface="+mn-lt"/>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lnSpc>
                          <a:spcPct val="115000"/>
                        </a:lnSpc>
                        <a:spcAft>
                          <a:spcPts val="0"/>
                        </a:spcAft>
                      </a:pPr>
                      <a:r>
                        <a:rPr lang="en-IN" sz="1600" dirty="0">
                          <a:effectLst/>
                          <a:latin typeface="+mn-lt"/>
                        </a:rPr>
                        <a:t>131</a:t>
                      </a:r>
                      <a:endParaRPr lang="en-IN" sz="1600" dirty="0">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lnSpc>
                          <a:spcPct val="115000"/>
                        </a:lnSpc>
                        <a:spcAft>
                          <a:spcPts val="0"/>
                        </a:spcAft>
                      </a:pPr>
                      <a:r>
                        <a:rPr lang="en-IN" sz="1600" dirty="0">
                          <a:effectLst/>
                          <a:latin typeface="+mn-lt"/>
                        </a:rPr>
                        <a:t>-</a:t>
                      </a:r>
                      <a:endParaRPr lang="en-IN" sz="1600" dirty="0">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92760292"/>
                  </a:ext>
                </a:extLst>
              </a:tr>
              <a:tr h="190500">
                <a:tc>
                  <a:txBody>
                    <a:bodyPr/>
                    <a:lstStyle/>
                    <a:p>
                      <a:pPr algn="ctr">
                        <a:lnSpc>
                          <a:spcPct val="115000"/>
                        </a:lnSpc>
                        <a:spcAft>
                          <a:spcPts val="0"/>
                        </a:spcAft>
                      </a:pPr>
                      <a:r>
                        <a:rPr lang="en-IN" sz="1600">
                          <a:effectLst/>
                          <a:latin typeface="+mn-lt"/>
                        </a:rPr>
                        <a:t>Y6</a:t>
                      </a:r>
                      <a:endParaRPr lang="en-IN" sz="1600">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lnSpc>
                          <a:spcPct val="115000"/>
                        </a:lnSpc>
                        <a:spcAft>
                          <a:spcPts val="0"/>
                        </a:spcAft>
                      </a:pPr>
                      <a:r>
                        <a:rPr lang="en-IN" sz="1600">
                          <a:effectLst/>
                          <a:latin typeface="+mn-lt"/>
                        </a:rPr>
                        <a:t>10</a:t>
                      </a:r>
                      <a:endParaRPr lang="en-IN" sz="1600">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lnSpc>
                          <a:spcPct val="115000"/>
                        </a:lnSpc>
                        <a:spcAft>
                          <a:spcPts val="0"/>
                        </a:spcAft>
                      </a:pPr>
                      <a:r>
                        <a:rPr lang="en-IN" sz="1600">
                          <a:effectLst/>
                          <a:latin typeface="+mn-lt"/>
                        </a:rPr>
                        <a:t>6.6</a:t>
                      </a:r>
                      <a:endParaRPr lang="en-IN" sz="1600">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lnSpc>
                          <a:spcPct val="115000"/>
                        </a:lnSpc>
                        <a:spcAft>
                          <a:spcPts val="0"/>
                        </a:spcAft>
                      </a:pPr>
                      <a:r>
                        <a:rPr lang="en-IN" sz="1600">
                          <a:effectLst/>
                          <a:latin typeface="+mn-lt"/>
                        </a:rPr>
                        <a:t>66.00%</a:t>
                      </a:r>
                      <a:endParaRPr lang="en-IN" sz="1600">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lnSpc>
                          <a:spcPct val="115000"/>
                        </a:lnSpc>
                        <a:spcAft>
                          <a:spcPts val="0"/>
                        </a:spcAft>
                      </a:pPr>
                      <a:r>
                        <a:rPr lang="en-IN" sz="1600">
                          <a:effectLst/>
                          <a:latin typeface="+mn-lt"/>
                        </a:rPr>
                        <a:t>0.00%</a:t>
                      </a:r>
                      <a:endParaRPr lang="en-IN" sz="1600">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nSpc>
                          <a:spcPct val="115000"/>
                        </a:lnSpc>
                      </a:pPr>
                      <a:endParaRPr lang="en-IN" sz="1600">
                        <a:effectLst/>
                        <a:latin typeface="+mn-lt"/>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lnSpc>
                          <a:spcPct val="115000"/>
                        </a:lnSpc>
                        <a:spcAft>
                          <a:spcPts val="0"/>
                        </a:spcAft>
                      </a:pPr>
                      <a:r>
                        <a:rPr lang="en-IN" sz="1600">
                          <a:effectLst/>
                          <a:latin typeface="+mn-lt"/>
                        </a:rPr>
                        <a:t>131</a:t>
                      </a:r>
                      <a:endParaRPr lang="en-IN" sz="1600">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lnSpc>
                          <a:spcPct val="115000"/>
                        </a:lnSpc>
                        <a:spcAft>
                          <a:spcPts val="0"/>
                        </a:spcAft>
                      </a:pPr>
                      <a:r>
                        <a:rPr lang="en-IN" sz="1600" dirty="0">
                          <a:effectLst/>
                          <a:latin typeface="+mn-lt"/>
                        </a:rPr>
                        <a:t>-</a:t>
                      </a:r>
                      <a:endParaRPr lang="en-IN" sz="1600" dirty="0">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00848092"/>
                  </a:ext>
                </a:extLst>
              </a:tr>
              <a:tr h="190500">
                <a:tc>
                  <a:txBody>
                    <a:bodyPr/>
                    <a:lstStyle/>
                    <a:p>
                      <a:pPr algn="ctr">
                        <a:lnSpc>
                          <a:spcPct val="115000"/>
                        </a:lnSpc>
                        <a:spcAft>
                          <a:spcPts val="0"/>
                        </a:spcAft>
                      </a:pPr>
                      <a:r>
                        <a:rPr lang="en-IN" sz="1600" b="1" dirty="0">
                          <a:effectLst/>
                          <a:latin typeface="+mn-lt"/>
                        </a:rPr>
                        <a:t>Block 2</a:t>
                      </a:r>
                      <a:endParaRPr lang="en-IN" sz="1600" b="1" dirty="0">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lnSpc>
                          <a:spcPct val="115000"/>
                        </a:lnSpc>
                        <a:spcAft>
                          <a:spcPts val="0"/>
                        </a:spcAft>
                      </a:pPr>
                      <a:r>
                        <a:rPr lang="en-IN" sz="1600" b="1">
                          <a:effectLst/>
                          <a:latin typeface="+mn-lt"/>
                        </a:rPr>
                        <a:t>30</a:t>
                      </a:r>
                      <a:endParaRPr lang="en-IN" sz="1600" b="1">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lnSpc>
                          <a:spcPct val="115000"/>
                        </a:lnSpc>
                        <a:spcAft>
                          <a:spcPts val="0"/>
                        </a:spcAft>
                      </a:pPr>
                      <a:r>
                        <a:rPr lang="en-IN" sz="1600" b="1">
                          <a:effectLst/>
                          <a:latin typeface="+mn-lt"/>
                        </a:rPr>
                        <a:t>21</a:t>
                      </a:r>
                      <a:endParaRPr lang="en-IN" sz="1600" b="1">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lnSpc>
                          <a:spcPct val="115000"/>
                        </a:lnSpc>
                        <a:spcAft>
                          <a:spcPts val="0"/>
                        </a:spcAft>
                      </a:pPr>
                      <a:r>
                        <a:rPr lang="en-IN" sz="1600" b="1">
                          <a:effectLst/>
                          <a:latin typeface="+mn-lt"/>
                        </a:rPr>
                        <a:t>70.00%</a:t>
                      </a:r>
                      <a:endParaRPr lang="en-IN" sz="1600" b="1">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lnSpc>
                          <a:spcPct val="115000"/>
                        </a:lnSpc>
                        <a:spcAft>
                          <a:spcPts val="0"/>
                        </a:spcAft>
                      </a:pPr>
                      <a:r>
                        <a:rPr lang="en-IN" sz="1600" b="1">
                          <a:effectLst/>
                          <a:latin typeface="+mn-lt"/>
                        </a:rPr>
                        <a:t>5.00%</a:t>
                      </a:r>
                      <a:endParaRPr lang="en-IN" sz="1600" b="1">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IN" sz="1600" b="1" dirty="0">
                          <a:effectLst/>
                          <a:latin typeface="+mn-lt"/>
                        </a:rPr>
                        <a:t>Event 2</a:t>
                      </a:r>
                      <a:endParaRPr lang="en-IN" sz="1600" b="1" dirty="0">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lnSpc>
                          <a:spcPct val="115000"/>
                        </a:lnSpc>
                        <a:spcAft>
                          <a:spcPts val="0"/>
                        </a:spcAft>
                      </a:pPr>
                      <a:r>
                        <a:rPr lang="en-IN" sz="1600" b="1" dirty="0">
                          <a:effectLst/>
                          <a:latin typeface="+mn-lt"/>
                        </a:rPr>
                        <a:t>131</a:t>
                      </a:r>
                      <a:endParaRPr lang="en-IN" sz="1600" b="1" dirty="0">
                        <a:effectLst/>
                        <a:latin typeface="+mn-lt"/>
                        <a:ea typeface="Calibri" panose="020F0502020204030204" pitchFamily="34" charset="0"/>
                        <a:cs typeface="Mangal" panose="02040503050203030202"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lnSpc>
                          <a:spcPct val="115000"/>
                        </a:lnSpc>
                        <a:spcAft>
                          <a:spcPts val="0"/>
                        </a:spcAft>
                      </a:pPr>
                      <a:r>
                        <a:rPr lang="en-IN" sz="1600" b="1" dirty="0">
                          <a:effectLst/>
                          <a:latin typeface="+mn-lt"/>
                          <a:ea typeface="Calibri" panose="020F0502020204030204" pitchFamily="34" charset="0"/>
                          <a:cs typeface="Mangal" panose="02040503050203030202" pitchFamily="18" charset="0"/>
                        </a:rPr>
                        <a:t>74</a:t>
                      </a: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74954773"/>
                  </a:ext>
                </a:extLst>
              </a:tr>
            </a:tbl>
          </a:graphicData>
        </a:graphic>
      </p:graphicFrame>
      <p:sp>
        <p:nvSpPr>
          <p:cNvPr id="5" name="Flowchart: Summing Junction 4">
            <a:hlinkClick r:id="rId2" action="ppaction://hlinksldjump"/>
            <a:extLst>
              <a:ext uri="{FF2B5EF4-FFF2-40B4-BE49-F238E27FC236}">
                <a16:creationId xmlns:a16="http://schemas.microsoft.com/office/drawing/2014/main" id="{6DB65ADD-0076-4BC2-B4B6-7B18E945BF2A}"/>
              </a:ext>
            </a:extLst>
          </p:cNvPr>
          <p:cNvSpPr/>
          <p:nvPr/>
        </p:nvSpPr>
        <p:spPr>
          <a:xfrm>
            <a:off x="7956376" y="6670634"/>
            <a:ext cx="250809" cy="214750"/>
          </a:xfrm>
          <a:prstGeom prst="flowChartSummingJunction">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40847844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00034" y="4357694"/>
            <a:ext cx="8421688" cy="1362075"/>
          </a:xfrm>
        </p:spPr>
        <p:txBody>
          <a:bodyPr/>
          <a:lstStyle/>
          <a:p>
            <a:r>
              <a:rPr lang="en-IN" b="1" dirty="0"/>
              <a:t>Auction Process, Key Terms &amp; Conditions</a:t>
            </a:r>
          </a:p>
        </p:txBody>
      </p:sp>
    </p:spTree>
    <p:extLst>
      <p:ext uri="{BB962C8B-B14F-4D97-AF65-F5344CB8AC3E}">
        <p14:creationId xmlns:p14="http://schemas.microsoft.com/office/powerpoint/2010/main" val="8536282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60B62B-7D44-4E2B-8E40-5F7EF7E20B3D}"/>
              </a:ext>
            </a:extLst>
          </p:cNvPr>
          <p:cNvSpPr>
            <a:spLocks noGrp="1"/>
          </p:cNvSpPr>
          <p:nvPr>
            <p:ph type="title"/>
          </p:nvPr>
        </p:nvSpPr>
        <p:spPr>
          <a:xfrm>
            <a:off x="628650" y="-99392"/>
            <a:ext cx="7886700" cy="1325563"/>
          </a:xfrm>
        </p:spPr>
        <p:txBody>
          <a:bodyPr/>
          <a:lstStyle/>
          <a:p>
            <a:r>
              <a:rPr lang="en-IN" b="1" dirty="0"/>
              <a:t>Schedule of Auction Process</a:t>
            </a:r>
          </a:p>
        </p:txBody>
      </p:sp>
      <p:graphicFrame>
        <p:nvGraphicFramePr>
          <p:cNvPr id="4" name="Content Placeholder 3">
            <a:extLst>
              <a:ext uri="{FF2B5EF4-FFF2-40B4-BE49-F238E27FC236}">
                <a16:creationId xmlns:a16="http://schemas.microsoft.com/office/drawing/2014/main" id="{C25F3F9E-CD04-445A-9F76-F70417A02E09}"/>
              </a:ext>
            </a:extLst>
          </p:cNvPr>
          <p:cNvGraphicFramePr>
            <a:graphicFrameLocks noGrp="1"/>
          </p:cNvGraphicFramePr>
          <p:nvPr>
            <p:ph idx="1"/>
            <p:extLst>
              <p:ext uri="{D42A27DB-BD31-4B8C-83A1-F6EECF244321}">
                <p14:modId xmlns:p14="http://schemas.microsoft.com/office/powerpoint/2010/main" val="2765542336"/>
              </p:ext>
            </p:extLst>
          </p:nvPr>
        </p:nvGraphicFramePr>
        <p:xfrm>
          <a:off x="457199" y="1196752"/>
          <a:ext cx="8579297" cy="3657600"/>
        </p:xfrm>
        <a:graphic>
          <a:graphicData uri="http://schemas.openxmlformats.org/drawingml/2006/table">
            <a:tbl>
              <a:tblPr firstRow="1" firstCol="1" bandRow="1">
                <a:tableStyleId>{5940675A-B579-460E-94D1-54222C63F5DA}</a:tableStyleId>
              </a:tblPr>
              <a:tblGrid>
                <a:gridCol w="4114801">
                  <a:extLst>
                    <a:ext uri="{9D8B030D-6E8A-4147-A177-3AD203B41FA5}">
                      <a16:colId xmlns:a16="http://schemas.microsoft.com/office/drawing/2014/main" val="700274514"/>
                    </a:ext>
                  </a:extLst>
                </a:gridCol>
                <a:gridCol w="4464496">
                  <a:extLst>
                    <a:ext uri="{9D8B030D-6E8A-4147-A177-3AD203B41FA5}">
                      <a16:colId xmlns:a16="http://schemas.microsoft.com/office/drawing/2014/main" val="2852235175"/>
                    </a:ext>
                  </a:extLst>
                </a:gridCol>
              </a:tblGrid>
              <a:tr h="0">
                <a:tc>
                  <a:txBody>
                    <a:bodyPr/>
                    <a:lstStyle/>
                    <a:p>
                      <a:pPr>
                        <a:spcAft>
                          <a:spcPts val="0"/>
                        </a:spcAft>
                      </a:pPr>
                      <a:r>
                        <a:rPr lang="en-IN" sz="2000" b="1" dirty="0">
                          <a:solidFill>
                            <a:schemeClr val="bg1"/>
                          </a:solidFill>
                          <a:effectLst/>
                          <a:latin typeface="+mn-lt"/>
                        </a:rPr>
                        <a:t>Event Description</a:t>
                      </a:r>
                      <a:endParaRPr lang="en-IN" sz="2400" b="1" dirty="0">
                        <a:solidFill>
                          <a:schemeClr val="bg1"/>
                        </a:solidFill>
                        <a:effectLst/>
                        <a:latin typeface="+mn-lt"/>
                        <a:ea typeface="Times New Roman" panose="02020603050405020304" pitchFamily="18" charset="0"/>
                        <a:cs typeface="Times New Roman" panose="02020603050405020304"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spcAft>
                          <a:spcPts val="0"/>
                        </a:spcAft>
                      </a:pPr>
                      <a:r>
                        <a:rPr lang="en-IN" sz="2000" b="1" dirty="0">
                          <a:solidFill>
                            <a:schemeClr val="bg1"/>
                          </a:solidFill>
                          <a:effectLst/>
                          <a:latin typeface="+mn-lt"/>
                        </a:rPr>
                        <a:t>Estimated Date</a:t>
                      </a:r>
                      <a:endParaRPr lang="en-IN" sz="2400" b="1" dirty="0">
                        <a:solidFill>
                          <a:schemeClr val="bg1"/>
                        </a:solidFill>
                        <a:effectLst/>
                        <a:latin typeface="+mn-lt"/>
                        <a:ea typeface="Times New Roman" panose="02020603050405020304" pitchFamily="18" charset="0"/>
                        <a:cs typeface="Times New Roman" panose="02020603050405020304"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3738197084"/>
                  </a:ext>
                </a:extLst>
              </a:tr>
              <a:tr h="254496">
                <a:tc>
                  <a:txBody>
                    <a:bodyPr/>
                    <a:lstStyle/>
                    <a:p>
                      <a:pPr marL="0" algn="l" defTabSz="685800" rtl="0" eaLnBrk="1" latinLnBrk="0" hangingPunct="1">
                        <a:spcAft>
                          <a:spcPts val="0"/>
                        </a:spcAft>
                      </a:pPr>
                      <a:r>
                        <a:rPr lang="en-IN" sz="2000" kern="1200" dirty="0">
                          <a:solidFill>
                            <a:schemeClr val="tx1"/>
                          </a:solidFill>
                          <a:effectLst/>
                          <a:latin typeface="+mn-lt"/>
                          <a:ea typeface="+mn-ea"/>
                          <a:cs typeface="+mn-cs"/>
                        </a:rPr>
                        <a:t>Launch of Auction</a:t>
                      </a: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spcAft>
                          <a:spcPts val="0"/>
                        </a:spcAft>
                      </a:pPr>
                      <a:r>
                        <a:rPr lang="en-IN" sz="2000" kern="1200" dirty="0">
                          <a:solidFill>
                            <a:schemeClr val="tx1"/>
                          </a:solidFill>
                          <a:effectLst/>
                          <a:latin typeface="+mn-lt"/>
                          <a:ea typeface="+mn-ea"/>
                          <a:cs typeface="+mn-cs"/>
                        </a:rPr>
                        <a:t>March 25, 2021</a:t>
                      </a:r>
                      <a:endParaRPr lang="en-IN" sz="2400" dirty="0">
                        <a:solidFill>
                          <a:srgbClr val="000000"/>
                        </a:solidFill>
                        <a:effectLst/>
                        <a:latin typeface="+mn-lt"/>
                        <a:ea typeface="Times New Roman" panose="02020603050405020304" pitchFamily="18" charset="0"/>
                        <a:cs typeface="Times New Roman" panose="02020603050405020304"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69491759"/>
                  </a:ext>
                </a:extLst>
              </a:tr>
              <a:tr h="0">
                <a:tc>
                  <a:txBody>
                    <a:bodyPr/>
                    <a:lstStyle/>
                    <a:p>
                      <a:pPr marL="0" algn="l" defTabSz="685800" rtl="0" eaLnBrk="1" latinLnBrk="0" hangingPunct="1">
                        <a:spcAft>
                          <a:spcPts val="0"/>
                        </a:spcAft>
                      </a:pPr>
                      <a:r>
                        <a:rPr lang="en-IN" sz="2000" kern="1200" dirty="0">
                          <a:solidFill>
                            <a:schemeClr val="tx1"/>
                          </a:solidFill>
                          <a:effectLst/>
                          <a:latin typeface="+mn-lt"/>
                          <a:ea typeface="+mn-ea"/>
                          <a:cs typeface="+mn-cs"/>
                        </a:rPr>
                        <a:t>Last date of receiving written requests for Site Visit</a:t>
                      </a: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algn="ctr" defTabSz="914400" rtl="0" eaLnBrk="1" latinLnBrk="0" hangingPunct="1">
                        <a:spcAft>
                          <a:spcPts val="0"/>
                        </a:spcAft>
                      </a:pPr>
                      <a:r>
                        <a:rPr lang="en-IN" sz="2000" kern="1200" dirty="0">
                          <a:solidFill>
                            <a:schemeClr val="tx1"/>
                          </a:solidFill>
                          <a:effectLst/>
                          <a:latin typeface="+mn-lt"/>
                          <a:ea typeface="+mn-ea"/>
                          <a:cs typeface="+mn-cs"/>
                        </a:rPr>
                        <a:t>1600 hours IST on Friday, June 11, 2021</a:t>
                      </a: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49102880"/>
                  </a:ext>
                </a:extLst>
              </a:tr>
              <a:tr h="0">
                <a:tc>
                  <a:txBody>
                    <a:bodyPr/>
                    <a:lstStyle/>
                    <a:p>
                      <a:pPr>
                        <a:spcAft>
                          <a:spcPts val="0"/>
                        </a:spcAft>
                      </a:pPr>
                      <a:r>
                        <a:rPr lang="en-IN" sz="2000" dirty="0">
                          <a:effectLst/>
                          <a:latin typeface="+mn-lt"/>
                        </a:rPr>
                        <a:t>Last date for registration of bidder at the website of MSTC</a:t>
                      </a:r>
                      <a:endParaRPr lang="en-IN" sz="2400" dirty="0">
                        <a:solidFill>
                          <a:srgbClr val="000000"/>
                        </a:solidFill>
                        <a:effectLst/>
                        <a:latin typeface="+mn-lt"/>
                        <a:ea typeface="Times New Roman" panose="02020603050405020304" pitchFamily="18" charset="0"/>
                        <a:cs typeface="Times New Roman" panose="02020603050405020304"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r>
                        <a:rPr lang="en-US" sz="2000" kern="1200" dirty="0">
                          <a:solidFill>
                            <a:schemeClr val="tx1"/>
                          </a:solidFill>
                          <a:effectLst/>
                          <a:latin typeface="+mn-lt"/>
                          <a:ea typeface="+mn-ea"/>
                          <a:cs typeface="+mn-cs"/>
                        </a:rPr>
                        <a:t>Tuesday, June 22, 2021</a:t>
                      </a:r>
                      <a:endParaRPr lang="en-IN" sz="2000" kern="1200" dirty="0">
                        <a:solidFill>
                          <a:schemeClr val="tx1"/>
                        </a:solidFill>
                        <a:effectLst/>
                        <a:latin typeface="+mn-lt"/>
                        <a:ea typeface="+mn-ea"/>
                        <a:cs typeface="+mn-cs"/>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68394496"/>
                  </a:ext>
                </a:extLst>
              </a:tr>
              <a:tr h="0">
                <a:tc>
                  <a:txBody>
                    <a:bodyPr/>
                    <a:lstStyle/>
                    <a:p>
                      <a:pPr>
                        <a:spcAft>
                          <a:spcPts val="0"/>
                        </a:spcAft>
                      </a:pPr>
                      <a:r>
                        <a:rPr lang="en-IN" sz="2000">
                          <a:effectLst/>
                          <a:latin typeface="+mn-lt"/>
                        </a:rPr>
                        <a:t>Last date for sale of Tender Document at the website of MSTC</a:t>
                      </a:r>
                      <a:endParaRPr lang="en-IN" sz="2400">
                        <a:solidFill>
                          <a:srgbClr val="000000"/>
                        </a:solidFill>
                        <a:effectLst/>
                        <a:latin typeface="+mn-lt"/>
                        <a:ea typeface="Times New Roman" panose="02020603050405020304" pitchFamily="18" charset="0"/>
                        <a:cs typeface="Times New Roman" panose="02020603050405020304"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r>
                        <a:rPr lang="en-US" sz="2000" kern="1200" dirty="0">
                          <a:solidFill>
                            <a:schemeClr val="tx1"/>
                          </a:solidFill>
                          <a:effectLst/>
                          <a:latin typeface="+mn-lt"/>
                          <a:ea typeface="+mn-ea"/>
                          <a:cs typeface="+mn-cs"/>
                        </a:rPr>
                        <a:t>Wednesday, June 23, 2021</a:t>
                      </a:r>
                      <a:endParaRPr lang="en-IN" sz="2000" kern="1200" dirty="0">
                        <a:solidFill>
                          <a:schemeClr val="tx1"/>
                        </a:solidFill>
                        <a:effectLst/>
                        <a:latin typeface="+mn-lt"/>
                        <a:ea typeface="+mn-ea"/>
                        <a:cs typeface="+mn-cs"/>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06112048"/>
                  </a:ext>
                </a:extLst>
              </a:tr>
              <a:tr h="0">
                <a:tc>
                  <a:txBody>
                    <a:bodyPr/>
                    <a:lstStyle/>
                    <a:p>
                      <a:pPr>
                        <a:spcAft>
                          <a:spcPts val="0"/>
                        </a:spcAft>
                      </a:pPr>
                      <a:r>
                        <a:rPr lang="en-IN" sz="2000" dirty="0">
                          <a:effectLst/>
                          <a:latin typeface="+mn-lt"/>
                        </a:rPr>
                        <a:t>Bid Due Date</a:t>
                      </a:r>
                      <a:endParaRPr lang="en-IN" sz="2400" dirty="0">
                        <a:solidFill>
                          <a:srgbClr val="000000"/>
                        </a:solidFill>
                        <a:effectLst/>
                        <a:latin typeface="+mn-lt"/>
                        <a:ea typeface="Times New Roman" panose="02020603050405020304" pitchFamily="18" charset="0"/>
                        <a:cs typeface="Times New Roman" panose="02020603050405020304" pitchFamily="18" charset="0"/>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2000" kern="1200" dirty="0">
                          <a:solidFill>
                            <a:schemeClr val="tx1"/>
                          </a:solidFill>
                          <a:effectLst/>
                          <a:latin typeface="+mn-lt"/>
                          <a:ea typeface="+mn-ea"/>
                          <a:cs typeface="+mn-cs"/>
                        </a:rPr>
                        <a:t>Online: 1200 hours on June 24, 2021</a:t>
                      </a:r>
                    </a:p>
                    <a:p>
                      <a:pPr marL="0" marR="0" lvl="0" indent="0" algn="ctr" defTabSz="914400" rtl="0" eaLnBrk="1" fontAlgn="auto" latinLnBrk="0" hangingPunct="1">
                        <a:lnSpc>
                          <a:spcPct val="100000"/>
                        </a:lnSpc>
                        <a:spcBef>
                          <a:spcPts val="0"/>
                        </a:spcBef>
                        <a:spcAft>
                          <a:spcPts val="0"/>
                        </a:spcAft>
                        <a:buClrTx/>
                        <a:buSzTx/>
                        <a:buFontTx/>
                        <a:buNone/>
                        <a:tabLst/>
                        <a:defRPr/>
                      </a:pPr>
                      <a:r>
                        <a:rPr lang="en-IN" sz="2000" kern="1200" dirty="0">
                          <a:solidFill>
                            <a:schemeClr val="tx1"/>
                          </a:solidFill>
                          <a:effectLst/>
                          <a:latin typeface="+mn-lt"/>
                          <a:ea typeface="+mn-ea"/>
                          <a:cs typeface="+mn-cs"/>
                        </a:rPr>
                        <a:t>Physical: 1600 hours on June 24, 2021</a:t>
                      </a: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96405953"/>
                  </a:ext>
                </a:extLst>
              </a:tr>
              <a:tr h="0">
                <a:tc>
                  <a:txBody>
                    <a:bodyPr/>
                    <a:lstStyle/>
                    <a:p>
                      <a:pPr>
                        <a:spcAft>
                          <a:spcPts val="0"/>
                        </a:spcAft>
                      </a:pPr>
                      <a:r>
                        <a:rPr lang="en-IN" sz="2000" dirty="0">
                          <a:solidFill>
                            <a:srgbClr val="000000"/>
                          </a:solidFill>
                          <a:effectLst/>
                          <a:latin typeface="+mn-lt"/>
                          <a:ea typeface="Times New Roman" panose="02020603050405020304" pitchFamily="18" charset="0"/>
                          <a:cs typeface="Times New Roman" panose="02020603050405020304" pitchFamily="18" charset="0"/>
                        </a:rPr>
                        <a:t>Conduct of electronic auction</a:t>
                      </a: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2000" kern="1200" dirty="0">
                          <a:solidFill>
                            <a:schemeClr val="tx1"/>
                          </a:solidFill>
                          <a:effectLst/>
                          <a:latin typeface="+mn-lt"/>
                          <a:ea typeface="+mn-ea"/>
                          <a:cs typeface="+mn-cs"/>
                        </a:rPr>
                        <a:t>July 26, 2021 – August 11, 2021</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IN" sz="2000" kern="1200" dirty="0">
                        <a:solidFill>
                          <a:schemeClr val="tx1"/>
                        </a:solidFill>
                        <a:effectLst/>
                        <a:latin typeface="+mn-lt"/>
                        <a:ea typeface="+mn-ea"/>
                        <a:cs typeface="+mn-cs"/>
                      </a:endParaRPr>
                    </a:p>
                  </a:txBody>
                  <a:tcPr marL="68580" marR="6858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24873372"/>
                  </a:ext>
                </a:extLst>
              </a:tr>
            </a:tbl>
          </a:graphicData>
        </a:graphic>
      </p:graphicFrame>
    </p:spTree>
    <p:extLst>
      <p:ext uri="{BB962C8B-B14F-4D97-AF65-F5344CB8AC3E}">
        <p14:creationId xmlns:p14="http://schemas.microsoft.com/office/powerpoint/2010/main" val="34168892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28650" y="-99392"/>
            <a:ext cx="7886700" cy="1325563"/>
          </a:xfrm>
        </p:spPr>
        <p:txBody>
          <a:bodyPr/>
          <a:lstStyle/>
          <a:p>
            <a:r>
              <a:rPr lang="en-US" b="1" dirty="0"/>
              <a:t>Online Electronic Auction </a:t>
            </a:r>
            <a:r>
              <a:rPr lang="en-IN" b="1" dirty="0"/>
              <a:t>Process</a:t>
            </a:r>
          </a:p>
        </p:txBody>
      </p:sp>
      <p:graphicFrame>
        <p:nvGraphicFramePr>
          <p:cNvPr id="5" name="Diagram 4"/>
          <p:cNvGraphicFramePr/>
          <p:nvPr>
            <p:extLst>
              <p:ext uri="{D42A27DB-BD31-4B8C-83A1-F6EECF244321}">
                <p14:modId xmlns:p14="http://schemas.microsoft.com/office/powerpoint/2010/main" val="3841756297"/>
              </p:ext>
            </p:extLst>
          </p:nvPr>
        </p:nvGraphicFramePr>
        <p:xfrm>
          <a:off x="107504" y="1412778"/>
          <a:ext cx="4176464" cy="52565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Rectangle 6"/>
          <p:cNvSpPr/>
          <p:nvPr/>
        </p:nvSpPr>
        <p:spPr>
          <a:xfrm>
            <a:off x="302841" y="908722"/>
            <a:ext cx="8517631" cy="504056"/>
          </a:xfrm>
          <a:prstGeom prst="rect">
            <a:avLst/>
          </a:prstGeom>
          <a:solidFill>
            <a:schemeClr val="accent1">
              <a:lumMod val="75000"/>
            </a:schemeClr>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r>
              <a:rPr lang="en-IN" sz="2400" b="1" dirty="0">
                <a:solidFill>
                  <a:schemeClr val="bg1"/>
                </a:solidFill>
              </a:rPr>
              <a:t>Ascending Forward Auction</a:t>
            </a:r>
          </a:p>
        </p:txBody>
      </p:sp>
      <p:sp>
        <p:nvSpPr>
          <p:cNvPr id="8" name="Content Placeholder 2">
            <a:extLst>
              <a:ext uri="{FF2B5EF4-FFF2-40B4-BE49-F238E27FC236}">
                <a16:creationId xmlns:a16="http://schemas.microsoft.com/office/drawing/2014/main" id="{7F2B0048-E114-412D-BBCB-057926270853}"/>
              </a:ext>
            </a:extLst>
          </p:cNvPr>
          <p:cNvSpPr txBox="1">
            <a:spLocks/>
          </p:cNvSpPr>
          <p:nvPr/>
        </p:nvSpPr>
        <p:spPr>
          <a:xfrm>
            <a:off x="4283968" y="1441235"/>
            <a:ext cx="4519497" cy="3492386"/>
          </a:xfrm>
          <a:prstGeom prst="rect">
            <a:avLst/>
          </a:prstGeom>
        </p:spPr>
        <p:txBody>
          <a:bodyPr vert="horz" lIns="91440" tIns="45720" rIns="91440" bIns="45720" rtlCol="0">
            <a:noAutofit/>
          </a:bodyPr>
          <a:lstStyle>
            <a:lvl1pPr marL="268288" indent="-268288" algn="just" defTabSz="914400" rtl="0" eaLnBrk="1" latinLnBrk="0" hangingPunct="1">
              <a:spcBef>
                <a:spcPts val="900"/>
              </a:spcBef>
              <a:buSzPct val="55000"/>
              <a:buFont typeface="Wingdings" panose="05000000000000000000" pitchFamily="2" charset="2"/>
              <a:buChar char=""/>
              <a:defRPr sz="2400" kern="1200">
                <a:solidFill>
                  <a:schemeClr val="tx1"/>
                </a:solidFill>
                <a:latin typeface="Garamond" pitchFamily="18" charset="0"/>
                <a:ea typeface="Verdana" pitchFamily="34" charset="0"/>
                <a:cs typeface="+mn-cs"/>
              </a:defRPr>
            </a:lvl1pPr>
            <a:lvl2pPr marL="635000" indent="-285750" algn="just" defTabSz="914400" rtl="0" eaLnBrk="1" latinLnBrk="0" hangingPunct="1">
              <a:spcBef>
                <a:spcPts val="600"/>
              </a:spcBef>
              <a:buFont typeface="Arial" panose="020B0604020202020204" pitchFamily="34" charset="0"/>
              <a:buChar char="–"/>
              <a:tabLst/>
              <a:defRPr sz="2000" kern="1200">
                <a:solidFill>
                  <a:schemeClr val="tx1"/>
                </a:solidFill>
                <a:latin typeface="Garamond" pitchFamily="18" charset="0"/>
                <a:ea typeface="Verdana" pitchFamily="34" charset="0"/>
                <a:cs typeface="+mn-cs"/>
              </a:defRPr>
            </a:lvl2pPr>
            <a:lvl3pPr marL="981075" indent="-228600" algn="just" defTabSz="914400" rtl="0" eaLnBrk="1" latinLnBrk="0" hangingPunct="1">
              <a:spcBef>
                <a:spcPts val="600"/>
              </a:spcBef>
              <a:buFont typeface="Wingdings" panose="05000000000000000000" pitchFamily="2" charset="2"/>
              <a:buChar char="§"/>
              <a:defRPr sz="1800" kern="1200">
                <a:solidFill>
                  <a:schemeClr val="tx1"/>
                </a:solidFill>
                <a:latin typeface="Garamond" pitchFamily="18" charset="0"/>
                <a:ea typeface="Verdana" pitchFamily="34" charset="0"/>
                <a:cs typeface="+mn-cs"/>
              </a:defRPr>
            </a:lvl3pPr>
            <a:lvl4pPr marL="1600200" indent="-228600" algn="just" defTabSz="914400" rtl="0" eaLnBrk="1" latinLnBrk="0" hangingPunct="1">
              <a:spcBef>
                <a:spcPct val="20000"/>
              </a:spcBef>
              <a:buFont typeface="Arial" panose="020B0604020202020204" pitchFamily="34" charset="0"/>
              <a:buChar char="–"/>
              <a:defRPr sz="1600" kern="1200">
                <a:solidFill>
                  <a:schemeClr val="tx1"/>
                </a:solidFill>
                <a:latin typeface="Garamond" pitchFamily="18" charset="0"/>
                <a:ea typeface="Verdana" pitchFamily="34" charset="0"/>
                <a:cs typeface="+mn-cs"/>
              </a:defRPr>
            </a:lvl4pPr>
            <a:lvl5pPr marL="2057400" indent="-228600" algn="just" defTabSz="914400" rtl="0" eaLnBrk="1" latinLnBrk="0" hangingPunct="1">
              <a:spcBef>
                <a:spcPct val="20000"/>
              </a:spcBef>
              <a:buFont typeface="Arial" panose="020B0604020202020204" pitchFamily="34" charset="0"/>
              <a:buChar char="»"/>
              <a:defRPr sz="1600" kern="1200">
                <a:solidFill>
                  <a:schemeClr val="tx1"/>
                </a:solidFill>
                <a:latin typeface="Garamond" pitchFamily="18" charset="0"/>
                <a:ea typeface="Verdana" pitchFamily="34" charset="0"/>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268288" lvl="1" indent="-268288">
              <a:lnSpc>
                <a:spcPct val="150000"/>
              </a:lnSpc>
              <a:spcBef>
                <a:spcPts val="0"/>
              </a:spcBef>
              <a:buSzPct val="55000"/>
              <a:buFont typeface="Wingdings" panose="05000000000000000000" pitchFamily="2" charset="2"/>
              <a:buChar char=""/>
            </a:pPr>
            <a:r>
              <a:rPr lang="en-IN" sz="1800" b="1" dirty="0">
                <a:latin typeface="+mn-lt"/>
              </a:rPr>
              <a:t>Bid Parameter:  </a:t>
            </a:r>
            <a:r>
              <a:rPr lang="en-IN" sz="1800" dirty="0">
                <a:latin typeface="+mn-lt"/>
              </a:rPr>
              <a:t>percentage (%) share of revenue payable to Government</a:t>
            </a:r>
          </a:p>
          <a:p>
            <a:pPr marL="268288" lvl="1" indent="-268288">
              <a:lnSpc>
                <a:spcPct val="150000"/>
              </a:lnSpc>
              <a:spcBef>
                <a:spcPts val="0"/>
              </a:spcBef>
              <a:buSzPct val="55000"/>
              <a:buFont typeface="Wingdings" panose="05000000000000000000" pitchFamily="2" charset="2"/>
              <a:buChar char=""/>
            </a:pPr>
            <a:r>
              <a:rPr lang="en-US" sz="1800" b="1" dirty="0">
                <a:latin typeface="+mn-lt"/>
              </a:rPr>
              <a:t>Floor price:  </a:t>
            </a:r>
            <a:r>
              <a:rPr lang="en-US" sz="1800" dirty="0">
                <a:latin typeface="+mn-lt"/>
              </a:rPr>
              <a:t>4% of revenue share</a:t>
            </a:r>
            <a:endParaRPr lang="en-IN" sz="1800" dirty="0">
              <a:latin typeface="+mn-lt"/>
            </a:endParaRPr>
          </a:p>
          <a:p>
            <a:pPr marL="268288" lvl="1" indent="-268288">
              <a:lnSpc>
                <a:spcPct val="150000"/>
              </a:lnSpc>
              <a:spcBef>
                <a:spcPts val="0"/>
              </a:spcBef>
              <a:buSzPct val="55000"/>
              <a:buFont typeface="Wingdings" panose="05000000000000000000" pitchFamily="2" charset="2"/>
              <a:buChar char=""/>
            </a:pPr>
            <a:r>
              <a:rPr lang="en-US" sz="1800" dirty="0">
                <a:latin typeface="+mn-lt"/>
              </a:rPr>
              <a:t>Bids in multiple of 0.5% of revenue share till it reaches 10% and thereafter in multiples of 0.25% of revenue share</a:t>
            </a:r>
          </a:p>
          <a:p>
            <a:pPr marL="268288" lvl="1" indent="-268288">
              <a:lnSpc>
                <a:spcPct val="150000"/>
              </a:lnSpc>
              <a:spcBef>
                <a:spcPts val="0"/>
              </a:spcBef>
              <a:buSzPct val="55000"/>
              <a:buFont typeface="Wingdings" panose="05000000000000000000" pitchFamily="2" charset="2"/>
              <a:buChar char=""/>
            </a:pPr>
            <a:r>
              <a:rPr lang="en-US" sz="1800" dirty="0">
                <a:latin typeface="+mn-lt"/>
              </a:rPr>
              <a:t>One Bidder can put only 1 bid for a coal mine</a:t>
            </a:r>
            <a:endParaRPr lang="en-IN" sz="1800" dirty="0">
              <a:latin typeface="+mn-lt"/>
            </a:endParaRPr>
          </a:p>
          <a:p>
            <a:pPr marL="268288" lvl="1" indent="-268288">
              <a:lnSpc>
                <a:spcPct val="150000"/>
              </a:lnSpc>
              <a:spcBef>
                <a:spcPts val="0"/>
              </a:spcBef>
              <a:buSzPct val="55000"/>
              <a:buFont typeface="Wingdings" panose="05000000000000000000" pitchFamily="2" charset="2"/>
              <a:buChar char=""/>
            </a:pPr>
            <a:r>
              <a:rPr lang="en-US" sz="1800" dirty="0">
                <a:latin typeface="+mn-lt"/>
              </a:rPr>
              <a:t>No Affiliate of a Bidder shall submit bid for the said coal mine otherwise bids submitted by the Bidder and its Affiliate(s) will be rejected</a:t>
            </a:r>
          </a:p>
          <a:p>
            <a:pPr marL="268288" lvl="1" indent="-268288">
              <a:lnSpc>
                <a:spcPct val="150000"/>
              </a:lnSpc>
              <a:spcBef>
                <a:spcPts val="0"/>
              </a:spcBef>
              <a:buSzPct val="55000"/>
              <a:buFont typeface="Wingdings" panose="05000000000000000000" pitchFamily="2" charset="2"/>
              <a:buChar char=""/>
            </a:pPr>
            <a:endParaRPr lang="en-IN" sz="1800" dirty="0">
              <a:latin typeface="+mn-lt"/>
            </a:endParaRPr>
          </a:p>
        </p:txBody>
      </p:sp>
      <p:sp>
        <p:nvSpPr>
          <p:cNvPr id="9" name="TextBox 8">
            <a:extLst>
              <a:ext uri="{FF2B5EF4-FFF2-40B4-BE49-F238E27FC236}">
                <a16:creationId xmlns:a16="http://schemas.microsoft.com/office/drawing/2014/main" id="{39B3A620-139A-4FC9-8CF6-9359E6FC5C48}"/>
              </a:ext>
            </a:extLst>
          </p:cNvPr>
          <p:cNvSpPr txBox="1"/>
          <p:nvPr/>
        </p:nvSpPr>
        <p:spPr>
          <a:xfrm>
            <a:off x="107504" y="4627002"/>
            <a:ext cx="2016224" cy="2031325"/>
          </a:xfrm>
          <a:prstGeom prst="rect">
            <a:avLst/>
          </a:prstGeom>
          <a:noFill/>
        </p:spPr>
        <p:txBody>
          <a:bodyPr wrap="square" lIns="0" rIns="0" rtlCol="0" anchor="t">
            <a:spAutoFit/>
          </a:bodyPr>
          <a:lstStyle/>
          <a:p>
            <a:pPr algn="just"/>
            <a:r>
              <a:rPr lang="en-US" b="1" noProof="1"/>
              <a:t>Bidder submitting the highest Final Offer shall be declared as successful and enter into agreement with GoI</a:t>
            </a:r>
          </a:p>
        </p:txBody>
      </p:sp>
    </p:spTree>
    <p:extLst>
      <p:ext uri="{BB962C8B-B14F-4D97-AF65-F5344CB8AC3E}">
        <p14:creationId xmlns:p14="http://schemas.microsoft.com/office/powerpoint/2010/main" val="21559840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41A7218-276E-4458-B4E1-4A4388646ABA}"/>
              </a:ext>
            </a:extLst>
          </p:cNvPr>
          <p:cNvSpPr/>
          <p:nvPr/>
        </p:nvSpPr>
        <p:spPr>
          <a:xfrm>
            <a:off x="6504941" y="978675"/>
            <a:ext cx="2123021" cy="592363"/>
          </a:xfrm>
          <a:prstGeom prst="rect">
            <a:avLst/>
          </a:prstGeom>
          <a:solidFill>
            <a:srgbClr val="002060"/>
          </a:solidFill>
          <a:scene3d>
            <a:camera prst="orthographicFront"/>
            <a:lightRig rig="threePt" dir="t"/>
          </a:scene3d>
          <a:sp3d>
            <a:bevelT w="127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schemeClr val="bg1"/>
              </a:solidFill>
            </a:endParaRPr>
          </a:p>
        </p:txBody>
      </p:sp>
      <p:sp>
        <p:nvSpPr>
          <p:cNvPr id="13" name="Rectangle 12">
            <a:extLst>
              <a:ext uri="{FF2B5EF4-FFF2-40B4-BE49-F238E27FC236}">
                <a16:creationId xmlns:a16="http://schemas.microsoft.com/office/drawing/2014/main" id="{8039422F-3602-4639-8DFD-EAD652D5F983}"/>
              </a:ext>
            </a:extLst>
          </p:cNvPr>
          <p:cNvSpPr/>
          <p:nvPr/>
        </p:nvSpPr>
        <p:spPr>
          <a:xfrm>
            <a:off x="3354992" y="987587"/>
            <a:ext cx="2123021" cy="592363"/>
          </a:xfrm>
          <a:prstGeom prst="rect">
            <a:avLst/>
          </a:prstGeom>
          <a:solidFill>
            <a:srgbClr val="002060"/>
          </a:solidFill>
          <a:scene3d>
            <a:camera prst="orthographicFront"/>
            <a:lightRig rig="threePt" dir="t"/>
          </a:scene3d>
          <a:sp3d>
            <a:bevelT w="127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2" name="Rectangle 11">
            <a:extLst>
              <a:ext uri="{FF2B5EF4-FFF2-40B4-BE49-F238E27FC236}">
                <a16:creationId xmlns:a16="http://schemas.microsoft.com/office/drawing/2014/main" id="{89FA95F5-D3CD-4BF1-8021-8E8656F510A7}"/>
              </a:ext>
            </a:extLst>
          </p:cNvPr>
          <p:cNvSpPr/>
          <p:nvPr/>
        </p:nvSpPr>
        <p:spPr>
          <a:xfrm>
            <a:off x="576771" y="980727"/>
            <a:ext cx="2123021" cy="592363"/>
          </a:xfrm>
          <a:prstGeom prst="rect">
            <a:avLst/>
          </a:prstGeom>
          <a:solidFill>
            <a:srgbClr val="002060"/>
          </a:solidFill>
          <a:scene3d>
            <a:camera prst="orthographicFront"/>
            <a:lightRig rig="threePt" dir="t"/>
          </a:scene3d>
          <a:sp3d>
            <a:bevelT w="127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 name="Title 1">
            <a:extLst>
              <a:ext uri="{FF2B5EF4-FFF2-40B4-BE49-F238E27FC236}">
                <a16:creationId xmlns:a16="http://schemas.microsoft.com/office/drawing/2014/main" id="{E4BA4FC4-A192-40E4-8D0C-FE547B17B389}"/>
              </a:ext>
            </a:extLst>
          </p:cNvPr>
          <p:cNvSpPr>
            <a:spLocks noGrp="1"/>
          </p:cNvSpPr>
          <p:nvPr>
            <p:ph type="title"/>
          </p:nvPr>
        </p:nvSpPr>
        <p:spPr>
          <a:xfrm>
            <a:off x="611560" y="-99392"/>
            <a:ext cx="7886700" cy="1325563"/>
          </a:xfrm>
        </p:spPr>
        <p:txBody>
          <a:bodyPr/>
          <a:lstStyle/>
          <a:p>
            <a:r>
              <a:rPr lang="en-IN" b="1" dirty="0"/>
              <a:t>Requirements for Bid Submission</a:t>
            </a:r>
          </a:p>
        </p:txBody>
      </p:sp>
      <p:sp>
        <p:nvSpPr>
          <p:cNvPr id="4" name="TextBox 3">
            <a:extLst>
              <a:ext uri="{FF2B5EF4-FFF2-40B4-BE49-F238E27FC236}">
                <a16:creationId xmlns:a16="http://schemas.microsoft.com/office/drawing/2014/main" id="{FF45380F-C8E5-4AF7-9372-E18FD494CAD6}"/>
              </a:ext>
            </a:extLst>
          </p:cNvPr>
          <p:cNvSpPr txBox="1"/>
          <p:nvPr/>
        </p:nvSpPr>
        <p:spPr>
          <a:xfrm>
            <a:off x="576771" y="1124744"/>
            <a:ext cx="2195029" cy="400110"/>
          </a:xfrm>
          <a:prstGeom prst="rect">
            <a:avLst/>
          </a:prstGeom>
          <a:noFill/>
        </p:spPr>
        <p:txBody>
          <a:bodyPr wrap="square" rtlCol="0" anchor="b">
            <a:spAutoFit/>
          </a:bodyPr>
          <a:lstStyle/>
          <a:p>
            <a:pPr algn="ctr"/>
            <a:r>
              <a:rPr lang="en-US" sz="2000" b="1" dirty="0">
                <a:solidFill>
                  <a:schemeClr val="bg1"/>
                </a:solidFill>
                <a:ea typeface="Open Sans Light" panose="020B0306030504020204" pitchFamily="34" charset="0"/>
                <a:cs typeface="Open Sans Light" panose="020B0306030504020204" pitchFamily="34" charset="0"/>
              </a:rPr>
              <a:t>Basic Eligibility</a:t>
            </a:r>
          </a:p>
        </p:txBody>
      </p:sp>
      <p:sp>
        <p:nvSpPr>
          <p:cNvPr id="5" name="TextBox 4">
            <a:extLst>
              <a:ext uri="{FF2B5EF4-FFF2-40B4-BE49-F238E27FC236}">
                <a16:creationId xmlns:a16="http://schemas.microsoft.com/office/drawing/2014/main" id="{32816E6B-A4B2-46E3-B09B-8CE4BCE5E4C6}"/>
              </a:ext>
            </a:extLst>
          </p:cNvPr>
          <p:cNvSpPr txBox="1"/>
          <p:nvPr/>
        </p:nvSpPr>
        <p:spPr>
          <a:xfrm>
            <a:off x="3203847" y="920914"/>
            <a:ext cx="2307771" cy="707886"/>
          </a:xfrm>
          <a:prstGeom prst="rect">
            <a:avLst/>
          </a:prstGeom>
          <a:noFill/>
        </p:spPr>
        <p:txBody>
          <a:bodyPr wrap="square" rtlCol="0" anchor="b">
            <a:spAutoFit/>
          </a:bodyPr>
          <a:lstStyle/>
          <a:p>
            <a:pPr algn="ctr"/>
            <a:r>
              <a:rPr lang="en-US" sz="2000" b="1" dirty="0">
                <a:solidFill>
                  <a:schemeClr val="bg1"/>
                </a:solidFill>
              </a:rPr>
              <a:t>Prior </a:t>
            </a:r>
            <a:r>
              <a:rPr lang="en-US" sz="2000" b="1" dirty="0" err="1">
                <a:solidFill>
                  <a:schemeClr val="bg1"/>
                </a:solidFill>
              </a:rPr>
              <a:t>Allottee</a:t>
            </a:r>
            <a:r>
              <a:rPr lang="en-US" sz="2000" b="1" dirty="0">
                <a:solidFill>
                  <a:schemeClr val="bg1"/>
                </a:solidFill>
              </a:rPr>
              <a:t> related conditions</a:t>
            </a:r>
          </a:p>
        </p:txBody>
      </p:sp>
      <p:sp>
        <p:nvSpPr>
          <p:cNvPr id="6" name="TextBox 5">
            <a:extLst>
              <a:ext uri="{FF2B5EF4-FFF2-40B4-BE49-F238E27FC236}">
                <a16:creationId xmlns:a16="http://schemas.microsoft.com/office/drawing/2014/main" id="{DAC3682F-E83F-4630-A574-983CE408D170}"/>
              </a:ext>
            </a:extLst>
          </p:cNvPr>
          <p:cNvSpPr txBox="1"/>
          <p:nvPr/>
        </p:nvSpPr>
        <p:spPr>
          <a:xfrm>
            <a:off x="6170491" y="1052736"/>
            <a:ext cx="2704440" cy="400110"/>
          </a:xfrm>
          <a:prstGeom prst="rect">
            <a:avLst/>
          </a:prstGeom>
          <a:noFill/>
        </p:spPr>
        <p:txBody>
          <a:bodyPr wrap="square" rtlCol="0" anchor="b">
            <a:spAutoFit/>
          </a:bodyPr>
          <a:lstStyle/>
          <a:p>
            <a:pPr algn="ctr"/>
            <a:r>
              <a:rPr lang="en-US" sz="2000" b="1" dirty="0">
                <a:solidFill>
                  <a:schemeClr val="bg1"/>
                </a:solidFill>
              </a:rPr>
              <a:t>FDI Policy</a:t>
            </a:r>
          </a:p>
        </p:txBody>
      </p:sp>
      <p:sp>
        <p:nvSpPr>
          <p:cNvPr id="7" name="TextBox 6">
            <a:extLst>
              <a:ext uri="{FF2B5EF4-FFF2-40B4-BE49-F238E27FC236}">
                <a16:creationId xmlns:a16="http://schemas.microsoft.com/office/drawing/2014/main" id="{F420DCFC-3EBF-41B7-AB77-41EDD91F5A31}"/>
              </a:ext>
            </a:extLst>
          </p:cNvPr>
          <p:cNvSpPr txBox="1"/>
          <p:nvPr/>
        </p:nvSpPr>
        <p:spPr>
          <a:xfrm>
            <a:off x="3059832" y="1772816"/>
            <a:ext cx="2808312" cy="3394134"/>
          </a:xfrm>
          <a:prstGeom prst="rect">
            <a:avLst/>
          </a:prstGeom>
          <a:noFill/>
        </p:spPr>
        <p:txBody>
          <a:bodyPr wrap="square" rtlCol="0">
            <a:spAutoFit/>
          </a:bodyPr>
          <a:lstStyle/>
          <a:p>
            <a:pPr algn="just">
              <a:lnSpc>
                <a:spcPct val="120000"/>
              </a:lnSpc>
            </a:pPr>
            <a:r>
              <a:rPr lang="en-IN" dirty="0"/>
              <a:t>Must have paid the additional levy within the prescribed time period</a:t>
            </a:r>
          </a:p>
          <a:p>
            <a:pPr algn="just">
              <a:lnSpc>
                <a:spcPct val="120000"/>
              </a:lnSpc>
            </a:pPr>
            <a:endParaRPr lang="en-IN" dirty="0"/>
          </a:p>
          <a:p>
            <a:pPr algn="just">
              <a:lnSpc>
                <a:spcPct val="120000"/>
              </a:lnSpc>
            </a:pPr>
            <a:r>
              <a:rPr lang="en-IN" dirty="0"/>
              <a:t>Should not be convicted of an offence relating to coal block allocation and not sentenced with imprisonment for more than 3 (three) years</a:t>
            </a:r>
          </a:p>
        </p:txBody>
      </p:sp>
      <p:sp>
        <p:nvSpPr>
          <p:cNvPr id="8" name="TextBox 7">
            <a:extLst>
              <a:ext uri="{FF2B5EF4-FFF2-40B4-BE49-F238E27FC236}">
                <a16:creationId xmlns:a16="http://schemas.microsoft.com/office/drawing/2014/main" id="{002BBD2E-B4F3-40C8-A466-01653984BFE3}"/>
              </a:ext>
            </a:extLst>
          </p:cNvPr>
          <p:cNvSpPr txBox="1"/>
          <p:nvPr/>
        </p:nvSpPr>
        <p:spPr>
          <a:xfrm>
            <a:off x="6012160" y="1754227"/>
            <a:ext cx="3131840" cy="4555093"/>
          </a:xfrm>
          <a:prstGeom prst="rect">
            <a:avLst/>
          </a:prstGeom>
          <a:noFill/>
        </p:spPr>
        <p:txBody>
          <a:bodyPr wrap="square" rtlCol="0">
            <a:spAutoFit/>
          </a:bodyPr>
          <a:lstStyle/>
          <a:p>
            <a:pPr algn="just"/>
            <a:r>
              <a:rPr lang="en-IN" dirty="0"/>
              <a:t>Press Note 4 of 2019, amending the FDI Policy 2017, to permit 100% FDI under automatic route in coal mining activities</a:t>
            </a:r>
          </a:p>
          <a:p>
            <a:pPr algn="just"/>
            <a:endParaRPr lang="en-IN" dirty="0"/>
          </a:p>
          <a:p>
            <a:pPr algn="just"/>
            <a:r>
              <a:rPr lang="en-IN" dirty="0"/>
              <a:t>Press Note 3 of 2020, prescribing prior Government approval if FDI is by an entity from a country which shares land borders with India or where the beneficial owner of such foreign direct investment into India is situated in or is a citizen of any such country</a:t>
            </a:r>
          </a:p>
          <a:p>
            <a:pPr algn="just"/>
            <a:endParaRPr lang="en-IN" sz="2000" dirty="0">
              <a:ea typeface="Open Sans" panose="020B0606030504020204" pitchFamily="34" charset="0"/>
              <a:cs typeface="Open Sans" panose="020B0606030504020204" pitchFamily="34" charset="0"/>
            </a:endParaRPr>
          </a:p>
        </p:txBody>
      </p:sp>
      <p:sp>
        <p:nvSpPr>
          <p:cNvPr id="9" name="TextBox 8">
            <a:extLst>
              <a:ext uri="{FF2B5EF4-FFF2-40B4-BE49-F238E27FC236}">
                <a16:creationId xmlns:a16="http://schemas.microsoft.com/office/drawing/2014/main" id="{CCD97D99-E63F-4DB5-B5EF-37AF9C6BFD29}"/>
              </a:ext>
            </a:extLst>
          </p:cNvPr>
          <p:cNvSpPr txBox="1"/>
          <p:nvPr/>
        </p:nvSpPr>
        <p:spPr>
          <a:xfrm>
            <a:off x="179514" y="1573091"/>
            <a:ext cx="2664294" cy="5388526"/>
          </a:xfrm>
          <a:prstGeom prst="rect">
            <a:avLst/>
          </a:prstGeom>
          <a:noFill/>
        </p:spPr>
        <p:txBody>
          <a:bodyPr wrap="square" rtlCol="0">
            <a:spAutoFit/>
          </a:bodyPr>
          <a:lstStyle/>
          <a:p>
            <a:pPr algn="just">
              <a:lnSpc>
                <a:spcPct val="120000"/>
              </a:lnSpc>
            </a:pPr>
            <a:r>
              <a:rPr lang="en-IN" dirty="0">
                <a:ea typeface="Open Sans" panose="020B0606030504020204" pitchFamily="34" charset="0"/>
                <a:cs typeface="Open Sans" panose="020B0606030504020204" pitchFamily="34" charset="0"/>
              </a:rPr>
              <a:t>A company or a joint venture company formed by two or more companies.</a:t>
            </a:r>
          </a:p>
          <a:p>
            <a:pPr algn="just">
              <a:lnSpc>
                <a:spcPct val="120000"/>
              </a:lnSpc>
            </a:pPr>
            <a:r>
              <a:rPr lang="en-IN" dirty="0">
                <a:ea typeface="Open Sans" panose="020B0606030504020204" pitchFamily="34" charset="0"/>
                <a:cs typeface="Open Sans" panose="020B0606030504020204" pitchFamily="34" charset="0"/>
              </a:rPr>
              <a:t>	</a:t>
            </a:r>
            <a:r>
              <a:rPr lang="en-IN" i="1" dirty="0">
                <a:ea typeface="Open Sans" panose="020B0606030504020204" pitchFamily="34" charset="0"/>
                <a:cs typeface="Open Sans" panose="020B0606030504020204" pitchFamily="34" charset="0"/>
              </a:rPr>
              <a:t>or</a:t>
            </a:r>
          </a:p>
          <a:p>
            <a:pPr algn="just">
              <a:lnSpc>
                <a:spcPct val="120000"/>
              </a:lnSpc>
            </a:pPr>
            <a:r>
              <a:rPr lang="en-IN" dirty="0">
                <a:ea typeface="Open Sans" panose="020B0606030504020204" pitchFamily="34" charset="0"/>
                <a:cs typeface="Open Sans" panose="020B0606030504020204" pitchFamily="34" charset="0"/>
              </a:rPr>
              <a:t>A Government company or corporation or a joint venture company formed by such company or corporation or between the Central Government or the State Government, as the case may be, or any other company incorporated in India; or</a:t>
            </a:r>
          </a:p>
          <a:p>
            <a:pPr algn="just">
              <a:lnSpc>
                <a:spcPct val="120000"/>
              </a:lnSpc>
            </a:pPr>
            <a:endParaRPr lang="en-US" dirty="0">
              <a:ea typeface="Open Sans" panose="020B0606030504020204" pitchFamily="34" charset="0"/>
              <a:cs typeface="Open Sans" panose="020B0606030504020204" pitchFamily="34" charset="0"/>
            </a:endParaRPr>
          </a:p>
        </p:txBody>
      </p:sp>
      <p:cxnSp>
        <p:nvCxnSpPr>
          <p:cNvPr id="10" name="Straight Connector 9">
            <a:extLst>
              <a:ext uri="{FF2B5EF4-FFF2-40B4-BE49-F238E27FC236}">
                <a16:creationId xmlns:a16="http://schemas.microsoft.com/office/drawing/2014/main" id="{51FF567A-5D63-48B6-A3B0-09069C3013C8}"/>
              </a:ext>
            </a:extLst>
          </p:cNvPr>
          <p:cNvCxnSpPr/>
          <p:nvPr/>
        </p:nvCxnSpPr>
        <p:spPr>
          <a:xfrm>
            <a:off x="2973510" y="980728"/>
            <a:ext cx="0" cy="5760640"/>
          </a:xfrm>
          <a:prstGeom prst="line">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1" name="Straight Connector 10">
            <a:extLst>
              <a:ext uri="{FF2B5EF4-FFF2-40B4-BE49-F238E27FC236}">
                <a16:creationId xmlns:a16="http://schemas.microsoft.com/office/drawing/2014/main" id="{AB217716-2E09-43CE-A9FC-1C878BFED6B2}"/>
              </a:ext>
            </a:extLst>
          </p:cNvPr>
          <p:cNvCxnSpPr/>
          <p:nvPr/>
        </p:nvCxnSpPr>
        <p:spPr>
          <a:xfrm>
            <a:off x="5940152" y="980728"/>
            <a:ext cx="0" cy="5760640"/>
          </a:xfrm>
          <a:prstGeom prst="line">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31283317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ight Arrow 7"/>
          <p:cNvSpPr/>
          <p:nvPr/>
        </p:nvSpPr>
        <p:spPr>
          <a:xfrm rot="5400000">
            <a:off x="1110778" y="2959580"/>
            <a:ext cx="804573" cy="504056"/>
          </a:xfrm>
          <a:prstGeom prst="rightArrow">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IN" sz="1600"/>
          </a:p>
        </p:txBody>
      </p:sp>
      <p:sp>
        <p:nvSpPr>
          <p:cNvPr id="9" name="Rectangle 8"/>
          <p:cNvSpPr/>
          <p:nvPr/>
        </p:nvSpPr>
        <p:spPr>
          <a:xfrm>
            <a:off x="137896" y="974203"/>
            <a:ext cx="2955138" cy="2031325"/>
          </a:xfrm>
          <a:prstGeom prst="rect">
            <a:avLst/>
          </a:prstGeom>
        </p:spPr>
        <p:txBody>
          <a:bodyPr wrap="square">
            <a:spAutoFit/>
          </a:bodyPr>
          <a:lstStyle/>
          <a:p>
            <a:pPr lvl="0" algn="just"/>
            <a:r>
              <a:rPr lang="en-US" dirty="0"/>
              <a:t>Technical Bids are opened and upon evaluation, bidders meeting all eligibility conditions &amp; test of responsiveness are declared as </a:t>
            </a:r>
            <a:r>
              <a:rPr lang="en-US" b="1" dirty="0"/>
              <a:t>Technically Qualified Bidders</a:t>
            </a:r>
            <a:endParaRPr lang="en-US" dirty="0"/>
          </a:p>
        </p:txBody>
      </p:sp>
      <p:sp>
        <p:nvSpPr>
          <p:cNvPr id="10" name="Rectangle 9"/>
          <p:cNvSpPr/>
          <p:nvPr/>
        </p:nvSpPr>
        <p:spPr>
          <a:xfrm>
            <a:off x="134576" y="3573016"/>
            <a:ext cx="2856057" cy="923330"/>
          </a:xfrm>
          <a:prstGeom prst="rect">
            <a:avLst/>
          </a:prstGeom>
        </p:spPr>
        <p:txBody>
          <a:bodyPr wrap="square">
            <a:spAutoFit/>
          </a:bodyPr>
          <a:lstStyle/>
          <a:p>
            <a:pPr lvl="0" algn="just"/>
            <a:r>
              <a:rPr lang="en-US" b="1" dirty="0"/>
              <a:t>Initial Offers </a:t>
            </a:r>
            <a:r>
              <a:rPr lang="en-US" dirty="0"/>
              <a:t>of all  Technically Qualified Bidders are opened.</a:t>
            </a:r>
          </a:p>
        </p:txBody>
      </p:sp>
      <p:sp>
        <p:nvSpPr>
          <p:cNvPr id="11" name="Rectangle 10"/>
          <p:cNvSpPr/>
          <p:nvPr/>
        </p:nvSpPr>
        <p:spPr>
          <a:xfrm>
            <a:off x="35496" y="5325015"/>
            <a:ext cx="2955138" cy="1200329"/>
          </a:xfrm>
          <a:prstGeom prst="rect">
            <a:avLst/>
          </a:prstGeom>
        </p:spPr>
        <p:txBody>
          <a:bodyPr wrap="square">
            <a:spAutoFit/>
          </a:bodyPr>
          <a:lstStyle/>
          <a:p>
            <a:pPr lvl="0" algn="just"/>
            <a:r>
              <a:rPr lang="en-US" dirty="0"/>
              <a:t>Ranking and elimination based on the Initial Offers to determine the </a:t>
            </a:r>
            <a:r>
              <a:rPr lang="en-US" b="1" dirty="0"/>
              <a:t>Qualified Bidders</a:t>
            </a:r>
          </a:p>
        </p:txBody>
      </p:sp>
      <p:sp>
        <p:nvSpPr>
          <p:cNvPr id="4" name="Title 3">
            <a:extLst>
              <a:ext uri="{FF2B5EF4-FFF2-40B4-BE49-F238E27FC236}">
                <a16:creationId xmlns:a16="http://schemas.microsoft.com/office/drawing/2014/main" id="{707873D7-8584-4446-8EDF-D51E7CA65404}"/>
              </a:ext>
            </a:extLst>
          </p:cNvPr>
          <p:cNvSpPr>
            <a:spLocks noGrp="1"/>
          </p:cNvSpPr>
          <p:nvPr>
            <p:ph type="title"/>
          </p:nvPr>
        </p:nvSpPr>
        <p:spPr>
          <a:xfrm>
            <a:off x="645740" y="-99392"/>
            <a:ext cx="7886700" cy="1325563"/>
          </a:xfrm>
        </p:spPr>
        <p:txBody>
          <a:bodyPr/>
          <a:lstStyle/>
          <a:p>
            <a:r>
              <a:rPr lang="en-IN" b="1" dirty="0"/>
              <a:t>Bid Evaluation and Qualified Bidders</a:t>
            </a:r>
          </a:p>
        </p:txBody>
      </p:sp>
      <p:sp>
        <p:nvSpPr>
          <p:cNvPr id="18" name="Right Arrow 7">
            <a:extLst>
              <a:ext uri="{FF2B5EF4-FFF2-40B4-BE49-F238E27FC236}">
                <a16:creationId xmlns:a16="http://schemas.microsoft.com/office/drawing/2014/main" id="{03D757D7-40F5-4FEE-A7BB-DFD6324CEA96}"/>
              </a:ext>
            </a:extLst>
          </p:cNvPr>
          <p:cNvSpPr/>
          <p:nvPr/>
        </p:nvSpPr>
        <p:spPr>
          <a:xfrm rot="5400000">
            <a:off x="1110777" y="4658653"/>
            <a:ext cx="804573" cy="504056"/>
          </a:xfrm>
          <a:prstGeom prst="rightArrow">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IN" sz="1600"/>
          </a:p>
        </p:txBody>
      </p:sp>
      <p:sp>
        <p:nvSpPr>
          <p:cNvPr id="5" name="Rectangle 4">
            <a:extLst>
              <a:ext uri="{FF2B5EF4-FFF2-40B4-BE49-F238E27FC236}">
                <a16:creationId xmlns:a16="http://schemas.microsoft.com/office/drawing/2014/main" id="{3256A53F-046D-4535-9036-CC53F14210EE}"/>
              </a:ext>
            </a:extLst>
          </p:cNvPr>
          <p:cNvSpPr/>
          <p:nvPr/>
        </p:nvSpPr>
        <p:spPr>
          <a:xfrm>
            <a:off x="3199673" y="836712"/>
            <a:ext cx="5944327" cy="6278642"/>
          </a:xfrm>
          <a:prstGeom prst="rect">
            <a:avLst/>
          </a:prstGeom>
        </p:spPr>
        <p:txBody>
          <a:bodyPr wrap="square">
            <a:spAutoFit/>
          </a:bodyPr>
          <a:lstStyle/>
          <a:p>
            <a:pPr algn="just"/>
            <a:r>
              <a:rPr lang="en-IN" b="1" dirty="0"/>
              <a:t>Ranking</a:t>
            </a:r>
          </a:p>
          <a:p>
            <a:pPr algn="just"/>
            <a:r>
              <a:rPr lang="en-IN" dirty="0"/>
              <a:t>Technically Qualified Bidders (TQBs) shall be ranked in a descending order on the basis of the respective Initial Offer.</a:t>
            </a:r>
          </a:p>
          <a:p>
            <a:pPr algn="just"/>
            <a:r>
              <a:rPr lang="en-IN" dirty="0"/>
              <a:t>TQBs who have submitted the same Initial Offer, shall be assigned the same rank.</a:t>
            </a:r>
          </a:p>
          <a:p>
            <a:pPr algn="just"/>
            <a:endParaRPr lang="en-IN" sz="1200" b="1" u="sng" dirty="0"/>
          </a:p>
          <a:p>
            <a:pPr algn="just"/>
            <a:r>
              <a:rPr lang="en-IN" b="1" dirty="0"/>
              <a:t>Elimination</a:t>
            </a:r>
          </a:p>
          <a:p>
            <a:pPr algn="just"/>
            <a:r>
              <a:rPr lang="en-US" dirty="0"/>
              <a:t>If 2 to 3 TQBs, all shall be considered as Qualified Bidders;</a:t>
            </a:r>
          </a:p>
          <a:p>
            <a:pPr algn="just"/>
            <a:endParaRPr lang="en-US" sz="1200" dirty="0"/>
          </a:p>
          <a:p>
            <a:pPr algn="just"/>
            <a:r>
              <a:rPr lang="en-US" dirty="0"/>
              <a:t>If 4 to 6 TQBs, lowest ranked TQBs shall be eliminated and remaining are considered as Qualified Bidders;</a:t>
            </a:r>
          </a:p>
          <a:p>
            <a:pPr algn="just"/>
            <a:endParaRPr lang="en-US" sz="1200" dirty="0"/>
          </a:p>
          <a:p>
            <a:pPr algn="just"/>
            <a:r>
              <a:rPr lang="en-US" dirty="0"/>
              <a:t>If there are 7 or more TQBs, 1/3</a:t>
            </a:r>
            <a:r>
              <a:rPr lang="en-US" baseline="30000" dirty="0"/>
              <a:t>rd</a:t>
            </a:r>
            <a:r>
              <a:rPr lang="en-US" dirty="0"/>
              <a:t> of lowest ranked TQBs subject to maximum of 3 shall be eliminated. If there are more than 3 TQBs at lowest ranks, all such TQBs shall be eliminated and remaining are considered as Qualified Bidders.</a:t>
            </a:r>
          </a:p>
          <a:p>
            <a:pPr lvl="0" algn="just"/>
            <a:endParaRPr lang="en-US" sz="1200" dirty="0"/>
          </a:p>
          <a:p>
            <a:pPr lvl="0" algn="just"/>
            <a:r>
              <a:rPr lang="en-US" dirty="0"/>
              <a:t>No TQBs shall be eliminated, if number of Qualified Bidders after elimination is less than 3.</a:t>
            </a:r>
          </a:p>
          <a:p>
            <a:pPr lvl="0" algn="just"/>
            <a:endParaRPr lang="en-IN" dirty="0"/>
          </a:p>
          <a:p>
            <a:pPr lvl="0" algn="just"/>
            <a:r>
              <a:rPr lang="en-IN" dirty="0"/>
              <a:t>Auction process would be annulled in case of less than 2 TQBs</a:t>
            </a:r>
          </a:p>
          <a:p>
            <a:pPr lvl="0" algn="just"/>
            <a:endParaRPr lang="en-US" dirty="0"/>
          </a:p>
          <a:p>
            <a:pPr lvl="0" algn="just"/>
            <a:endParaRPr lang="en-US" sz="1200" dirty="0"/>
          </a:p>
        </p:txBody>
      </p:sp>
      <p:cxnSp>
        <p:nvCxnSpPr>
          <p:cNvPr id="12" name="Straight Connector 11">
            <a:extLst>
              <a:ext uri="{FF2B5EF4-FFF2-40B4-BE49-F238E27FC236}">
                <a16:creationId xmlns:a16="http://schemas.microsoft.com/office/drawing/2014/main" id="{8E74E473-803F-4E81-9937-B1E7CFD2C757}"/>
              </a:ext>
            </a:extLst>
          </p:cNvPr>
          <p:cNvCxnSpPr/>
          <p:nvPr/>
        </p:nvCxnSpPr>
        <p:spPr>
          <a:xfrm>
            <a:off x="3131840" y="1196752"/>
            <a:ext cx="0" cy="5256584"/>
          </a:xfrm>
          <a:prstGeom prst="line">
            <a:avLst/>
          </a:prstGeom>
          <a:ln w="28575">
            <a:prstDash val="dashDot"/>
          </a:ln>
        </p:spPr>
        <p:style>
          <a:lnRef idx="1">
            <a:schemeClr val="accent1"/>
          </a:lnRef>
          <a:fillRef idx="0">
            <a:schemeClr val="accent1"/>
          </a:fillRef>
          <a:effectRef idx="0">
            <a:schemeClr val="accent1"/>
          </a:effectRef>
          <a:fontRef idx="minor">
            <a:schemeClr val="tx1"/>
          </a:fontRef>
        </p:style>
      </p:cxnSp>
      <p:sp>
        <p:nvSpPr>
          <p:cNvPr id="2" name="Flowchart: Summing Junction 1">
            <a:hlinkClick r:id="rId2" action="ppaction://hlinksldjump"/>
            <a:extLst>
              <a:ext uri="{FF2B5EF4-FFF2-40B4-BE49-F238E27FC236}">
                <a16:creationId xmlns:a16="http://schemas.microsoft.com/office/drawing/2014/main" id="{FD5E46AC-4A55-42AE-AFB1-D30B27D6ACAD}"/>
              </a:ext>
            </a:extLst>
          </p:cNvPr>
          <p:cNvSpPr/>
          <p:nvPr/>
        </p:nvSpPr>
        <p:spPr>
          <a:xfrm>
            <a:off x="8407035" y="6643250"/>
            <a:ext cx="250809" cy="214750"/>
          </a:xfrm>
          <a:prstGeom prst="flowChartSummingJunction">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409028733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TM10001115[[fn=Parcel]]</Template>
  <TotalTime>49910</TotalTime>
  <Words>5361</Words>
  <Application>Microsoft Office PowerPoint</Application>
  <PresentationFormat>On-screen Show (4:3)</PresentationFormat>
  <Paragraphs>838</Paragraphs>
  <Slides>40</Slides>
  <Notes>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40</vt:i4>
      </vt:variant>
    </vt:vector>
  </HeadingPairs>
  <TitlesOfParts>
    <vt:vector size="47" baseType="lpstr">
      <vt:lpstr>Arial</vt:lpstr>
      <vt:lpstr>Calibri</vt:lpstr>
      <vt:lpstr>Calibri </vt:lpstr>
      <vt:lpstr>Calibri Light</vt:lpstr>
      <vt:lpstr>Garamond</vt:lpstr>
      <vt:lpstr>Wingdings</vt:lpstr>
      <vt:lpstr>Office Theme</vt:lpstr>
      <vt:lpstr>CONSULTATION ON  AUCTION OF COAL MINES FOR SALE OF COAL Tranche 12 under CM(SP) Act &amp; Tranche 2 under MMDR Act </vt:lpstr>
      <vt:lpstr>Agenda</vt:lpstr>
      <vt:lpstr>Policy Initiatives</vt:lpstr>
      <vt:lpstr>Mines on Offer – 67 mines</vt:lpstr>
      <vt:lpstr>Auction Process, Key Terms &amp; Conditions</vt:lpstr>
      <vt:lpstr>Schedule of Auction Process</vt:lpstr>
      <vt:lpstr>Online Electronic Auction Process</vt:lpstr>
      <vt:lpstr>Requirements for Bid Submission</vt:lpstr>
      <vt:lpstr>Bid Evaluation and Qualified Bidders</vt:lpstr>
      <vt:lpstr>Electronic Auction – Submission of Final Offer</vt:lpstr>
      <vt:lpstr>Determination of Successful Bidder</vt:lpstr>
      <vt:lpstr>Key features of this round of Auction</vt:lpstr>
      <vt:lpstr>Production Schedule &amp; Mandatory Work Program</vt:lpstr>
      <vt:lpstr>Relinquishment of Partially Explored Mine</vt:lpstr>
      <vt:lpstr>Change in Control and Transfer</vt:lpstr>
      <vt:lpstr>Efficiency Parameters</vt:lpstr>
      <vt:lpstr>Coal Utilisation, CBM &amp; Minor Minerals</vt:lpstr>
      <vt:lpstr>Payments &amp; Guarantees</vt:lpstr>
      <vt:lpstr>Bid Security</vt:lpstr>
      <vt:lpstr>Upfront Amount</vt:lpstr>
      <vt:lpstr>Upfront Amount</vt:lpstr>
      <vt:lpstr>Upfront Amount</vt:lpstr>
      <vt:lpstr>Fixed Amount</vt:lpstr>
      <vt:lpstr>Performance Security</vt:lpstr>
      <vt:lpstr>Monthly Payments</vt:lpstr>
      <vt:lpstr>Incentives</vt:lpstr>
      <vt:lpstr>Flexibility in Production Schedule</vt:lpstr>
      <vt:lpstr>PowerPoint Presentation</vt:lpstr>
      <vt:lpstr>Submission of Technical Bid</vt:lpstr>
      <vt:lpstr>Instructions regarding Technical Bid</vt:lpstr>
      <vt:lpstr>Illustration 1 – Ranking &amp; Elimination</vt:lpstr>
      <vt:lpstr>Illustration 1 a – Ranking &amp; Elimination</vt:lpstr>
      <vt:lpstr>Illustration 1 b – Ranking &amp; Elimination</vt:lpstr>
      <vt:lpstr>Illustration 1 c – Ranking &amp; Elimination</vt:lpstr>
      <vt:lpstr>Illustration - Upfront Amount </vt:lpstr>
      <vt:lpstr>Illustration - Performance Security</vt:lpstr>
      <vt:lpstr>Illustration - Monthly Payments</vt:lpstr>
      <vt:lpstr>Illustration - Incentive for Early Commencement of Coal Production</vt:lpstr>
      <vt:lpstr>Illustration - Incentive for Coal Gasification/ Liquefaction </vt:lpstr>
      <vt:lpstr>Illustration – Revenue payable on Shortfall</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Project Carbon</dc:title>
  <dc:creator>SV prasad</dc:creator>
  <cp:lastModifiedBy>Tuktuk Bansal</cp:lastModifiedBy>
  <cp:revision>1834</cp:revision>
  <cp:lastPrinted>2020-01-08T05:28:58Z</cp:lastPrinted>
  <dcterms:created xsi:type="dcterms:W3CDTF">2014-11-17T07:30:27Z</dcterms:created>
  <dcterms:modified xsi:type="dcterms:W3CDTF">2021-06-09T07:10:05Z</dcterms:modified>
</cp:coreProperties>
</file>